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1" r:id="rId5"/>
    <p:sldId id="262" r:id="rId6"/>
    <p:sldId id="263" r:id="rId7"/>
    <p:sldId id="264" r:id="rId8"/>
    <p:sldId id="265" r:id="rId9"/>
    <p:sldId id="266" r:id="rId10"/>
    <p:sldId id="267" r:id="rId11"/>
    <p:sldId id="268"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7BE0CD-6178-43FE-85FB-B09C37827F73}">
          <p14:sldIdLst>
            <p14:sldId id="256"/>
            <p14:sldId id="258"/>
            <p14:sldId id="259"/>
            <p14:sldId id="261"/>
            <p14:sldId id="262"/>
            <p14:sldId id="263"/>
            <p14:sldId id="264"/>
            <p14:sldId id="265"/>
            <p14:sldId id="266"/>
            <p14:sldId id="267"/>
            <p14:sldId id="268"/>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612D4-FD3B-4F29-AAB3-00155632DD70}"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2C206-960A-4B61-9E5B-A7740681F0CB}" type="slidenum">
              <a:rPr lang="en-IN" smtClean="0"/>
              <a:t>‹#›</a:t>
            </a:fld>
            <a:endParaRPr lang="en-IN"/>
          </a:p>
        </p:txBody>
      </p:sp>
    </p:spTree>
    <p:extLst>
      <p:ext uri="{BB962C8B-B14F-4D97-AF65-F5344CB8AC3E}">
        <p14:creationId xmlns:p14="http://schemas.microsoft.com/office/powerpoint/2010/main" val="312411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52C206-960A-4B61-9E5B-A7740681F0CB}" type="slidenum">
              <a:rPr lang="en-IN" smtClean="0"/>
              <a:t>8</a:t>
            </a:fld>
            <a:endParaRPr lang="en-IN"/>
          </a:p>
        </p:txBody>
      </p:sp>
    </p:spTree>
    <p:extLst>
      <p:ext uri="{BB962C8B-B14F-4D97-AF65-F5344CB8AC3E}">
        <p14:creationId xmlns:p14="http://schemas.microsoft.com/office/powerpoint/2010/main" val="394464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52C206-960A-4B61-9E5B-A7740681F0CB}" type="slidenum">
              <a:rPr lang="en-IN" smtClean="0"/>
              <a:t>12</a:t>
            </a:fld>
            <a:endParaRPr lang="en-IN"/>
          </a:p>
        </p:txBody>
      </p:sp>
    </p:spTree>
    <p:extLst>
      <p:ext uri="{BB962C8B-B14F-4D97-AF65-F5344CB8AC3E}">
        <p14:creationId xmlns:p14="http://schemas.microsoft.com/office/powerpoint/2010/main" val="318891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974D-2614-13D0-2E39-A3FB7B467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4CE3D1-3F4E-FC3B-3F72-3A00F0FDB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561891-BEC8-0BF6-DC01-19F3E194DC3C}"/>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5" name="Footer Placeholder 4">
            <a:extLst>
              <a:ext uri="{FF2B5EF4-FFF2-40B4-BE49-F238E27FC236}">
                <a16:creationId xmlns:a16="http://schemas.microsoft.com/office/drawing/2014/main" id="{9DA76ECF-E140-2988-8E9C-635862470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1EF84-53AA-B7AF-D1E3-EAC2B10F0A5B}"/>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7979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63F-9262-098E-7D8C-8593B6DF4F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17029A-E6DB-EDF7-71B4-86D9B7910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6CC74-0891-3EE7-4AC3-93BF9541600B}"/>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5" name="Footer Placeholder 4">
            <a:extLst>
              <a:ext uri="{FF2B5EF4-FFF2-40B4-BE49-F238E27FC236}">
                <a16:creationId xmlns:a16="http://schemas.microsoft.com/office/drawing/2014/main" id="{FD5198FA-5ACD-8D59-971A-102DFCD91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294F8-9DA3-B565-5886-BDD50C677B90}"/>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45368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5036B-85AB-7759-938F-B008F08AC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ABBDA-8CFE-1489-02D8-BFA8F3F1A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597670-23E8-1F9C-CA92-1EDDAE7EC134}"/>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5" name="Footer Placeholder 4">
            <a:extLst>
              <a:ext uri="{FF2B5EF4-FFF2-40B4-BE49-F238E27FC236}">
                <a16:creationId xmlns:a16="http://schemas.microsoft.com/office/drawing/2014/main" id="{CDC6F073-C521-82B1-BCB1-F0E469B52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564E5-4D51-D2D2-988A-66E055DA60BC}"/>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45196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BE4A-680D-8399-7FF0-F921DB10617B}"/>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EE4CF5A-9924-A54D-398E-0305E068372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13B4AF1-EB5E-14A7-F3A7-E52DC707918E}"/>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5" name="Footer Placeholder 4">
            <a:extLst>
              <a:ext uri="{FF2B5EF4-FFF2-40B4-BE49-F238E27FC236}">
                <a16:creationId xmlns:a16="http://schemas.microsoft.com/office/drawing/2014/main" id="{B7581EBB-DCF9-A64C-06B4-9BB8F7017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387CF-9272-0032-6184-B13D2763AFFF}"/>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98204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0606-3CDE-6A1F-5634-167D1EF62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BE7CD9-2409-64C9-70B7-2B00D71346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C05386-4804-CE91-F8DB-74E1D7C3F95A}"/>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5" name="Footer Placeholder 4">
            <a:extLst>
              <a:ext uri="{FF2B5EF4-FFF2-40B4-BE49-F238E27FC236}">
                <a16:creationId xmlns:a16="http://schemas.microsoft.com/office/drawing/2014/main" id="{A7041CD2-1148-C1C0-53D8-A379069A1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1F44A-9956-330A-B7DF-539E4273803F}"/>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46490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9AA4-19AB-3278-F93E-70071F145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6E383E-4E8D-A9BD-E6D6-F7313280F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1DBBDE-3A5A-A98C-1CBD-E6A7BE6F1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C66BD-DDFB-B042-2EB8-52D696B4B081}"/>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6" name="Footer Placeholder 5">
            <a:extLst>
              <a:ext uri="{FF2B5EF4-FFF2-40B4-BE49-F238E27FC236}">
                <a16:creationId xmlns:a16="http://schemas.microsoft.com/office/drawing/2014/main" id="{F8A6248F-FE6F-52FA-7FFD-45D9A8BD5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9487E-5A38-C423-C613-C66B6F141697}"/>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427535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471C-0C75-DE15-AF61-5F0EAF287B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5A3B0-2D89-86DF-CB20-E88403156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83349-27D0-0A54-9D5F-FBCEE8EAE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A74AAF-016A-D9C8-0CCD-482145CE0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CC295C-621E-70F3-57D4-07030D52F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4C464B-8B23-B800-88ED-44A65A3601DA}"/>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8" name="Footer Placeholder 7">
            <a:extLst>
              <a:ext uri="{FF2B5EF4-FFF2-40B4-BE49-F238E27FC236}">
                <a16:creationId xmlns:a16="http://schemas.microsoft.com/office/drawing/2014/main" id="{CDE7E8D5-9434-38A4-0B3C-77AD8E7550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36E073-F710-56CB-D88C-01218E6B9CC3}"/>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33307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8EFC-9E75-22B2-F533-2A24E2A004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F720D-CBF5-5E7A-3056-95FB5B9C9D20}"/>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4" name="Footer Placeholder 3">
            <a:extLst>
              <a:ext uri="{FF2B5EF4-FFF2-40B4-BE49-F238E27FC236}">
                <a16:creationId xmlns:a16="http://schemas.microsoft.com/office/drawing/2014/main" id="{6022DB1B-092E-8700-CE2A-2104D29E03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51EC0D-9AB1-7E9B-BB67-083F2EC782BC}"/>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05094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C38D7-3C6D-29E9-DA8A-2DF1BCDDF886}"/>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3" name="Footer Placeholder 2">
            <a:extLst>
              <a:ext uri="{FF2B5EF4-FFF2-40B4-BE49-F238E27FC236}">
                <a16:creationId xmlns:a16="http://schemas.microsoft.com/office/drawing/2014/main" id="{2D855869-A6A0-226F-AB06-552FF8E15B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D7C8AD-9896-3204-CECF-7726D0F6653C}"/>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5866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B87-304B-D18B-B9FE-7ECACBCE4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3937E8-2521-4743-455B-720753824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A6BD7B-546E-7744-3EDD-DD294823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D8937-DC6A-B4DE-0E2C-CE71174B79D9}"/>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6" name="Footer Placeholder 5">
            <a:extLst>
              <a:ext uri="{FF2B5EF4-FFF2-40B4-BE49-F238E27FC236}">
                <a16:creationId xmlns:a16="http://schemas.microsoft.com/office/drawing/2014/main" id="{9FC1B0DD-3725-21B4-2B85-C9F3E12EEE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FA613-9438-4FCE-F1CA-2D3B35ACD5BF}"/>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23765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858C-210A-F814-3E15-E9F8FB8EA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0FCA99-14C8-4F5E-A31B-A9213CA01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DDB9DB-2895-9EDF-EE71-B60ED5E62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1EE77-1B1A-6C26-092B-D74E172C4FA8}"/>
              </a:ext>
            </a:extLst>
          </p:cNvPr>
          <p:cNvSpPr>
            <a:spLocks noGrp="1"/>
          </p:cNvSpPr>
          <p:nvPr>
            <p:ph type="dt" sz="half" idx="10"/>
          </p:nvPr>
        </p:nvSpPr>
        <p:spPr/>
        <p:txBody>
          <a:bodyPr/>
          <a:lstStyle/>
          <a:p>
            <a:fld id="{8BFF5052-45BF-417D-B654-CF1298C57F5B}" type="datetimeFigureOut">
              <a:rPr lang="en-IN" smtClean="0"/>
              <a:t>27-04-2024</a:t>
            </a:fld>
            <a:endParaRPr lang="en-IN"/>
          </a:p>
        </p:txBody>
      </p:sp>
      <p:sp>
        <p:nvSpPr>
          <p:cNvPr id="6" name="Footer Placeholder 5">
            <a:extLst>
              <a:ext uri="{FF2B5EF4-FFF2-40B4-BE49-F238E27FC236}">
                <a16:creationId xmlns:a16="http://schemas.microsoft.com/office/drawing/2014/main" id="{713BFB95-69CD-3598-FFCC-64AE9C8F0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AB01F6-2A68-75CE-17CE-C938B0E79D57}"/>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79498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2F323-BAC6-7B77-CAFB-F9351525A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85F42-B2CA-3717-BD23-1E8F2930B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86DC9-CDEC-048E-F8F1-810A6ED56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FF5052-45BF-417D-B654-CF1298C57F5B}" type="datetimeFigureOut">
              <a:rPr lang="en-IN" smtClean="0"/>
              <a:t>27-04-2024</a:t>
            </a:fld>
            <a:endParaRPr lang="en-IN"/>
          </a:p>
        </p:txBody>
      </p:sp>
      <p:sp>
        <p:nvSpPr>
          <p:cNvPr id="5" name="Footer Placeholder 4">
            <a:extLst>
              <a:ext uri="{FF2B5EF4-FFF2-40B4-BE49-F238E27FC236}">
                <a16:creationId xmlns:a16="http://schemas.microsoft.com/office/drawing/2014/main" id="{AD84BE32-38A0-7159-52B9-2C7C6554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DE39A66-361B-B7B2-4B47-BB2D03E8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1D89B6-5AA2-408C-9925-601C7C476686}" type="slidenum">
              <a:rPr lang="en-IN" smtClean="0"/>
              <a:t>‹#›</a:t>
            </a:fld>
            <a:endParaRPr lang="en-IN"/>
          </a:p>
        </p:txBody>
      </p:sp>
    </p:spTree>
    <p:extLst>
      <p:ext uri="{BB962C8B-B14F-4D97-AF65-F5344CB8AC3E}">
        <p14:creationId xmlns:p14="http://schemas.microsoft.com/office/powerpoint/2010/main" val="208214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455F-F0B1-6C4A-92A7-D74FC6D852F5}"/>
              </a:ext>
            </a:extLst>
          </p:cNvPr>
          <p:cNvSpPr>
            <a:spLocks noGrp="1"/>
          </p:cNvSpPr>
          <p:nvPr>
            <p:ph type="ctrTitle"/>
          </p:nvPr>
        </p:nvSpPr>
        <p:spPr/>
        <p:txBody>
          <a:bodyPr>
            <a:normAutofit/>
          </a:bodyPr>
          <a:lstStyle/>
          <a:p>
            <a:r>
              <a:rPr lang="en-IN" sz="7200" dirty="0"/>
              <a:t>BrainViT</a:t>
            </a:r>
          </a:p>
        </p:txBody>
      </p:sp>
      <p:sp>
        <p:nvSpPr>
          <p:cNvPr id="3" name="Subtitle 2">
            <a:extLst>
              <a:ext uri="{FF2B5EF4-FFF2-40B4-BE49-F238E27FC236}">
                <a16:creationId xmlns:a16="http://schemas.microsoft.com/office/drawing/2014/main" id="{092565C9-FF02-5211-2DAD-D087AEF367C6}"/>
              </a:ext>
            </a:extLst>
          </p:cNvPr>
          <p:cNvSpPr>
            <a:spLocks noGrp="1"/>
          </p:cNvSpPr>
          <p:nvPr>
            <p:ph type="subTitle" idx="1"/>
          </p:nvPr>
        </p:nvSpPr>
        <p:spPr/>
        <p:txBody>
          <a:bodyPr>
            <a:normAutofit/>
          </a:bodyPr>
          <a:lstStyle/>
          <a:p>
            <a:r>
              <a:rPr lang="en-IN" sz="2800" dirty="0"/>
              <a:t>Multi-label Image Classification of Brain Pathologies using Vision Transformer (ViT)</a:t>
            </a:r>
          </a:p>
        </p:txBody>
      </p:sp>
    </p:spTree>
    <p:extLst>
      <p:ext uri="{BB962C8B-B14F-4D97-AF65-F5344CB8AC3E}">
        <p14:creationId xmlns:p14="http://schemas.microsoft.com/office/powerpoint/2010/main" val="334802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6483-7CC4-ACDA-8043-2D04736F2E07}"/>
              </a:ext>
            </a:extLst>
          </p:cNvPr>
          <p:cNvSpPr>
            <a:spLocks noGrp="1"/>
          </p:cNvSpPr>
          <p:nvPr>
            <p:ph type="title"/>
          </p:nvPr>
        </p:nvSpPr>
        <p:spPr>
          <a:xfrm>
            <a:off x="838200" y="65989"/>
            <a:ext cx="10515600" cy="11312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B651852B-1730-33E5-8436-6201DD56ABBD}"/>
              </a:ext>
            </a:extLst>
          </p:cNvPr>
          <p:cNvSpPr>
            <a:spLocks noGrp="1"/>
          </p:cNvSpPr>
          <p:nvPr>
            <p:ph idx="1"/>
          </p:nvPr>
        </p:nvSpPr>
        <p:spPr>
          <a:xfrm>
            <a:off x="838200" y="622169"/>
            <a:ext cx="10515600" cy="5554794"/>
          </a:xfrm>
        </p:spPr>
        <p:txBody>
          <a:bodyPr/>
          <a:lstStyle/>
          <a:p>
            <a:pPr algn="l"/>
            <a:r>
              <a:rPr lang="en-US" b="1" i="0" dirty="0">
                <a:solidFill>
                  <a:srgbClr val="0D0D0D"/>
                </a:solidFill>
                <a:effectLst/>
                <a:highlight>
                  <a:srgbClr val="FFFFFF"/>
                </a:highlight>
                <a:latin typeface="Söhne"/>
              </a:rPr>
              <a:t>Model Selection and Architecture Design:</a:t>
            </a:r>
          </a:p>
          <a:p>
            <a:pPr algn="l"/>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sz="2600" b="1" i="0" dirty="0">
                <a:solidFill>
                  <a:srgbClr val="0D0D0D"/>
                </a:solidFill>
                <a:effectLst/>
                <a:highlight>
                  <a:srgbClr val="FFFFFF"/>
                </a:highlight>
                <a:latin typeface="Söhne"/>
              </a:rPr>
              <a:t>Vision Transformer (ViT):</a:t>
            </a:r>
            <a:r>
              <a:rPr lang="en-US" sz="2600" b="0" i="0" dirty="0">
                <a:solidFill>
                  <a:srgbClr val="0D0D0D"/>
                </a:solidFill>
                <a:effectLst/>
                <a:highlight>
                  <a:srgbClr val="FFFFFF"/>
                </a:highlight>
                <a:latin typeface="Söhne"/>
              </a:rPr>
              <a:t> We chose the Vision Transformer (Pre-trained) architecture for its ability to capture long-range dependencies and learn representations directly from raw image data.</a:t>
            </a:r>
          </a:p>
          <a:p>
            <a:pPr algn="l">
              <a:buFont typeface="Arial" panose="020B0604020202020204" pitchFamily="34" charset="0"/>
              <a:buChar char="•"/>
            </a:pPr>
            <a:r>
              <a:rPr lang="en-US" sz="2600" b="1" i="0" dirty="0">
                <a:solidFill>
                  <a:srgbClr val="0D0D0D"/>
                </a:solidFill>
                <a:effectLst/>
                <a:highlight>
                  <a:srgbClr val="FFFFFF"/>
                </a:highlight>
                <a:latin typeface="Söhne"/>
              </a:rPr>
              <a:t>Customization:</a:t>
            </a:r>
            <a:r>
              <a:rPr lang="en-US" sz="2600" b="0" i="0" dirty="0">
                <a:solidFill>
                  <a:srgbClr val="0D0D0D"/>
                </a:solidFill>
                <a:effectLst/>
                <a:highlight>
                  <a:srgbClr val="FFFFFF"/>
                </a:highlight>
                <a:latin typeface="Söhne"/>
              </a:rPr>
              <a:t> The ViT architecture was adapted to suit the requirements of our multi-label brain disease classification task. This included adjusting input dimensions, modifying the classification head, and fine-tuning pre-trained model.</a:t>
            </a:r>
          </a:p>
          <a:p>
            <a:pPr algn="l">
              <a:buFont typeface="Arial" panose="020B0604020202020204" pitchFamily="34" charset="0"/>
              <a:buChar char="•"/>
            </a:pPr>
            <a:r>
              <a:rPr lang="en-US" sz="2600" b="1" i="0" dirty="0">
                <a:solidFill>
                  <a:srgbClr val="0D0D0D"/>
                </a:solidFill>
                <a:effectLst/>
                <a:highlight>
                  <a:srgbClr val="FFFFFF"/>
                </a:highlight>
                <a:latin typeface="Söhne"/>
              </a:rPr>
              <a:t>Loss Function:</a:t>
            </a:r>
            <a:r>
              <a:rPr lang="en-US" sz="2600" b="0" i="0" dirty="0">
                <a:solidFill>
                  <a:srgbClr val="0D0D0D"/>
                </a:solidFill>
                <a:effectLst/>
                <a:highlight>
                  <a:srgbClr val="FFFFFF"/>
                </a:highlight>
                <a:latin typeface="Söhne"/>
              </a:rPr>
              <a:t> For multi-label classification, we utilized binary cross-entropy loss function, which penalizes the model based on the log loss of prediction.</a:t>
            </a:r>
          </a:p>
          <a:p>
            <a:endParaRPr lang="en-US" dirty="0"/>
          </a:p>
        </p:txBody>
      </p:sp>
    </p:spTree>
    <p:extLst>
      <p:ext uri="{BB962C8B-B14F-4D97-AF65-F5344CB8AC3E}">
        <p14:creationId xmlns:p14="http://schemas.microsoft.com/office/powerpoint/2010/main" val="264141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4E39-ED1E-5E5D-9139-012FF06639F1}"/>
              </a:ext>
            </a:extLst>
          </p:cNvPr>
          <p:cNvSpPr>
            <a:spLocks noGrp="1"/>
          </p:cNvSpPr>
          <p:nvPr>
            <p:ph type="title"/>
          </p:nvPr>
        </p:nvSpPr>
        <p:spPr>
          <a:xfrm>
            <a:off x="743932" y="138883"/>
            <a:ext cx="10228868" cy="134494"/>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1DB31558-472A-4E8B-9C89-7080683AE382}"/>
              </a:ext>
            </a:extLst>
          </p:cNvPr>
          <p:cNvSpPr>
            <a:spLocks noGrp="1"/>
          </p:cNvSpPr>
          <p:nvPr>
            <p:ph idx="1"/>
          </p:nvPr>
        </p:nvSpPr>
        <p:spPr>
          <a:xfrm>
            <a:off x="640236" y="273377"/>
            <a:ext cx="10662501" cy="6445739"/>
          </a:xfrm>
        </p:spPr>
        <p:txBody>
          <a:bodyPr>
            <a:noAutofit/>
          </a:bodyPr>
          <a:lstStyle/>
          <a:p>
            <a:pPr marR="0" indent="-457200">
              <a:lnSpc>
                <a:spcPct val="115000"/>
              </a:lnSpc>
              <a:spcBef>
                <a:spcPts val="0"/>
              </a:spcBef>
              <a:spcAft>
                <a:spcPts val="800"/>
              </a:spcAft>
            </a:pPr>
            <a:r>
              <a:rPr lang="en-US"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Model Training</a:t>
            </a:r>
            <a:r>
              <a:rPr lang="en-US" sz="26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a:t>
            </a:r>
            <a:endParaRPr lang="en-US" sz="26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Initialization:</a:t>
            </a:r>
            <a:r>
              <a:rPr lang="en-US" sz="26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We initialized the parameters of the Vision Transformer model using pre-trained weights.</a:t>
            </a:r>
          </a:p>
          <a:p>
            <a:pPr marR="0" lvl="0">
              <a:lnSpc>
                <a:spcPct val="115000"/>
              </a:lnSpc>
              <a:spcBef>
                <a:spcPts val="0"/>
              </a:spcBef>
              <a:spcAft>
                <a:spcPts val="0"/>
              </a:spcAft>
              <a:buSzPts val="1000"/>
              <a:tabLst>
                <a:tab pos="457200" algn="l"/>
              </a:tabLst>
            </a:pPr>
            <a:endParaRPr lang="en-US" sz="2600" kern="100"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Optimization:</a:t>
            </a:r>
            <a:r>
              <a:rPr lang="en-US" sz="26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Training was performed using optimization algorithms such as Adam, with hyperparameters tuned through experimentation.</a:t>
            </a:r>
          </a:p>
          <a:p>
            <a:pPr marR="0" lvl="0">
              <a:lnSpc>
                <a:spcPct val="115000"/>
              </a:lnSpc>
              <a:spcBef>
                <a:spcPts val="0"/>
              </a:spcBef>
              <a:spcAft>
                <a:spcPts val="0"/>
              </a:spcAft>
              <a:buSzPts val="1000"/>
              <a:tabLst>
                <a:tab pos="457200" algn="l"/>
              </a:tabLst>
            </a:pPr>
            <a:endParaRPr lang="en-US" sz="2600" kern="100"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Training Pipeline:</a:t>
            </a:r>
            <a:r>
              <a:rPr lang="en-US" sz="26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a:t>
            </a:r>
            <a:r>
              <a:rPr lang="en-US" sz="2600" kern="0" dirty="0">
                <a:solidFill>
                  <a:srgbClr val="0D0D0D"/>
                </a:solidFill>
                <a:highlight>
                  <a:srgbClr val="FFFFFF"/>
                </a:highlight>
                <a:latin typeface="Segoe UI" panose="020B0502040204020203" pitchFamily="34" charset="0"/>
                <a:ea typeface="Times New Roman" panose="02020603050405020304" pitchFamily="18" charset="0"/>
                <a:cs typeface="Times New Roman" panose="02020603050405020304" pitchFamily="18" charset="0"/>
              </a:rPr>
              <a:t>It </a:t>
            </a:r>
            <a:r>
              <a:rPr lang="en-US" sz="26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involved iteratively feeding batches of brain images and corresponding labels into the model, computing the loss, and updating the model parameters through backpropagation.</a:t>
            </a:r>
          </a:p>
          <a:p>
            <a:pPr marR="0" lvl="0">
              <a:lnSpc>
                <a:spcPct val="115000"/>
              </a:lnSpc>
              <a:spcBef>
                <a:spcPts val="0"/>
              </a:spcBef>
              <a:spcAft>
                <a:spcPts val="0"/>
              </a:spcAft>
              <a:buSzPts val="1000"/>
              <a:tabLst>
                <a:tab pos="457200" algn="l"/>
              </a:tabLst>
            </a:pPr>
            <a:endParaRPr lang="en-US" sz="2600" kern="100"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Monitoring and Evaluation:</a:t>
            </a:r>
            <a:r>
              <a:rPr lang="en-US" sz="26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We monitored training progress using metrics such as loss and accuracy on validation data.</a:t>
            </a: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600" dirty="0"/>
          </a:p>
        </p:txBody>
      </p:sp>
    </p:spTree>
    <p:extLst>
      <p:ext uri="{BB962C8B-B14F-4D97-AF65-F5344CB8AC3E}">
        <p14:creationId xmlns:p14="http://schemas.microsoft.com/office/powerpoint/2010/main" val="392735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490C-BD78-255C-0B43-F5853541C7E4}"/>
              </a:ext>
            </a:extLst>
          </p:cNvPr>
          <p:cNvSpPr>
            <a:spLocks noGrp="1"/>
          </p:cNvSpPr>
          <p:nvPr>
            <p:ph type="title"/>
          </p:nvPr>
        </p:nvSpPr>
        <p:spPr>
          <a:xfrm>
            <a:off x="839788" y="179110"/>
            <a:ext cx="10515600" cy="999241"/>
          </a:xfrm>
        </p:spPr>
        <p:txBody>
          <a:bodyPr/>
          <a:lstStyle/>
          <a:p>
            <a:pPr algn="ctr"/>
            <a:r>
              <a:rPr lang="en-US" b="1" i="0" dirty="0">
                <a:solidFill>
                  <a:srgbClr val="0D0D0D"/>
                </a:solidFill>
                <a:effectLst/>
                <a:highlight>
                  <a:srgbClr val="FFFFFF"/>
                </a:highlight>
                <a:latin typeface="Söhne"/>
              </a:rPr>
              <a:t>Advantages over CNN</a:t>
            </a:r>
            <a:endParaRPr lang="en-US" dirty="0"/>
          </a:p>
        </p:txBody>
      </p:sp>
      <p:sp>
        <p:nvSpPr>
          <p:cNvPr id="3" name="Text Placeholder 2">
            <a:extLst>
              <a:ext uri="{FF2B5EF4-FFF2-40B4-BE49-F238E27FC236}">
                <a16:creationId xmlns:a16="http://schemas.microsoft.com/office/drawing/2014/main" id="{21627453-B8BB-9FC7-064B-53A7D67CB667}"/>
              </a:ext>
            </a:extLst>
          </p:cNvPr>
          <p:cNvSpPr>
            <a:spLocks noGrp="1"/>
          </p:cNvSpPr>
          <p:nvPr>
            <p:ph type="body" idx="1"/>
          </p:nvPr>
        </p:nvSpPr>
        <p:spPr>
          <a:xfrm>
            <a:off x="836612" y="1385815"/>
            <a:ext cx="5157787" cy="823912"/>
          </a:xfrm>
        </p:spPr>
        <p:txBody>
          <a:bodyPr/>
          <a:lstStyle/>
          <a:p>
            <a:r>
              <a:rPr lang="en-US" b="1" i="0" dirty="0">
                <a:solidFill>
                  <a:srgbClr val="0D0D0D"/>
                </a:solidFill>
                <a:effectLst/>
                <a:latin typeface="Söhne"/>
              </a:rPr>
              <a:t>Convolutional Neural Networks (CNNs)</a:t>
            </a:r>
            <a:endParaRPr lang="en-US" dirty="0"/>
          </a:p>
        </p:txBody>
      </p:sp>
      <p:graphicFrame>
        <p:nvGraphicFramePr>
          <p:cNvPr id="7" name="Content Placeholder 6">
            <a:extLst>
              <a:ext uri="{FF2B5EF4-FFF2-40B4-BE49-F238E27FC236}">
                <a16:creationId xmlns:a16="http://schemas.microsoft.com/office/drawing/2014/main" id="{CF0EC65B-11C0-0821-170E-BD8ADADE5C5C}"/>
              </a:ext>
            </a:extLst>
          </p:cNvPr>
          <p:cNvGraphicFramePr>
            <a:graphicFrameLocks noGrp="1"/>
          </p:cNvGraphicFramePr>
          <p:nvPr>
            <p:ph sz="half" idx="2"/>
            <p:extLst>
              <p:ext uri="{D42A27DB-BD31-4B8C-83A1-F6EECF244321}">
                <p14:modId xmlns:p14="http://schemas.microsoft.com/office/powerpoint/2010/main" val="3962753349"/>
              </p:ext>
            </p:extLst>
          </p:nvPr>
        </p:nvGraphicFramePr>
        <p:xfrm>
          <a:off x="839788" y="2505075"/>
          <a:ext cx="5180013" cy="3684588"/>
        </p:xfrm>
        <a:graphic>
          <a:graphicData uri="http://schemas.openxmlformats.org/drawingml/2006/table">
            <a:tbl>
              <a:tblPr firstRow="1" bandRow="1">
                <a:tableStyleId>{5C22544A-7EE6-4342-B048-85BDC9FD1C3A}</a:tableStyleId>
              </a:tblPr>
              <a:tblGrid>
                <a:gridCol w="5180013">
                  <a:extLst>
                    <a:ext uri="{9D8B030D-6E8A-4147-A177-3AD203B41FA5}">
                      <a16:colId xmlns:a16="http://schemas.microsoft.com/office/drawing/2014/main" val="989592227"/>
                    </a:ext>
                  </a:extLst>
                </a:gridCol>
              </a:tblGrid>
              <a:tr h="921147">
                <a:tc>
                  <a:txBody>
                    <a:bodyPr/>
                    <a:lstStyle/>
                    <a:p>
                      <a:r>
                        <a:rPr lang="en-US" sz="1800" b="0" i="0" kern="1200" dirty="0">
                          <a:solidFill>
                            <a:schemeClr val="lt1"/>
                          </a:solidFill>
                          <a:effectLst/>
                          <a:latin typeface="+mn-lt"/>
                          <a:ea typeface="+mn-ea"/>
                          <a:cs typeface="+mn-cs"/>
                        </a:rPr>
                        <a:t>Sequential processing of local receptive fields with shared weights.</a:t>
                      </a:r>
                      <a:endParaRPr lang="en-US" dirty="0"/>
                    </a:p>
                  </a:txBody>
                  <a:tcPr/>
                </a:tc>
                <a:extLst>
                  <a:ext uri="{0D108BD9-81ED-4DB2-BD59-A6C34878D82A}">
                    <a16:rowId xmlns:a16="http://schemas.microsoft.com/office/drawing/2014/main" val="2518504162"/>
                  </a:ext>
                </a:extLst>
              </a:tr>
              <a:tr h="921147">
                <a:tc>
                  <a:txBody>
                    <a:bodyPr/>
                    <a:lstStyle/>
                    <a:p>
                      <a:r>
                        <a:rPr lang="en-US" sz="1800" b="0" i="0" kern="1200" dirty="0">
                          <a:solidFill>
                            <a:schemeClr val="dk1"/>
                          </a:solidFill>
                          <a:effectLst/>
                          <a:latin typeface="+mn-lt"/>
                          <a:ea typeface="+mn-ea"/>
                          <a:cs typeface="+mn-cs"/>
                        </a:rPr>
                        <a:t>Limited ability to capture global context due to local receptive fields.</a:t>
                      </a:r>
                      <a:endParaRPr lang="en-US" dirty="0"/>
                    </a:p>
                  </a:txBody>
                  <a:tcPr/>
                </a:tc>
                <a:extLst>
                  <a:ext uri="{0D108BD9-81ED-4DB2-BD59-A6C34878D82A}">
                    <a16:rowId xmlns:a16="http://schemas.microsoft.com/office/drawing/2014/main" val="2115205609"/>
                  </a:ext>
                </a:extLst>
              </a:tr>
              <a:tr h="921147">
                <a:tc>
                  <a:txBody>
                    <a:bodyPr/>
                    <a:lstStyle/>
                    <a:p>
                      <a:r>
                        <a:rPr lang="en-US" sz="1800" b="0" i="0" kern="1200" dirty="0">
                          <a:solidFill>
                            <a:schemeClr val="dk1"/>
                          </a:solidFill>
                          <a:effectLst/>
                          <a:latin typeface="+mn-lt"/>
                          <a:ea typeface="+mn-ea"/>
                          <a:cs typeface="+mn-cs"/>
                        </a:rPr>
                        <a:t>Require large number of parameters, especially in deep architectures.</a:t>
                      </a:r>
                      <a:endParaRPr lang="en-US" dirty="0"/>
                    </a:p>
                  </a:txBody>
                  <a:tcPr/>
                </a:tc>
                <a:extLst>
                  <a:ext uri="{0D108BD9-81ED-4DB2-BD59-A6C34878D82A}">
                    <a16:rowId xmlns:a16="http://schemas.microsoft.com/office/drawing/2014/main" val="4110516793"/>
                  </a:ext>
                </a:extLst>
              </a:tr>
              <a:tr h="921147">
                <a:tc>
                  <a:txBody>
                    <a:bodyPr/>
                    <a:lstStyle/>
                    <a:p>
                      <a:r>
                        <a:rPr lang="en-US" sz="1800" b="0" i="0" kern="1200" dirty="0">
                          <a:solidFill>
                            <a:schemeClr val="dk1"/>
                          </a:solidFill>
                          <a:effectLst/>
                          <a:latin typeface="+mn-lt"/>
                          <a:ea typeface="+mn-ea"/>
                          <a:cs typeface="+mn-cs"/>
                        </a:rPr>
                        <a:t>Transfer learning in CNNs often requires retraining of many layers.</a:t>
                      </a:r>
                      <a:endParaRPr lang="en-US" dirty="0"/>
                    </a:p>
                  </a:txBody>
                  <a:tcPr/>
                </a:tc>
                <a:extLst>
                  <a:ext uri="{0D108BD9-81ED-4DB2-BD59-A6C34878D82A}">
                    <a16:rowId xmlns:a16="http://schemas.microsoft.com/office/drawing/2014/main" val="3871773756"/>
                  </a:ext>
                </a:extLst>
              </a:tr>
            </a:tbl>
          </a:graphicData>
        </a:graphic>
      </p:graphicFrame>
      <p:sp>
        <p:nvSpPr>
          <p:cNvPr id="5" name="Text Placeholder 4">
            <a:extLst>
              <a:ext uri="{FF2B5EF4-FFF2-40B4-BE49-F238E27FC236}">
                <a16:creationId xmlns:a16="http://schemas.microsoft.com/office/drawing/2014/main" id="{32540706-DD0F-37CF-16A5-F317F3BABFF3}"/>
              </a:ext>
            </a:extLst>
          </p:cNvPr>
          <p:cNvSpPr>
            <a:spLocks noGrp="1"/>
          </p:cNvSpPr>
          <p:nvPr>
            <p:ph type="body" sz="quarter" idx="3"/>
          </p:nvPr>
        </p:nvSpPr>
        <p:spPr>
          <a:xfrm>
            <a:off x="6096000" y="1385815"/>
            <a:ext cx="5183188" cy="823912"/>
          </a:xfrm>
        </p:spPr>
        <p:txBody>
          <a:bodyPr/>
          <a:lstStyle/>
          <a:p>
            <a:r>
              <a:rPr lang="en-US" b="1" i="0" dirty="0">
                <a:solidFill>
                  <a:srgbClr val="0D0D0D"/>
                </a:solidFill>
                <a:effectLst/>
                <a:latin typeface="Söhne"/>
              </a:rPr>
              <a:t>Vision Transformers (ViTs)</a:t>
            </a:r>
            <a:endParaRPr lang="en-US" dirty="0"/>
          </a:p>
        </p:txBody>
      </p:sp>
      <p:graphicFrame>
        <p:nvGraphicFramePr>
          <p:cNvPr id="8" name="Content Placeholder 7">
            <a:extLst>
              <a:ext uri="{FF2B5EF4-FFF2-40B4-BE49-F238E27FC236}">
                <a16:creationId xmlns:a16="http://schemas.microsoft.com/office/drawing/2014/main" id="{7E0CA309-8AD4-B3DA-7305-4596FB1DF112}"/>
              </a:ext>
            </a:extLst>
          </p:cNvPr>
          <p:cNvGraphicFramePr>
            <a:graphicFrameLocks noGrp="1"/>
          </p:cNvGraphicFramePr>
          <p:nvPr>
            <p:ph sz="quarter" idx="4"/>
            <p:extLst>
              <p:ext uri="{D42A27DB-BD31-4B8C-83A1-F6EECF244321}">
                <p14:modId xmlns:p14="http://schemas.microsoft.com/office/powerpoint/2010/main" val="2929914539"/>
              </p:ext>
            </p:extLst>
          </p:nvPr>
        </p:nvGraphicFramePr>
        <p:xfrm>
          <a:off x="6172200" y="2505074"/>
          <a:ext cx="5180012" cy="3684588"/>
        </p:xfrm>
        <a:graphic>
          <a:graphicData uri="http://schemas.openxmlformats.org/drawingml/2006/table">
            <a:tbl>
              <a:tblPr firstRow="1" bandRow="1">
                <a:tableStyleId>{5C22544A-7EE6-4342-B048-85BDC9FD1C3A}</a:tableStyleId>
              </a:tblPr>
              <a:tblGrid>
                <a:gridCol w="5180012">
                  <a:extLst>
                    <a:ext uri="{9D8B030D-6E8A-4147-A177-3AD203B41FA5}">
                      <a16:colId xmlns:a16="http://schemas.microsoft.com/office/drawing/2014/main" val="2239128628"/>
                    </a:ext>
                  </a:extLst>
                </a:gridCol>
              </a:tblGrid>
              <a:tr h="921147">
                <a:tc>
                  <a:txBody>
                    <a:bodyPr/>
                    <a:lstStyle/>
                    <a:p>
                      <a:r>
                        <a:rPr lang="en-US" sz="1800" b="0" i="0" kern="1200" dirty="0">
                          <a:solidFill>
                            <a:schemeClr val="lt1"/>
                          </a:solidFill>
                          <a:effectLst/>
                          <a:latin typeface="+mn-lt"/>
                          <a:ea typeface="+mn-ea"/>
                          <a:cs typeface="+mn-cs"/>
                        </a:rPr>
                        <a:t>Parallel processing of image patches with self-attention mechanism.</a:t>
                      </a:r>
                      <a:endParaRPr lang="en-US" dirty="0"/>
                    </a:p>
                  </a:txBody>
                  <a:tcPr/>
                </a:tc>
                <a:extLst>
                  <a:ext uri="{0D108BD9-81ED-4DB2-BD59-A6C34878D82A}">
                    <a16:rowId xmlns:a16="http://schemas.microsoft.com/office/drawing/2014/main" val="2492427260"/>
                  </a:ext>
                </a:extLst>
              </a:tr>
              <a:tr h="921147">
                <a:tc>
                  <a:txBody>
                    <a:bodyPr/>
                    <a:lstStyle/>
                    <a:p>
                      <a:r>
                        <a:rPr lang="en-US" sz="1800" b="0" i="0" kern="1200" dirty="0">
                          <a:solidFill>
                            <a:schemeClr val="dk1"/>
                          </a:solidFill>
                          <a:effectLst/>
                          <a:latin typeface="+mn-lt"/>
                          <a:ea typeface="+mn-ea"/>
                          <a:cs typeface="+mn-cs"/>
                        </a:rPr>
                        <a:t>Capable of capturing long-range dependencies through self-attention mechanism.</a:t>
                      </a:r>
                      <a:endParaRPr lang="en-US" dirty="0"/>
                    </a:p>
                  </a:txBody>
                  <a:tcPr/>
                </a:tc>
                <a:extLst>
                  <a:ext uri="{0D108BD9-81ED-4DB2-BD59-A6C34878D82A}">
                    <a16:rowId xmlns:a16="http://schemas.microsoft.com/office/drawing/2014/main" val="667442486"/>
                  </a:ext>
                </a:extLst>
              </a:tr>
              <a:tr h="921147">
                <a:tc>
                  <a:txBody>
                    <a:bodyPr/>
                    <a:lstStyle/>
                    <a:p>
                      <a:r>
                        <a:rPr lang="en-US" sz="1800" b="0" i="0" kern="1200" dirty="0">
                          <a:solidFill>
                            <a:schemeClr val="dk1"/>
                          </a:solidFill>
                          <a:effectLst/>
                          <a:latin typeface="+mn-lt"/>
                          <a:ea typeface="+mn-ea"/>
                          <a:cs typeface="+mn-cs"/>
                        </a:rPr>
                        <a:t>More parameter efficient, achieving similar or better performance with fewer parameters.</a:t>
                      </a:r>
                      <a:endParaRPr lang="en-US" dirty="0"/>
                    </a:p>
                  </a:txBody>
                  <a:tcPr/>
                </a:tc>
                <a:extLst>
                  <a:ext uri="{0D108BD9-81ED-4DB2-BD59-A6C34878D82A}">
                    <a16:rowId xmlns:a16="http://schemas.microsoft.com/office/drawing/2014/main" val="3224133057"/>
                  </a:ext>
                </a:extLst>
              </a:tr>
              <a:tr h="921147">
                <a:tc>
                  <a:txBody>
                    <a:bodyPr/>
                    <a:lstStyle/>
                    <a:p>
                      <a:r>
                        <a:rPr lang="en-US" sz="1800" b="0" i="0" kern="1200" dirty="0">
                          <a:solidFill>
                            <a:schemeClr val="dk1"/>
                          </a:solidFill>
                          <a:effectLst/>
                          <a:latin typeface="+mn-lt"/>
                          <a:ea typeface="+mn-ea"/>
                          <a:cs typeface="+mn-cs"/>
                        </a:rPr>
                        <a:t>ViTs facilitate transfer learning with pre-trained models, offering faster adaptation.</a:t>
                      </a:r>
                      <a:endParaRPr lang="en-US" dirty="0"/>
                    </a:p>
                  </a:txBody>
                  <a:tcPr/>
                </a:tc>
                <a:extLst>
                  <a:ext uri="{0D108BD9-81ED-4DB2-BD59-A6C34878D82A}">
                    <a16:rowId xmlns:a16="http://schemas.microsoft.com/office/drawing/2014/main" val="2954276862"/>
                  </a:ext>
                </a:extLst>
              </a:tr>
            </a:tbl>
          </a:graphicData>
        </a:graphic>
      </p:graphicFrame>
    </p:spTree>
    <p:extLst>
      <p:ext uri="{BB962C8B-B14F-4D97-AF65-F5344CB8AC3E}">
        <p14:creationId xmlns:p14="http://schemas.microsoft.com/office/powerpoint/2010/main" val="486849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5358-2ACD-C745-BBF5-B884E9DB92B5}"/>
              </a:ext>
            </a:extLst>
          </p:cNvPr>
          <p:cNvSpPr>
            <a:spLocks noGrp="1"/>
          </p:cNvSpPr>
          <p:nvPr>
            <p:ph type="title"/>
          </p:nvPr>
        </p:nvSpPr>
        <p:spPr>
          <a:xfrm>
            <a:off x="838200" y="226243"/>
            <a:ext cx="10515600" cy="895548"/>
          </a:xfrm>
        </p:spPr>
        <p:txBody>
          <a:bodyPr>
            <a:normAutofit fontScale="90000"/>
          </a:bodyPr>
          <a:lstStyle/>
          <a:p>
            <a:pPr algn="ctr"/>
            <a:r>
              <a:rPr lang="en-US" b="1" i="0" dirty="0">
                <a:solidFill>
                  <a:srgbClr val="0D0D0D"/>
                </a:solidFill>
                <a:effectLst/>
                <a:highlight>
                  <a:srgbClr val="FFFFFF"/>
                </a:highlight>
                <a:latin typeface="Söhne"/>
              </a:rPr>
              <a:t>Challenges </a:t>
            </a:r>
            <a:br>
              <a:rPr lang="en-US" b="1"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B7C76F84-7CCE-63F4-8098-4FCDE7773A09}"/>
              </a:ext>
            </a:extLst>
          </p:cNvPr>
          <p:cNvSpPr>
            <a:spLocks noGrp="1"/>
          </p:cNvSpPr>
          <p:nvPr>
            <p:ph idx="1"/>
          </p:nvPr>
        </p:nvSpPr>
        <p:spPr/>
        <p:txBody>
          <a:bodyPr>
            <a:normAutofit/>
          </a:bodyPr>
          <a:lstStyle/>
          <a:p>
            <a:pPr algn="l">
              <a:buFont typeface="Arial" panose="020B0604020202020204" pitchFamily="34" charset="0"/>
              <a:buChar char="•"/>
            </a:pPr>
            <a:r>
              <a:rPr lang="en-US" sz="2600" b="0" i="0" dirty="0">
                <a:solidFill>
                  <a:srgbClr val="0D0D0D"/>
                </a:solidFill>
                <a:effectLst/>
                <a:highlight>
                  <a:srgbClr val="FFFFFF"/>
                </a:highlight>
                <a:latin typeface="Söhne"/>
              </a:rPr>
              <a:t>Vision transformers often require large amounts of labeled data for training, which may not always be available.</a:t>
            </a:r>
          </a:p>
          <a:p>
            <a:pPr algn="l">
              <a:buFont typeface="Arial" panose="020B0604020202020204" pitchFamily="34" charset="0"/>
              <a:buChar char="•"/>
            </a:pPr>
            <a:endParaRPr lang="en-US" sz="2600" dirty="0">
              <a:solidFill>
                <a:srgbClr val="0D0D0D"/>
              </a:solidFill>
              <a:highlight>
                <a:srgbClr val="FFFFFF"/>
              </a:highlight>
              <a:latin typeface="Söhne"/>
            </a:endParaRPr>
          </a:p>
          <a:p>
            <a:pPr algn="l">
              <a:buFont typeface="Arial" panose="020B0604020202020204" pitchFamily="34" charset="0"/>
              <a:buChar char="•"/>
            </a:pPr>
            <a:r>
              <a:rPr lang="en-US" sz="2600" b="0" i="0" dirty="0">
                <a:solidFill>
                  <a:srgbClr val="0D0D0D"/>
                </a:solidFill>
                <a:effectLst/>
                <a:highlight>
                  <a:srgbClr val="FFFFFF"/>
                </a:highlight>
                <a:latin typeface="Söhne"/>
              </a:rPr>
              <a:t>While vision transformers excel at capturing long-range dependencies, they may struggle with processing very large images due to memory constraints and computational complexity.</a:t>
            </a:r>
          </a:p>
          <a:p>
            <a:pPr algn="l">
              <a:buFont typeface="Arial" panose="020B0604020202020204" pitchFamily="34" charset="0"/>
              <a:buChar char="•"/>
            </a:pPr>
            <a:endParaRPr lang="en-US" sz="2600" dirty="0">
              <a:solidFill>
                <a:srgbClr val="0D0D0D"/>
              </a:solidFill>
              <a:highlight>
                <a:srgbClr val="FFFFFF"/>
              </a:highlight>
              <a:latin typeface="Söhne"/>
            </a:endParaRPr>
          </a:p>
          <a:p>
            <a:pPr algn="l">
              <a:buFont typeface="Arial" panose="020B0604020202020204" pitchFamily="34" charset="0"/>
              <a:buChar char="•"/>
            </a:pPr>
            <a:r>
              <a:rPr lang="en-US" sz="2600" b="0" i="0" dirty="0">
                <a:solidFill>
                  <a:srgbClr val="0D0D0D"/>
                </a:solidFill>
                <a:effectLst/>
                <a:highlight>
                  <a:srgbClr val="FFFFFF"/>
                </a:highlight>
                <a:latin typeface="Söhne"/>
              </a:rPr>
              <a:t>Deployment of vision transformers on resource-constrained mobile platforms or other devices can be challenging due to their computational and memory requirements.</a:t>
            </a:r>
          </a:p>
        </p:txBody>
      </p:sp>
    </p:spTree>
    <p:extLst>
      <p:ext uri="{BB962C8B-B14F-4D97-AF65-F5344CB8AC3E}">
        <p14:creationId xmlns:p14="http://schemas.microsoft.com/office/powerpoint/2010/main" val="370766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DA7A-5267-36C7-644E-42CD7551927E}"/>
              </a:ext>
            </a:extLst>
          </p:cNvPr>
          <p:cNvSpPr>
            <a:spLocks noGrp="1"/>
          </p:cNvSpPr>
          <p:nvPr>
            <p:ph type="title"/>
          </p:nvPr>
        </p:nvSpPr>
        <p:spPr>
          <a:xfrm>
            <a:off x="706224" y="169682"/>
            <a:ext cx="10515600" cy="1442301"/>
          </a:xfrm>
        </p:spPr>
        <p:txBody>
          <a:bodyPr>
            <a:normAutofit/>
          </a:bodyPr>
          <a:lstStyle/>
          <a:p>
            <a:pPr algn="ctr"/>
            <a:r>
              <a:rPr lang="en-US" b="1" i="0" dirty="0">
                <a:solidFill>
                  <a:srgbClr val="0D0D0D"/>
                </a:solidFill>
                <a:effectLst/>
                <a:highlight>
                  <a:srgbClr val="FFFFFF"/>
                </a:highlight>
                <a:latin typeface="Söhne"/>
              </a:rPr>
              <a:t>Future Work: Vision Mamba for Brain Disease Classification</a:t>
            </a:r>
            <a:endParaRPr lang="en-US" dirty="0"/>
          </a:p>
        </p:txBody>
      </p:sp>
      <p:sp>
        <p:nvSpPr>
          <p:cNvPr id="3" name="Content Placeholder 2">
            <a:extLst>
              <a:ext uri="{FF2B5EF4-FFF2-40B4-BE49-F238E27FC236}">
                <a16:creationId xmlns:a16="http://schemas.microsoft.com/office/drawing/2014/main" id="{036E76C9-7881-2884-2D83-26EF46D292FD}"/>
              </a:ext>
            </a:extLst>
          </p:cNvPr>
          <p:cNvSpPr>
            <a:spLocks noGrp="1"/>
          </p:cNvSpPr>
          <p:nvPr>
            <p:ph idx="1"/>
          </p:nvPr>
        </p:nvSpPr>
        <p:spPr>
          <a:xfrm>
            <a:off x="838200" y="1825625"/>
            <a:ext cx="10515600" cy="4660016"/>
          </a:xfrm>
        </p:spPr>
        <p:txBody>
          <a:bodyPr>
            <a:normAutofit/>
          </a:bodyPr>
          <a:lstStyle/>
          <a:p>
            <a:r>
              <a:rPr lang="en-US" sz="2600" b="0" i="0" dirty="0">
                <a:solidFill>
                  <a:srgbClr val="0D0D0D"/>
                </a:solidFill>
                <a:effectLst/>
                <a:highlight>
                  <a:srgbClr val="FFFFFF"/>
                </a:highlight>
                <a:latin typeface="Söhne"/>
              </a:rPr>
              <a:t>Our future work focuses on vision mamba, an advanced variant of vision transformers, to enhance the accuracy and efficiency of brain disease classification from medical imaging data.</a:t>
            </a:r>
          </a:p>
          <a:p>
            <a:endParaRPr lang="en-US" sz="2600" dirty="0">
              <a:solidFill>
                <a:srgbClr val="0D0D0D"/>
              </a:solidFill>
              <a:highlight>
                <a:srgbClr val="FFFFFF"/>
              </a:highlight>
              <a:latin typeface="Söhne"/>
            </a:endParaRPr>
          </a:p>
          <a:p>
            <a:r>
              <a:rPr lang="en-US" sz="2600" b="0" i="0" dirty="0">
                <a:solidFill>
                  <a:srgbClr val="0D0D0D"/>
                </a:solidFill>
                <a:effectLst/>
                <a:highlight>
                  <a:srgbClr val="FFFFFF"/>
                </a:highlight>
                <a:latin typeface="Söhne"/>
              </a:rPr>
              <a:t>By leveraging the capabilities of vision mamba, we aim to improve the accuracy and reliability of brain disease classification, enabling more accurate diagnosis and treatment planning.</a:t>
            </a:r>
          </a:p>
          <a:p>
            <a:endParaRPr lang="en-US" sz="2600" b="0" i="0" dirty="0">
              <a:solidFill>
                <a:srgbClr val="0D0D0D"/>
              </a:solidFill>
              <a:effectLst/>
              <a:highlight>
                <a:srgbClr val="FFFFFF"/>
              </a:highlight>
              <a:latin typeface="Söhne"/>
            </a:endParaRPr>
          </a:p>
          <a:p>
            <a:r>
              <a:rPr lang="en-US" sz="2600" b="0" i="0" dirty="0">
                <a:solidFill>
                  <a:srgbClr val="0D0D0D"/>
                </a:solidFill>
                <a:effectLst/>
                <a:highlight>
                  <a:srgbClr val="FFFFFF"/>
                </a:highlight>
                <a:latin typeface="Söhne"/>
              </a:rPr>
              <a:t>We will work towards increasing the diversity and coverage of our brain imaging dataset to encompass a broader range of brain diseases.</a:t>
            </a:r>
            <a:endParaRPr lang="en-US" sz="2600" dirty="0">
              <a:solidFill>
                <a:srgbClr val="0D0D0D"/>
              </a:solidFill>
              <a:highlight>
                <a:srgbClr val="FFFFFF"/>
              </a:highlight>
              <a:latin typeface="Söhne"/>
            </a:endParaRPr>
          </a:p>
        </p:txBody>
      </p:sp>
    </p:spTree>
    <p:extLst>
      <p:ext uri="{BB962C8B-B14F-4D97-AF65-F5344CB8AC3E}">
        <p14:creationId xmlns:p14="http://schemas.microsoft.com/office/powerpoint/2010/main" val="428757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AAB8-8C6F-3979-5D68-B79D05D95DEF}"/>
              </a:ext>
            </a:extLst>
          </p:cNvPr>
          <p:cNvSpPr>
            <a:spLocks noGrp="1"/>
          </p:cNvSpPr>
          <p:nvPr>
            <p:ph type="title"/>
          </p:nvPr>
        </p:nvSpPr>
        <p:spPr/>
        <p:txBody>
          <a:bodyPr>
            <a:normAutofit/>
          </a:bodyPr>
          <a:lstStyle/>
          <a:p>
            <a:pPr algn="ctr"/>
            <a:r>
              <a:rPr lang="en-US" sz="3600" dirty="0"/>
              <a:t>PRESENTATION</a:t>
            </a:r>
            <a:r>
              <a:rPr lang="en-US" sz="3600" b="0" i="0" cap="all" dirty="0">
                <a:solidFill>
                  <a:srgbClr val="333333"/>
                </a:solidFill>
                <a:effectLst/>
                <a:highlight>
                  <a:srgbClr val="F7FBFC"/>
                </a:highlight>
                <a:latin typeface="Quicksand"/>
              </a:rPr>
              <a:t> </a:t>
            </a:r>
            <a:r>
              <a:rPr lang="en-US" sz="3600" dirty="0"/>
              <a:t>PLAN</a:t>
            </a:r>
            <a:br>
              <a:rPr lang="en-US" sz="3600" dirty="0"/>
            </a:br>
            <a:endParaRPr lang="en-IN" sz="3600" dirty="0"/>
          </a:p>
        </p:txBody>
      </p:sp>
      <p:sp>
        <p:nvSpPr>
          <p:cNvPr id="3" name="Content Placeholder 2">
            <a:extLst>
              <a:ext uri="{FF2B5EF4-FFF2-40B4-BE49-F238E27FC236}">
                <a16:creationId xmlns:a16="http://schemas.microsoft.com/office/drawing/2014/main" id="{F55DFD59-04A9-9C1A-E8FF-9C7DD26E2FA4}"/>
              </a:ext>
            </a:extLst>
          </p:cNvPr>
          <p:cNvSpPr>
            <a:spLocks noGrp="1"/>
          </p:cNvSpPr>
          <p:nvPr>
            <p:ph idx="1"/>
          </p:nvPr>
        </p:nvSpPr>
        <p:spPr/>
        <p:txBody>
          <a:bodyPr>
            <a:normAutofit/>
          </a:bodyPr>
          <a:lstStyle/>
          <a:p>
            <a:pPr algn="l" fontAlgn="base">
              <a:buFont typeface="+mj-lt"/>
              <a:buAutoNum type="arabicPeriod"/>
            </a:pPr>
            <a:r>
              <a:rPr lang="en-US" sz="2600" dirty="0"/>
              <a:t> Abstract</a:t>
            </a:r>
          </a:p>
          <a:p>
            <a:pPr algn="l" fontAlgn="base">
              <a:buFont typeface="+mj-lt"/>
              <a:buAutoNum type="arabicPeriod"/>
            </a:pPr>
            <a:r>
              <a:rPr lang="en-US" sz="2600" dirty="0"/>
              <a:t> Introduction to Transformers</a:t>
            </a:r>
          </a:p>
          <a:p>
            <a:pPr algn="l" fontAlgn="base">
              <a:buFont typeface="+mj-lt"/>
              <a:buAutoNum type="arabicPeriod"/>
            </a:pPr>
            <a:r>
              <a:rPr lang="en-US" sz="2600" dirty="0"/>
              <a:t> How Vision Transformer (ViT) works?</a:t>
            </a:r>
          </a:p>
          <a:p>
            <a:pPr algn="l" fontAlgn="base">
              <a:buFont typeface="+mj-lt"/>
              <a:buAutoNum type="arabicPeriod"/>
            </a:pPr>
            <a:r>
              <a:rPr lang="en-US" sz="2600" dirty="0"/>
              <a:t> ViT performance in image classification</a:t>
            </a:r>
          </a:p>
          <a:p>
            <a:pPr algn="l" fontAlgn="base">
              <a:buFont typeface="+mj-lt"/>
              <a:buAutoNum type="arabicPeriod"/>
            </a:pPr>
            <a:r>
              <a:rPr lang="en-US" sz="2600" dirty="0"/>
              <a:t> Impacts, and Future work</a:t>
            </a:r>
          </a:p>
          <a:p>
            <a:pPr algn="l" fontAlgn="base">
              <a:buFont typeface="+mj-lt"/>
              <a:buAutoNum type="arabicPeriod"/>
            </a:pPr>
            <a:r>
              <a:rPr lang="en-US" sz="2600" dirty="0"/>
              <a:t> Q&amp;A</a:t>
            </a:r>
            <a:endParaRPr lang="en-IN" sz="2600" dirty="0"/>
          </a:p>
        </p:txBody>
      </p:sp>
    </p:spTree>
    <p:extLst>
      <p:ext uri="{BB962C8B-B14F-4D97-AF65-F5344CB8AC3E}">
        <p14:creationId xmlns:p14="http://schemas.microsoft.com/office/powerpoint/2010/main" val="162507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2C65-58C5-1E33-38D0-EC5FCAB9ABA9}"/>
              </a:ext>
            </a:extLst>
          </p:cNvPr>
          <p:cNvSpPr>
            <a:spLocks noGrp="1"/>
          </p:cNvSpPr>
          <p:nvPr>
            <p:ph type="title"/>
          </p:nvPr>
        </p:nvSpPr>
        <p:spPr/>
        <p:txBody>
          <a:bodyPr>
            <a:normAutofit/>
          </a:bodyPr>
          <a:lstStyle/>
          <a:p>
            <a:pPr algn="ctr"/>
            <a:r>
              <a:rPr lang="en-IN" sz="3600" dirty="0"/>
              <a:t>Transformers</a:t>
            </a:r>
          </a:p>
        </p:txBody>
      </p:sp>
      <p:sp>
        <p:nvSpPr>
          <p:cNvPr id="3" name="Content Placeholder 2">
            <a:extLst>
              <a:ext uri="{FF2B5EF4-FFF2-40B4-BE49-F238E27FC236}">
                <a16:creationId xmlns:a16="http://schemas.microsoft.com/office/drawing/2014/main" id="{3A9446E4-BECA-EEE4-BEC7-310D38AE33B7}"/>
              </a:ext>
            </a:extLst>
          </p:cNvPr>
          <p:cNvSpPr>
            <a:spLocks noGrp="1"/>
          </p:cNvSpPr>
          <p:nvPr>
            <p:ph idx="1"/>
          </p:nvPr>
        </p:nvSpPr>
        <p:spPr/>
        <p:txBody>
          <a:bodyPr>
            <a:normAutofit fontScale="92500" lnSpcReduction="20000"/>
          </a:bodyPr>
          <a:lstStyle/>
          <a:p>
            <a:r>
              <a:rPr lang="en-US" b="0" i="0" dirty="0">
                <a:solidFill>
                  <a:srgbClr val="0D0D0D"/>
                </a:solidFill>
                <a:effectLst/>
                <a:highlight>
                  <a:srgbClr val="FFFFFF"/>
                </a:highlight>
                <a:latin typeface="Söhne"/>
              </a:rPr>
              <a:t>The Traditional models like recurrent neural networks (RNNs) and convolutional neural networks (CNNs) struggled with capturing long-range dependencies in sequential data, due to their sequential processing nature.</a:t>
            </a:r>
          </a:p>
          <a:p>
            <a:r>
              <a:rPr lang="en-US" b="0" i="0" dirty="0">
                <a:solidFill>
                  <a:srgbClr val="0D0D0D"/>
                </a:solidFill>
                <a:effectLst/>
                <a:highlight>
                  <a:srgbClr val="FFFFFF"/>
                </a:highlight>
                <a:latin typeface="Söhne"/>
              </a:rPr>
              <a:t>Transformers were introduced in 2017 through the groundbreaking paper titled "Attention is All You Need" by Vaswani et al.</a:t>
            </a:r>
          </a:p>
          <a:p>
            <a:pPr marL="0" indent="0">
              <a:buNone/>
            </a:pPr>
            <a:endParaRPr lang="en-US" b="1" i="0" dirty="0">
              <a:solidFill>
                <a:srgbClr val="0D0D0D"/>
              </a:solidFill>
              <a:effectLst/>
              <a:highlight>
                <a:srgbClr val="FFFFFF"/>
              </a:highlight>
              <a:latin typeface="Söhne"/>
            </a:endParaRPr>
          </a:p>
          <a:p>
            <a:pPr marL="0" indent="0">
              <a:buNone/>
            </a:pPr>
            <a:r>
              <a:rPr lang="en-US" b="1" i="0" dirty="0">
                <a:solidFill>
                  <a:srgbClr val="0D0D0D"/>
                </a:solidFill>
                <a:effectLst/>
                <a:highlight>
                  <a:srgbClr val="FFFFFF"/>
                </a:highlight>
                <a:latin typeface="Söhne"/>
              </a:rPr>
              <a:t>   What are Transformers?</a:t>
            </a:r>
          </a:p>
          <a:p>
            <a:r>
              <a:rPr lang="en-US" dirty="0">
                <a:solidFill>
                  <a:srgbClr val="0D0D0D"/>
                </a:solidFill>
                <a:highlight>
                  <a:srgbClr val="FFFFFF"/>
                </a:highlight>
                <a:latin typeface="Söhne"/>
              </a:rPr>
              <a:t>Transformers are a class of deep learning architectures that have gained           popular attention, particularly in Natural Language Processing (NLP) tasks. They differ from traditional recurrent neural networks (RNNs) and convolutional neural networks (CNNs) in their architecture and mechanisms for processing sequential data.</a:t>
            </a:r>
            <a:endParaRPr lang="en-US"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370842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D85F-EF5F-85FE-2F34-3DC82469D12C}"/>
              </a:ext>
            </a:extLst>
          </p:cNvPr>
          <p:cNvSpPr>
            <a:spLocks noGrp="1"/>
          </p:cNvSpPr>
          <p:nvPr>
            <p:ph type="title"/>
          </p:nvPr>
        </p:nvSpPr>
        <p:spPr/>
        <p:txBody>
          <a:bodyPr>
            <a:normAutofit/>
          </a:bodyPr>
          <a:lstStyle/>
          <a:p>
            <a:pPr algn="ctr"/>
            <a:r>
              <a:rPr lang="en-US" sz="3600" b="1" i="0" dirty="0">
                <a:solidFill>
                  <a:srgbClr val="0D0D0D"/>
                </a:solidFill>
                <a:effectLst/>
                <a:highlight>
                  <a:srgbClr val="FFFFFF"/>
                </a:highlight>
                <a:latin typeface="Söhne"/>
              </a:rPr>
              <a:t>Key Components of Transformers:</a:t>
            </a:r>
            <a:br>
              <a:rPr lang="en-US" sz="3600" b="0" i="0" dirty="0">
                <a:solidFill>
                  <a:srgbClr val="0D0D0D"/>
                </a:solidFill>
                <a:effectLst/>
                <a:highlight>
                  <a:srgbClr val="FFFFFF"/>
                </a:highlight>
                <a:latin typeface="Söhne"/>
              </a:rPr>
            </a:br>
            <a:endParaRPr lang="en-IN" sz="3600" dirty="0"/>
          </a:p>
        </p:txBody>
      </p:sp>
      <p:sp>
        <p:nvSpPr>
          <p:cNvPr id="3" name="Content Placeholder 2">
            <a:extLst>
              <a:ext uri="{FF2B5EF4-FFF2-40B4-BE49-F238E27FC236}">
                <a16:creationId xmlns:a16="http://schemas.microsoft.com/office/drawing/2014/main" id="{21D10E49-316E-52E2-1EDE-5841B3AD869A}"/>
              </a:ext>
            </a:extLst>
          </p:cNvPr>
          <p:cNvSpPr>
            <a:spLocks noGrp="1"/>
          </p:cNvSpPr>
          <p:nvPr>
            <p:ph idx="1"/>
          </p:nvPr>
        </p:nvSpPr>
        <p:spPr/>
        <p:txBody>
          <a:bodyPr>
            <a:normAutofit/>
          </a:bodyPr>
          <a:lstStyle/>
          <a:p>
            <a:pPr algn="l"/>
            <a:r>
              <a:rPr lang="en-US" sz="2600" b="1" dirty="0">
                <a:solidFill>
                  <a:srgbClr val="0D0D0D"/>
                </a:solidFill>
                <a:highlight>
                  <a:srgbClr val="FFFFFF"/>
                </a:highlight>
                <a:latin typeface="Söhne"/>
              </a:rPr>
              <a:t>Self-Attention Mechanism</a:t>
            </a:r>
            <a:r>
              <a:rPr lang="en-US" sz="2600" dirty="0">
                <a:solidFill>
                  <a:srgbClr val="0D0D0D"/>
                </a:solidFill>
                <a:highlight>
                  <a:srgbClr val="FFFFFF"/>
                </a:highlight>
                <a:latin typeface="Söhne"/>
              </a:rPr>
              <a:t>: Transformers have self-attention mechanism, which enables them to weigh the importance of different elements (called as tokens) in a sequence when making predictions. This mechanism allows the model to capture long-range dependencies and relationships between elements, regardless of their positions in the input sequence.</a:t>
            </a:r>
          </a:p>
          <a:p>
            <a:pPr algn="l"/>
            <a:endParaRPr lang="en-US" sz="2600" dirty="0">
              <a:solidFill>
                <a:srgbClr val="0D0D0D"/>
              </a:solidFill>
              <a:highlight>
                <a:srgbClr val="FFFFFF"/>
              </a:highlight>
              <a:latin typeface="Söhne"/>
            </a:endParaRPr>
          </a:p>
          <a:p>
            <a:pPr algn="l"/>
            <a:r>
              <a:rPr lang="en-US" sz="2600" b="1" dirty="0">
                <a:solidFill>
                  <a:srgbClr val="0D0D0D"/>
                </a:solidFill>
                <a:highlight>
                  <a:srgbClr val="FFFFFF"/>
                </a:highlight>
                <a:latin typeface="Söhne"/>
              </a:rPr>
              <a:t>Transformer Blocks</a:t>
            </a:r>
            <a:r>
              <a:rPr lang="en-US" sz="2600" dirty="0">
                <a:solidFill>
                  <a:srgbClr val="0D0D0D"/>
                </a:solidFill>
                <a:highlight>
                  <a:srgbClr val="FFFFFF"/>
                </a:highlight>
                <a:latin typeface="Söhne"/>
              </a:rPr>
              <a:t>: Transformers consist of multiple layers of transformer blocks, each containing self-attention layers and feed-forward neural networks. These transformer blocks enable the model to learn hierarchical representations of the input data, capturing both local and global patterns.</a:t>
            </a:r>
          </a:p>
          <a:p>
            <a:endParaRPr lang="en-IN" dirty="0"/>
          </a:p>
        </p:txBody>
      </p:sp>
    </p:spTree>
    <p:extLst>
      <p:ext uri="{BB962C8B-B14F-4D97-AF65-F5344CB8AC3E}">
        <p14:creationId xmlns:p14="http://schemas.microsoft.com/office/powerpoint/2010/main" val="213347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EF87-27D8-EF27-21AA-D58392D1FFE7}"/>
              </a:ext>
            </a:extLst>
          </p:cNvPr>
          <p:cNvSpPr>
            <a:spLocks noGrp="1"/>
          </p:cNvSpPr>
          <p:nvPr>
            <p:ph type="title"/>
          </p:nvPr>
        </p:nvSpPr>
        <p:spPr/>
        <p:txBody>
          <a:bodyPr/>
          <a:lstStyle/>
          <a:p>
            <a:pPr algn="ctr"/>
            <a:r>
              <a:rPr lang="en-IN" dirty="0"/>
              <a:t>Vision Transformers</a:t>
            </a:r>
          </a:p>
        </p:txBody>
      </p:sp>
      <p:sp>
        <p:nvSpPr>
          <p:cNvPr id="3" name="Content Placeholder 2">
            <a:extLst>
              <a:ext uri="{FF2B5EF4-FFF2-40B4-BE49-F238E27FC236}">
                <a16:creationId xmlns:a16="http://schemas.microsoft.com/office/drawing/2014/main" id="{089F3E37-80F2-F9DF-6C74-D8DA5DC28EF4}"/>
              </a:ext>
            </a:extLst>
          </p:cNvPr>
          <p:cNvSpPr>
            <a:spLocks noGrp="1"/>
          </p:cNvSpPr>
          <p:nvPr>
            <p:ph idx="1"/>
          </p:nvPr>
        </p:nvSpPr>
        <p:spPr/>
        <p:txBody>
          <a:bodyPr/>
          <a:lstStyle/>
          <a:p>
            <a:r>
              <a:rPr lang="en-US" sz="2600" dirty="0">
                <a:solidFill>
                  <a:srgbClr val="0D0D0D"/>
                </a:solidFill>
                <a:highlight>
                  <a:srgbClr val="FFFFFF"/>
                </a:highlight>
                <a:latin typeface="Söhne"/>
              </a:rPr>
              <a:t>S</a:t>
            </a:r>
            <a:r>
              <a:rPr lang="en-US" sz="2600" b="0" i="0" dirty="0">
                <a:solidFill>
                  <a:srgbClr val="0D0D0D"/>
                </a:solidFill>
                <a:effectLst/>
                <a:highlight>
                  <a:srgbClr val="FFFFFF"/>
                </a:highlight>
                <a:latin typeface="Söhne"/>
              </a:rPr>
              <a:t>uccess of transformers in natural language processing, led to explore </a:t>
            </a:r>
            <a:r>
              <a:rPr lang="en-US" sz="2600" dirty="0">
                <a:solidFill>
                  <a:srgbClr val="0D0D0D"/>
                </a:solidFill>
                <a:highlight>
                  <a:srgbClr val="FFFFFF"/>
                </a:highlight>
                <a:latin typeface="Söhne"/>
              </a:rPr>
              <a:t>and </a:t>
            </a:r>
            <a:r>
              <a:rPr lang="en-US" sz="2600" b="0" i="0" dirty="0">
                <a:solidFill>
                  <a:srgbClr val="0D0D0D"/>
                </a:solidFill>
                <a:effectLst/>
                <a:highlight>
                  <a:srgbClr val="FFFFFF"/>
                </a:highlight>
                <a:latin typeface="Söhne"/>
              </a:rPr>
              <a:t>adapt the transformer architecture to process visual data.</a:t>
            </a:r>
          </a:p>
          <a:p>
            <a:endParaRPr lang="en-US" sz="2600" dirty="0">
              <a:solidFill>
                <a:srgbClr val="0D0D0D"/>
              </a:solidFill>
              <a:highlight>
                <a:srgbClr val="FFFFFF"/>
              </a:highlight>
              <a:latin typeface="Söhne"/>
            </a:endParaRPr>
          </a:p>
          <a:p>
            <a:pPr algn="l"/>
            <a:r>
              <a:rPr lang="en-US" sz="2600" b="1" i="0" dirty="0">
                <a:solidFill>
                  <a:srgbClr val="0D0D0D"/>
                </a:solidFill>
                <a:effectLst/>
                <a:highlight>
                  <a:srgbClr val="FFFFFF"/>
                </a:highlight>
                <a:latin typeface="Söhne"/>
              </a:rPr>
              <a:t>How ViT Works</a:t>
            </a:r>
            <a:endParaRPr lang="en-US" sz="2600" b="0" i="0" dirty="0">
              <a:solidFill>
                <a:srgbClr val="0D0D0D"/>
              </a:solidFill>
              <a:effectLst/>
              <a:highlight>
                <a:srgbClr val="FFFFFF"/>
              </a:highlight>
              <a:latin typeface="Söhne"/>
            </a:endParaRPr>
          </a:p>
          <a:p>
            <a:pPr algn="l">
              <a:buFont typeface="Arial" panose="020B0604020202020204" pitchFamily="34" charset="0"/>
              <a:buChar char="•"/>
            </a:pPr>
            <a:r>
              <a:rPr lang="en-US" sz="2600" b="0" i="0" dirty="0">
                <a:solidFill>
                  <a:srgbClr val="0D0D0D"/>
                </a:solidFill>
                <a:effectLst/>
                <a:highlight>
                  <a:srgbClr val="FFFFFF"/>
                </a:highlight>
                <a:latin typeface="Söhne"/>
              </a:rPr>
              <a:t>ViT performs on images by breaking them into smaller, fixed-size patches, treating each patch as a token in a sequence.</a:t>
            </a:r>
          </a:p>
          <a:p>
            <a:pPr algn="l">
              <a:buFont typeface="Arial" panose="020B0604020202020204" pitchFamily="34" charset="0"/>
              <a:buChar char="•"/>
            </a:pPr>
            <a:r>
              <a:rPr lang="en-US" sz="2600" b="0" i="0" dirty="0">
                <a:solidFill>
                  <a:srgbClr val="0D0D0D"/>
                </a:solidFill>
                <a:effectLst/>
                <a:highlight>
                  <a:srgbClr val="FFFFFF"/>
                </a:highlight>
                <a:latin typeface="Söhne"/>
              </a:rPr>
              <a:t>This approach allows ViT to apply the same self-attention mechanism used in natural language processing, enabling it to capture spatial relationships between patches.</a:t>
            </a:r>
          </a:p>
          <a:p>
            <a:endParaRPr lang="en-IN" dirty="0"/>
          </a:p>
        </p:txBody>
      </p:sp>
    </p:spTree>
    <p:extLst>
      <p:ext uri="{BB962C8B-B14F-4D97-AF65-F5344CB8AC3E}">
        <p14:creationId xmlns:p14="http://schemas.microsoft.com/office/powerpoint/2010/main" val="334811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FB7C-3E9B-3584-DCC5-86CD97B2D466}"/>
              </a:ext>
            </a:extLst>
          </p:cNvPr>
          <p:cNvSpPr>
            <a:spLocks noGrp="1"/>
          </p:cNvSpPr>
          <p:nvPr>
            <p:ph type="title"/>
          </p:nvPr>
        </p:nvSpPr>
        <p:spPr/>
        <p:txBody>
          <a:bodyPr/>
          <a:lstStyle/>
          <a:p>
            <a:pPr algn="ctr"/>
            <a:r>
              <a:rPr lang="en-IN" b="1" i="0" dirty="0">
                <a:solidFill>
                  <a:srgbClr val="0D0D0D"/>
                </a:solidFill>
                <a:effectLst/>
                <a:highlight>
                  <a:srgbClr val="FFFFFF"/>
                </a:highlight>
                <a:latin typeface="Söhne"/>
              </a:rPr>
              <a:t>Components of ViT</a:t>
            </a:r>
            <a:endParaRPr lang="en-IN" dirty="0"/>
          </a:p>
        </p:txBody>
      </p:sp>
      <p:sp>
        <p:nvSpPr>
          <p:cNvPr id="3" name="Content Placeholder 2">
            <a:extLst>
              <a:ext uri="{FF2B5EF4-FFF2-40B4-BE49-F238E27FC236}">
                <a16:creationId xmlns:a16="http://schemas.microsoft.com/office/drawing/2014/main" id="{960A35F9-F141-D943-BCF9-A48D2295958B}"/>
              </a:ext>
            </a:extLst>
          </p:cNvPr>
          <p:cNvSpPr>
            <a:spLocks noGrp="1"/>
          </p:cNvSpPr>
          <p:nvPr>
            <p:ph idx="1"/>
          </p:nvPr>
        </p:nvSpPr>
        <p:spPr/>
        <p:txBody>
          <a:bodyPr>
            <a:normAutofit fontScale="92500" lnSpcReduction="20000"/>
          </a:bodyPr>
          <a:lstStyle/>
          <a:p>
            <a:pPr marL="0" indent="0">
              <a:buNone/>
            </a:pPr>
            <a:r>
              <a:rPr lang="en-US" b="1" dirty="0">
                <a:latin typeface="Söhne"/>
              </a:rPr>
              <a:t>Patch</a:t>
            </a:r>
            <a:r>
              <a:rPr lang="en-US" b="1" dirty="0"/>
              <a:t> </a:t>
            </a:r>
            <a:r>
              <a:rPr lang="en-US" b="1" dirty="0">
                <a:latin typeface="Söhne"/>
              </a:rPr>
              <a:t>Embeddings</a:t>
            </a:r>
            <a:r>
              <a:rPr lang="en-US" dirty="0"/>
              <a:t>:</a:t>
            </a:r>
          </a:p>
          <a:p>
            <a:r>
              <a:rPr lang="en-US" dirty="0">
                <a:latin typeface="Söhne"/>
              </a:rPr>
              <a:t>Images are divided into patches.</a:t>
            </a:r>
          </a:p>
          <a:p>
            <a:r>
              <a:rPr lang="en-US" dirty="0">
                <a:latin typeface="Söhne"/>
              </a:rPr>
              <a:t>These patch embeddings serve as the input tokens for the transformer model.</a:t>
            </a:r>
          </a:p>
          <a:p>
            <a:pPr marL="0" indent="0">
              <a:buNone/>
            </a:pPr>
            <a:r>
              <a:rPr lang="en-US" b="1" dirty="0">
                <a:latin typeface="Söhne"/>
              </a:rPr>
              <a:t>Positional Encodings:</a:t>
            </a:r>
          </a:p>
          <a:p>
            <a:r>
              <a:rPr lang="en-US" dirty="0">
                <a:latin typeface="Söhne"/>
              </a:rPr>
              <a:t>Positional encodings help the model understand the relative positions of patches within the image.</a:t>
            </a:r>
          </a:p>
          <a:p>
            <a:pPr marL="0" indent="0">
              <a:buNone/>
            </a:pPr>
            <a:r>
              <a:rPr lang="en-US" b="1" dirty="0">
                <a:latin typeface="Söhne"/>
              </a:rPr>
              <a:t>Transformer Encoder Layers</a:t>
            </a:r>
            <a:r>
              <a:rPr lang="en-US" dirty="0">
                <a:latin typeface="Söhne"/>
              </a:rPr>
              <a:t>:</a:t>
            </a:r>
          </a:p>
          <a:p>
            <a:r>
              <a:rPr lang="en-US" dirty="0">
                <a:latin typeface="Söhne"/>
              </a:rPr>
              <a:t>ViT consists of multiple transformer encoder layers, each containing self-attention mechanisms and feed-forward neural networks.</a:t>
            </a:r>
          </a:p>
          <a:p>
            <a:r>
              <a:rPr lang="en-US" dirty="0">
                <a:latin typeface="Söhne"/>
              </a:rPr>
              <a:t>These transformer layers enable ViT to learn hierarchical representations of the image, capturing both local and global patterns.</a:t>
            </a:r>
            <a:endParaRPr lang="en-IN" dirty="0">
              <a:latin typeface="Söhne"/>
            </a:endParaRPr>
          </a:p>
        </p:txBody>
      </p:sp>
    </p:spTree>
    <p:extLst>
      <p:ext uri="{BB962C8B-B14F-4D97-AF65-F5344CB8AC3E}">
        <p14:creationId xmlns:p14="http://schemas.microsoft.com/office/powerpoint/2010/main" val="349116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DD88-D50A-439A-BCB8-5175A87F7910}"/>
              </a:ext>
            </a:extLst>
          </p:cNvPr>
          <p:cNvSpPr>
            <a:spLocks noGrp="1"/>
          </p:cNvSpPr>
          <p:nvPr>
            <p:ph type="title"/>
          </p:nvPr>
        </p:nvSpPr>
        <p:spPr>
          <a:xfrm flipV="1">
            <a:off x="838200" y="319406"/>
            <a:ext cx="10257148"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13B7431C-BCDF-07EF-0AFC-86AF1F346ADE}"/>
              </a:ext>
            </a:extLst>
          </p:cNvPr>
          <p:cNvSpPr>
            <a:spLocks noGrp="1"/>
          </p:cNvSpPr>
          <p:nvPr>
            <p:ph idx="1"/>
          </p:nvPr>
        </p:nvSpPr>
        <p:spPr>
          <a:xfrm>
            <a:off x="838200" y="565608"/>
            <a:ext cx="10515600" cy="5611355"/>
          </a:xfrm>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Self-Attention Mechanism:</a:t>
            </a:r>
            <a:endParaRPr lang="en-US" dirty="0">
              <a:solidFill>
                <a:srgbClr val="0D0D0D"/>
              </a:solidFill>
              <a:highlight>
                <a:srgbClr val="FFFFFF"/>
              </a:highlight>
              <a:latin typeface="Söhne"/>
            </a:endParaRPr>
          </a:p>
          <a:p>
            <a:pPr algn="l"/>
            <a:r>
              <a:rPr lang="en-US" dirty="0">
                <a:solidFill>
                  <a:srgbClr val="0D0D0D"/>
                </a:solidFill>
                <a:highlight>
                  <a:srgbClr val="FFFFFF"/>
                </a:highlight>
                <a:latin typeface="Söhne"/>
              </a:rPr>
              <a:t>E</a:t>
            </a:r>
            <a:r>
              <a:rPr lang="en-US" b="0" i="0" dirty="0">
                <a:solidFill>
                  <a:srgbClr val="0D0D0D"/>
                </a:solidFill>
                <a:effectLst/>
                <a:highlight>
                  <a:srgbClr val="FFFFFF"/>
                </a:highlight>
                <a:latin typeface="Söhne"/>
              </a:rPr>
              <a:t>ach patch embedding attends to all other patch embeddings, capturing global dependencies within the input image.</a:t>
            </a:r>
          </a:p>
          <a:p>
            <a:pPr algn="l"/>
            <a:r>
              <a:rPr lang="en-US" b="0" i="0" dirty="0">
                <a:solidFill>
                  <a:srgbClr val="0D0D0D"/>
                </a:solidFill>
                <a:effectLst/>
                <a:highlight>
                  <a:srgbClr val="FFFFFF"/>
                </a:highlight>
                <a:latin typeface="Söhne"/>
              </a:rPr>
              <a:t>Attention scores are computed between pairs of patch embeddings, determining the importance of each patch with respect to others.</a:t>
            </a:r>
          </a:p>
          <a:p>
            <a:pPr algn="l"/>
            <a:r>
              <a:rPr lang="en-US" b="0" i="0" dirty="0">
                <a:solidFill>
                  <a:srgbClr val="0D0D0D"/>
                </a:solidFill>
                <a:effectLst/>
                <a:highlight>
                  <a:srgbClr val="FFFFFF"/>
                </a:highlight>
                <a:latin typeface="Söhne"/>
              </a:rPr>
              <a:t>The attention mechanism enables the model to focus on relevant image regions and learn contextual relationships between patches.</a:t>
            </a:r>
          </a:p>
          <a:p>
            <a:pPr algn="l"/>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Feedforward Neural Network (FFNN):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After self-attention, the output representations from each patch are passed through a feedforward neural network (FFNN) independently.</a:t>
            </a:r>
          </a:p>
          <a:p>
            <a:pPr algn="l"/>
            <a:r>
              <a:rPr lang="en-US" b="0" i="0" dirty="0">
                <a:solidFill>
                  <a:srgbClr val="0D0D0D"/>
                </a:solidFill>
                <a:effectLst/>
                <a:highlight>
                  <a:srgbClr val="FFFFFF"/>
                </a:highlight>
                <a:latin typeface="Söhne"/>
              </a:rPr>
              <a:t>The FFNN applies non-linear transformations to the features extracted by the self-attention mechanism, enhancing the model's capacity to learn complex patterns and representations.</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52328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9BD1-5949-6F06-DB17-5960B2B9BC87}"/>
              </a:ext>
            </a:extLst>
          </p:cNvPr>
          <p:cNvSpPr>
            <a:spLocks noGrp="1"/>
          </p:cNvSpPr>
          <p:nvPr>
            <p:ph type="title"/>
          </p:nvPr>
        </p:nvSpPr>
        <p:spPr>
          <a:xfrm>
            <a:off x="838200" y="94269"/>
            <a:ext cx="10219441" cy="103694"/>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A6266328-EC8D-3521-534B-50F3BB57B0DC}"/>
              </a:ext>
            </a:extLst>
          </p:cNvPr>
          <p:cNvSpPr>
            <a:spLocks noGrp="1"/>
          </p:cNvSpPr>
          <p:nvPr>
            <p:ph idx="1"/>
          </p:nvPr>
        </p:nvSpPr>
        <p:spPr>
          <a:xfrm>
            <a:off x="838200" y="395926"/>
            <a:ext cx="10653074" cy="6165130"/>
          </a:xfrm>
        </p:spPr>
        <p:txBody>
          <a:bodyPr>
            <a:normAutofit/>
          </a:bodyPr>
          <a:lstStyle/>
          <a:p>
            <a:pPr marL="0" indent="0" algn="l">
              <a:buNone/>
            </a:pPr>
            <a:r>
              <a:rPr lang="en-US" sz="2600" b="1" i="0" dirty="0">
                <a:solidFill>
                  <a:srgbClr val="0D0D0D"/>
                </a:solidFill>
                <a:effectLst/>
                <a:highlight>
                  <a:srgbClr val="FFFFFF"/>
                </a:highlight>
                <a:latin typeface="Söhne"/>
              </a:rPr>
              <a:t>Layer Normalization:</a:t>
            </a:r>
            <a:endParaRPr lang="en-US" sz="2600" dirty="0">
              <a:solidFill>
                <a:srgbClr val="0D0D0D"/>
              </a:solidFill>
              <a:highlight>
                <a:srgbClr val="FFFFFF"/>
              </a:highlight>
              <a:latin typeface="Söhne"/>
            </a:endParaRPr>
          </a:p>
          <a:p>
            <a:pPr algn="l"/>
            <a:r>
              <a:rPr lang="en-US" sz="2600" b="0" i="0" dirty="0">
                <a:solidFill>
                  <a:srgbClr val="0D0D0D"/>
                </a:solidFill>
                <a:effectLst/>
                <a:highlight>
                  <a:srgbClr val="FFFFFF"/>
                </a:highlight>
                <a:latin typeface="Söhne"/>
              </a:rPr>
              <a:t>Layer normalization is applied after each sub-layer (self-attention and FFNN) within the transformer encoder layers.</a:t>
            </a:r>
          </a:p>
          <a:p>
            <a:pPr algn="l"/>
            <a:r>
              <a:rPr lang="en-US" sz="2600" b="0" i="0" dirty="0">
                <a:solidFill>
                  <a:srgbClr val="0D0D0D"/>
                </a:solidFill>
                <a:effectLst/>
                <a:highlight>
                  <a:srgbClr val="FFFFFF"/>
                </a:highlight>
                <a:latin typeface="Söhne"/>
              </a:rPr>
              <a:t>By normalizing activations, layer normalization ensures that the model's outputs are centered around zero mean and have unit variance, which can help stabilize the training.</a:t>
            </a:r>
          </a:p>
          <a:p>
            <a:pPr algn="l"/>
            <a:endParaRPr lang="en-US" sz="2600" dirty="0">
              <a:solidFill>
                <a:srgbClr val="0D0D0D"/>
              </a:solidFill>
              <a:highlight>
                <a:srgbClr val="FFFFFF"/>
              </a:highlight>
              <a:latin typeface="Söhne"/>
            </a:endParaRPr>
          </a:p>
          <a:p>
            <a:pPr marL="0" indent="0" algn="l">
              <a:buNone/>
            </a:pPr>
            <a:r>
              <a:rPr lang="en-US" sz="2600" b="1" i="0" dirty="0">
                <a:solidFill>
                  <a:srgbClr val="0D0D0D"/>
                </a:solidFill>
                <a:effectLst/>
                <a:highlight>
                  <a:srgbClr val="FFFFFF"/>
                </a:highlight>
                <a:latin typeface="Söhne"/>
              </a:rPr>
              <a:t>Classification Head:</a:t>
            </a:r>
            <a:endParaRPr lang="en-US" sz="2600" dirty="0">
              <a:solidFill>
                <a:srgbClr val="0D0D0D"/>
              </a:solidFill>
              <a:highlight>
                <a:srgbClr val="FFFFFF"/>
              </a:highlight>
              <a:latin typeface="Söhne"/>
            </a:endParaRPr>
          </a:p>
          <a:p>
            <a:pPr algn="l"/>
            <a:r>
              <a:rPr lang="en-US" sz="2600" b="0" i="0" dirty="0">
                <a:solidFill>
                  <a:srgbClr val="0D0D0D"/>
                </a:solidFill>
                <a:effectLst/>
                <a:highlight>
                  <a:srgbClr val="FFFFFF"/>
                </a:highlight>
                <a:latin typeface="Söhne"/>
              </a:rPr>
              <a:t>At the end of the transformer architecture, a classification head is typically appended to perform specific tasks such as image classification.</a:t>
            </a:r>
          </a:p>
          <a:p>
            <a:pPr algn="l"/>
            <a:r>
              <a:rPr lang="en-US" sz="2600" b="0" i="0" dirty="0">
                <a:solidFill>
                  <a:srgbClr val="0D0D0D"/>
                </a:solidFill>
                <a:effectLst/>
                <a:highlight>
                  <a:srgbClr val="FFFFFF"/>
                </a:highlight>
                <a:latin typeface="Söhne"/>
              </a:rPr>
              <a:t>The output representations from the final transformer layer are aggregated and fed into the classification head, which maps them to the output space corresponding to the task.</a:t>
            </a:r>
          </a:p>
          <a:p>
            <a:pPr algn="l"/>
            <a:endParaRPr lang="en-US" sz="2600" dirty="0"/>
          </a:p>
        </p:txBody>
      </p:sp>
    </p:spTree>
    <p:extLst>
      <p:ext uri="{BB962C8B-B14F-4D97-AF65-F5344CB8AC3E}">
        <p14:creationId xmlns:p14="http://schemas.microsoft.com/office/powerpoint/2010/main" val="118371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A288-B3DD-4875-2B0F-A4A54F634FBD}"/>
              </a:ext>
            </a:extLst>
          </p:cNvPr>
          <p:cNvSpPr>
            <a:spLocks noGrp="1"/>
          </p:cNvSpPr>
          <p:nvPr>
            <p:ph type="title"/>
          </p:nvPr>
        </p:nvSpPr>
        <p:spPr>
          <a:xfrm>
            <a:off x="838200" y="365125"/>
            <a:ext cx="10515600" cy="1180871"/>
          </a:xfrm>
        </p:spPr>
        <p:txBody>
          <a:bodyPr/>
          <a:lstStyle/>
          <a:p>
            <a:pPr algn="ctr"/>
            <a:r>
              <a:rPr lang="en-US" b="1" i="0" dirty="0">
                <a:solidFill>
                  <a:srgbClr val="0D0D0D"/>
                </a:solidFill>
                <a:effectLst/>
                <a:highlight>
                  <a:srgbClr val="FFFFFF"/>
                </a:highlight>
                <a:latin typeface="Söhne"/>
              </a:rPr>
              <a:t>Training Process</a:t>
            </a:r>
            <a:endParaRPr lang="en-US" dirty="0"/>
          </a:p>
        </p:txBody>
      </p:sp>
      <p:sp>
        <p:nvSpPr>
          <p:cNvPr id="3" name="Content Placeholder 2">
            <a:extLst>
              <a:ext uri="{FF2B5EF4-FFF2-40B4-BE49-F238E27FC236}">
                <a16:creationId xmlns:a16="http://schemas.microsoft.com/office/drawing/2014/main" id="{E122EEB4-E535-0AAE-85B5-94F0A9DB0CA9}"/>
              </a:ext>
            </a:extLst>
          </p:cNvPr>
          <p:cNvSpPr>
            <a:spLocks noGrp="1"/>
          </p:cNvSpPr>
          <p:nvPr>
            <p:ph idx="1"/>
          </p:nvPr>
        </p:nvSpPr>
        <p:spPr>
          <a:xfrm>
            <a:off x="838200" y="1825625"/>
            <a:ext cx="10515600" cy="4667250"/>
          </a:xfrm>
        </p:spPr>
        <p:txBody>
          <a:bodyPr>
            <a:normAutofit/>
          </a:bodyPr>
          <a:lstStyle/>
          <a:p>
            <a:r>
              <a:rPr lang="en-US" b="1" i="0" dirty="0">
                <a:solidFill>
                  <a:srgbClr val="0D0D0D"/>
                </a:solidFill>
                <a:effectLst/>
                <a:highlight>
                  <a:srgbClr val="FFFFFF"/>
                </a:highlight>
                <a:latin typeface="Söhne"/>
              </a:rPr>
              <a:t>Data Preparation:</a:t>
            </a:r>
          </a:p>
          <a:p>
            <a:r>
              <a:rPr lang="en-US" sz="2600" b="1" i="0" dirty="0">
                <a:solidFill>
                  <a:srgbClr val="0D0D0D"/>
                </a:solidFill>
                <a:effectLst/>
                <a:highlight>
                  <a:srgbClr val="FFFFFF"/>
                </a:highlight>
                <a:latin typeface="Söhne"/>
              </a:rPr>
              <a:t>Dataset Selection:</a:t>
            </a:r>
            <a:r>
              <a:rPr lang="en-US" sz="2600" b="0" i="0" dirty="0">
                <a:solidFill>
                  <a:srgbClr val="0D0D0D"/>
                </a:solidFill>
                <a:effectLst/>
                <a:highlight>
                  <a:srgbClr val="FFFFFF"/>
                </a:highlight>
                <a:latin typeface="Söhne"/>
              </a:rPr>
              <a:t> We started by curating a dataset of brain images annotated with labels corresponding to different brain diseases.</a:t>
            </a:r>
          </a:p>
          <a:p>
            <a:pPr algn="l">
              <a:buFont typeface="Arial" panose="020B0604020202020204" pitchFamily="34" charset="0"/>
              <a:buChar char="•"/>
            </a:pPr>
            <a:r>
              <a:rPr lang="en-US" sz="2600" b="1" i="0" dirty="0">
                <a:solidFill>
                  <a:srgbClr val="0D0D0D"/>
                </a:solidFill>
                <a:effectLst/>
                <a:highlight>
                  <a:srgbClr val="FFFFFF"/>
                </a:highlight>
                <a:latin typeface="Söhne"/>
              </a:rPr>
              <a:t>Data Preprocessing:</a:t>
            </a:r>
            <a:r>
              <a:rPr lang="en-US" sz="2600" b="0" i="0" dirty="0">
                <a:solidFill>
                  <a:srgbClr val="0D0D0D"/>
                </a:solidFill>
                <a:effectLst/>
                <a:highlight>
                  <a:srgbClr val="FFFFFF"/>
                </a:highlight>
                <a:latin typeface="Söhne"/>
              </a:rPr>
              <a:t> Preprocessing steps included image resizing, augmentation to enhance model generalization and robustness.</a:t>
            </a:r>
          </a:p>
          <a:p>
            <a:endParaRPr lang="en-US" sz="2600"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404584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TotalTime>
  <Words>1127</Words>
  <Application>Microsoft Office PowerPoint</Application>
  <PresentationFormat>Widescreen</PresentationFormat>
  <Paragraphs>95</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Quicksand</vt:lpstr>
      <vt:lpstr>Segoe UI</vt:lpstr>
      <vt:lpstr>Söhne</vt:lpstr>
      <vt:lpstr>Office Theme</vt:lpstr>
      <vt:lpstr>BrainViT</vt:lpstr>
      <vt:lpstr>PRESENTATION PLAN </vt:lpstr>
      <vt:lpstr>Transformers</vt:lpstr>
      <vt:lpstr>Key Components of Transformers: </vt:lpstr>
      <vt:lpstr>Vision Transformers</vt:lpstr>
      <vt:lpstr>Components of ViT</vt:lpstr>
      <vt:lpstr> </vt:lpstr>
      <vt:lpstr> </vt:lpstr>
      <vt:lpstr>Training Process</vt:lpstr>
      <vt:lpstr> </vt:lpstr>
      <vt:lpstr> </vt:lpstr>
      <vt:lpstr>Advantages over CNN</vt:lpstr>
      <vt:lpstr>Challenges  </vt:lpstr>
      <vt:lpstr>Future Work: Vision Mamba for Brain Disease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BrainViT</dc:title>
  <dc:creator>Sony Reddy Gurram</dc:creator>
  <cp:lastModifiedBy>Vaddi, Sainath</cp:lastModifiedBy>
  <cp:revision>6</cp:revision>
  <dcterms:created xsi:type="dcterms:W3CDTF">2024-04-26T02:18:59Z</dcterms:created>
  <dcterms:modified xsi:type="dcterms:W3CDTF">2024-04-28T05:33:19Z</dcterms:modified>
</cp:coreProperties>
</file>