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5883" y="1546605"/>
            <a:ext cx="8460232" cy="148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A9DF2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DF2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DF2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9670" y="1556766"/>
            <a:ext cx="2371344" cy="10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0150" y="1593342"/>
            <a:ext cx="2336292" cy="1008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2930" y="2105406"/>
            <a:ext cx="3418332" cy="1043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3410" y="2141982"/>
            <a:ext cx="3383279" cy="1008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DF2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2877" y="297433"/>
            <a:ext cx="220624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DF2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791" y="2898076"/>
            <a:ext cx="5257165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00680" marR="5080" indent="-2887980">
              <a:lnSpc>
                <a:spcPts val="5740"/>
              </a:lnSpc>
              <a:spcBef>
                <a:spcPts val="305"/>
              </a:spcBef>
            </a:pPr>
            <a:r>
              <a:rPr spc="-5" dirty="0"/>
              <a:t>PREDICTING SEVERITY IN CAR  CRASHES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615" y="4278934"/>
            <a:ext cx="2323465" cy="8939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marR="5080" indent="-189865">
              <a:lnSpc>
                <a:spcPct val="137900"/>
              </a:lnSpc>
              <a:spcBef>
                <a:spcPts val="95"/>
              </a:spcBef>
            </a:pPr>
            <a:r>
              <a:rPr lang="en-US" sz="2200" b="1" spc="15" dirty="0" err="1" smtClean="0">
                <a:solidFill>
                  <a:srgbClr val="FFFFFF"/>
                </a:solidFill>
                <a:latin typeface="Gothic Uralic"/>
                <a:cs typeface="Gothic Uralic"/>
              </a:rPr>
              <a:t>Chandana</a:t>
            </a:r>
            <a:r>
              <a:rPr lang="en-US" sz="2200" b="1" spc="15" dirty="0" smtClean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US" sz="2200" b="1" spc="15" dirty="0" err="1" smtClean="0">
                <a:solidFill>
                  <a:srgbClr val="FFFFFF"/>
                </a:solidFill>
                <a:latin typeface="Gothic Uralic"/>
                <a:cs typeface="Gothic Uralic"/>
              </a:rPr>
              <a:t>Duda</a:t>
            </a:r>
            <a:r>
              <a:rPr lang="en-US" sz="2200" b="1" spc="15" dirty="0" err="1">
                <a:solidFill>
                  <a:srgbClr val="FFFFFF"/>
                </a:solidFill>
                <a:latin typeface="Gothic Uralic"/>
                <a:cs typeface="Gothic Uralic"/>
              </a:rPr>
              <a:t>m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0173" y="1138427"/>
            <a:ext cx="3280410" cy="932815"/>
            <a:chOff x="4440173" y="1138427"/>
            <a:chExt cx="3280410" cy="932815"/>
          </a:xfrm>
        </p:grpSpPr>
        <p:sp>
          <p:nvSpPr>
            <p:cNvPr id="3" name="object 3"/>
            <p:cNvSpPr/>
            <p:nvPr/>
          </p:nvSpPr>
          <p:spPr>
            <a:xfrm>
              <a:off x="4440173" y="1138427"/>
              <a:ext cx="3280410" cy="931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69891" y="1172717"/>
              <a:ext cx="3246882" cy="898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4653" y="1297432"/>
            <a:ext cx="2741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0216" y="2633980"/>
            <a:ext cx="9749155" cy="273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URPOSE OF THIS PROJECT WAS 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PREDICT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SEVERITY OF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 CAR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COLLISSION BASED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ON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CURRENT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WEATHER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ROAD 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VISIBILITY CONDITIONS THROUGH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DEVELOPMENT OF AN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ALGORITHM</a:t>
            </a:r>
            <a:r>
              <a:rPr sz="1600" spc="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sz="1600" spc="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WHICH</a:t>
            </a:r>
            <a:r>
              <a:rPr sz="1600" spc="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ALL</a:t>
            </a:r>
            <a:r>
              <a:rPr sz="1600" spc="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600" spc="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PRINCIPLES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sz="1600" spc="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DATA</a:t>
            </a:r>
            <a:r>
              <a:rPr sz="1600" spc="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SCIENCE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WERE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DEVELOPED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  <a:p>
            <a:pPr marL="12700" marR="5080" algn="just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SING DIFFERENT PREDICTION MODELS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IT WAS OBTAINED THAT THE MOST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SUITABLE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MODEL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DECISION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TREE WITH AN ACCURACY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45%,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NOT A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DESIRED VALUE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IT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IS TOO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LOW TO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CONSIDER THAT THE PREDICTION MODEL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1600" spc="1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CORRECT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  <a:p>
            <a:pPr marL="12700" marR="5715" algn="just">
              <a:lnSpc>
                <a:spcPct val="104200"/>
              </a:lnSpc>
              <a:spcBef>
                <a:spcPts val="1405"/>
              </a:spcBef>
            </a:pP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WORK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SHOULD CONTINUE ON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MODEL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IMPROVE ITS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PRIOR MANIPULATION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DATA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</a:t>
            </a:r>
            <a:r>
              <a:rPr sz="2000" spc="3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RETHINKING 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VARIABLES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THAT ARE CONSIDERED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IMPORTANT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053591"/>
            <a:ext cx="51457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Gothic Uralic"/>
                <a:cs typeface="Gothic Uralic"/>
              </a:rPr>
              <a:t>INTRODUCTIO</a:t>
            </a:r>
            <a:r>
              <a:rPr lang="en-US" b="1" spc="-5" dirty="0" smtClean="0">
                <a:latin typeface="Gothic Uralic"/>
                <a:cs typeface="Gothic Uralic"/>
              </a:rPr>
              <a:t>N</a:t>
            </a:r>
            <a:endParaRPr b="1" spc="-5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362453"/>
            <a:ext cx="97497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350" indent="-285750" algn="just">
              <a:lnSpc>
                <a:spcPct val="100000"/>
              </a:lnSpc>
              <a:spcBef>
                <a:spcPts val="100"/>
              </a:spcBef>
              <a:buClr>
                <a:srgbClr val="A9DF22"/>
              </a:buClr>
              <a:buFont typeface="Arial"/>
              <a:buChar char="•"/>
              <a:tabLst>
                <a:tab pos="29845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URRENTLY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DRIVING THROUGH THE STREETS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 VEHICLES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WHETHER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PUBLIC OR OWNED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ONE  OF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MOST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DAILY ACTIVITIES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THAT PEOPLE CARRY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OUT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. E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VEN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SO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TRAFFIC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ACCIDENTS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CAUSE  ABOUT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40,000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DEATHS</a:t>
            </a:r>
            <a:r>
              <a:rPr sz="1600" spc="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600" spc="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YEAR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ONLY</a:t>
            </a:r>
            <a:r>
              <a:rPr sz="1600" spc="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</a:t>
            </a:r>
            <a:r>
              <a:rPr sz="1600" spc="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600" spc="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NITED</a:t>
            </a:r>
            <a:r>
              <a:rPr sz="1600" spc="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TATES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  <a:p>
            <a:pPr marL="12700" marR="5715" algn="just">
              <a:lnSpc>
                <a:spcPct val="110400"/>
              </a:lnSpc>
              <a:spcBef>
                <a:spcPts val="830"/>
              </a:spcBef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O REDUCE THE FREQUENCY AND THE SEVERITY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 CAR COLLISIONS IN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 COMMUNITY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AN  ALGORITHM MUST BE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DEVELOPED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TO PREDICT 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SEVERITY OF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AN ACCIDENT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GIVEN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CURRENT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WEATHER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ROAD 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VISIBILITY</a:t>
            </a:r>
            <a:r>
              <a:rPr sz="1600" spc="3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CONDITIONS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  <a:p>
            <a:pPr marL="12700" marR="5080" algn="just">
              <a:lnSpc>
                <a:spcPct val="110400"/>
              </a:lnSpc>
              <a:spcBef>
                <a:spcPts val="830"/>
              </a:spcBef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HEN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CONDITIONS ARE PRONE TO FATAL ACCIDENTS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THE MODEL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DEVELOPED WILL ALLOW  DRIVERS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TO BE ALERTED TO THE LIKELIHOOD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OF AN ACCIDENT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BE REMINDED 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DRIVE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CAREFULLY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954786"/>
            <a:ext cx="6958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Gothic Uralic"/>
                <a:cs typeface="Gothic Uralic"/>
              </a:rPr>
              <a:t>DATA </a:t>
            </a:r>
            <a:r>
              <a:rPr b="1" spc="-5" dirty="0">
                <a:latin typeface="Gothic Uralic"/>
                <a:cs typeface="Gothic Uralic"/>
              </a:rPr>
              <a:t>ACQUISITION AND</a:t>
            </a:r>
            <a:r>
              <a:rPr b="1" spc="15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0" y="1904238"/>
            <a:ext cx="29965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6490" algn="l"/>
                <a:tab pos="1801495" algn="l"/>
                <a:tab pos="2588260" algn="l"/>
              </a:tabLst>
            </a:pP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CONTA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NS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450" spc="-20" dirty="0">
                <a:solidFill>
                  <a:srgbClr val="FFFFFF"/>
                </a:solidFill>
                <a:latin typeface="Gothic Uralic"/>
                <a:cs typeface="Gothic Uralic"/>
              </a:rPr>
              <a:t>B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OU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CAR</a:t>
            </a:r>
            <a:endParaRPr sz="145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791" y="1849373"/>
            <a:ext cx="103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1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THE	DATA  ACCID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endParaRPr sz="145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192" y="1904238"/>
            <a:ext cx="408622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9265" algn="l"/>
              </a:tabLst>
            </a:pP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SET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USED</a:t>
            </a:r>
            <a:endParaRPr sz="1450">
              <a:latin typeface="Gothic Uralic"/>
              <a:cs typeface="Gothic Uralic"/>
            </a:endParaRPr>
          </a:p>
          <a:p>
            <a:pPr marL="32384">
              <a:lnSpc>
                <a:spcPct val="100000"/>
              </a:lnSpc>
              <a:spcBef>
                <a:spcPts val="70"/>
              </a:spcBef>
              <a:tabLst>
                <a:tab pos="1125855" algn="l"/>
                <a:tab pos="1514475" algn="l"/>
                <a:tab pos="2106930" algn="l"/>
                <a:tab pos="2687955" algn="l"/>
                <a:tab pos="3862070" algn="l"/>
              </a:tabLst>
            </a:pP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P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RO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VIDED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25" dirty="0">
                <a:solidFill>
                  <a:srgbClr val="FFFFFF"/>
                </a:solidFill>
                <a:latin typeface="Gothic Uralic"/>
                <a:cs typeface="Gothic Uralic"/>
              </a:rPr>
              <a:t>B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Y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SP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	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AN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RE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O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R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ED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25" dirty="0">
                <a:solidFill>
                  <a:srgbClr val="FFFFFF"/>
                </a:solidFill>
                <a:latin typeface="Gothic Uralic"/>
                <a:cs typeface="Gothic Uralic"/>
              </a:rPr>
              <a:t>BY</a:t>
            </a:r>
            <a:endParaRPr sz="14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791" y="2407158"/>
            <a:ext cx="525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  <a:tab pos="1971039" algn="l"/>
                <a:tab pos="2440940" algn="l"/>
                <a:tab pos="3098165" algn="l"/>
                <a:tab pos="3606800" algn="l"/>
                <a:tab pos="4058920" algn="l"/>
                <a:tab pos="4694555" algn="l"/>
                <a:tab pos="5112385" algn="l"/>
              </a:tabLst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RAF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F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IC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ECO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R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20" dirty="0">
                <a:solidFill>
                  <a:srgbClr val="FFFFFF"/>
                </a:solidFill>
                <a:latin typeface="Gothic Uralic"/>
                <a:cs typeface="Gothic Uralic"/>
              </a:rPr>
              <a:t>H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LAB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FOR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H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D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SET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endParaRPr sz="145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791" y="2681478"/>
            <a:ext cx="525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5660" algn="l"/>
                <a:tab pos="3254375" algn="l"/>
                <a:tab pos="4628515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'SEV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ERITY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'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	(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ARGET</a:t>
            </a:r>
            <a:r>
              <a:rPr sz="145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V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AR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ABLE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),	</a:t>
            </a:r>
            <a:r>
              <a:rPr sz="1450" spc="-30" dirty="0">
                <a:solidFill>
                  <a:srgbClr val="FFFFFF"/>
                </a:solidFill>
                <a:latin typeface="Gothic Uralic"/>
                <a:cs typeface="Gothic Uralic"/>
              </a:rPr>
              <a:t>W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HI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CH</a:t>
            </a:r>
            <a:endParaRPr sz="145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pc="-10" dirty="0"/>
              <a:t>DESCRIBES</a:t>
            </a:r>
            <a:r>
              <a:rPr spc="190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10" dirty="0"/>
              <a:t>FATALITY</a:t>
            </a:r>
            <a:r>
              <a:rPr spc="190" dirty="0"/>
              <a:t> </a:t>
            </a:r>
            <a:r>
              <a:rPr spc="-10" dirty="0"/>
              <a:t>OF</a:t>
            </a:r>
            <a:r>
              <a:rPr spc="180" dirty="0"/>
              <a:t> </a:t>
            </a:r>
            <a:r>
              <a:rPr spc="-10" dirty="0"/>
              <a:t>AN</a:t>
            </a:r>
            <a:r>
              <a:rPr spc="185" dirty="0"/>
              <a:t> </a:t>
            </a:r>
            <a:r>
              <a:rPr spc="-10" dirty="0"/>
              <a:t>ACCIDENT</a:t>
            </a:r>
            <a:r>
              <a:rPr sz="1800" spc="-10" dirty="0"/>
              <a:t>,</a:t>
            </a:r>
            <a:r>
              <a:rPr sz="1800" spc="85" dirty="0"/>
              <a:t> </a:t>
            </a:r>
            <a:r>
              <a:rPr spc="-10" dirty="0"/>
              <a:t>IT</a:t>
            </a:r>
            <a:r>
              <a:rPr spc="185" dirty="0"/>
              <a:t> </a:t>
            </a:r>
            <a:r>
              <a:rPr spc="-10" dirty="0"/>
              <a:t>CAN</a:t>
            </a:r>
            <a:r>
              <a:rPr spc="185" dirty="0"/>
              <a:t> </a:t>
            </a:r>
            <a:r>
              <a:rPr spc="-10" dirty="0"/>
              <a:t>TAKE</a:t>
            </a:r>
            <a:r>
              <a:rPr spc="180" dirty="0"/>
              <a:t> </a:t>
            </a:r>
            <a:r>
              <a:rPr sz="1800" dirty="0"/>
              <a:t>4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pc="-10" dirty="0"/>
              <a:t>VALUES</a:t>
            </a: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Clr>
                <a:srgbClr val="A9DF22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/>
              <a:t>0: </a:t>
            </a:r>
            <a:r>
              <a:rPr sz="1800" spc="-10" dirty="0"/>
              <a:t>L</a:t>
            </a:r>
            <a:r>
              <a:rPr spc="-10" dirty="0"/>
              <a:t>ITTLE TO NO</a:t>
            </a:r>
            <a:r>
              <a:rPr spc="305" dirty="0"/>
              <a:t> </a:t>
            </a:r>
            <a:r>
              <a:rPr sz="1800" spc="-10" dirty="0"/>
              <a:t>P</a:t>
            </a:r>
            <a:r>
              <a:rPr spc="-10" dirty="0"/>
              <a:t>ROBABILITY</a:t>
            </a:r>
            <a:endParaRPr sz="1800" dirty="0"/>
          </a:p>
          <a:p>
            <a:pPr marL="298450" marR="210185" indent="-285750">
              <a:lnSpc>
                <a:spcPct val="100000"/>
              </a:lnSpc>
              <a:spcBef>
                <a:spcPts val="1035"/>
              </a:spcBef>
              <a:buClr>
                <a:srgbClr val="A9DF22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/>
              <a:t>1: V</a:t>
            </a:r>
            <a:r>
              <a:rPr spc="-5" dirty="0"/>
              <a:t>ERY </a:t>
            </a:r>
            <a:r>
              <a:rPr sz="1800" spc="-10" dirty="0"/>
              <a:t>L</a:t>
            </a:r>
            <a:r>
              <a:rPr spc="-10" dirty="0"/>
              <a:t>OW </a:t>
            </a:r>
            <a:r>
              <a:rPr sz="1800" spc="-10" dirty="0"/>
              <a:t>P</a:t>
            </a:r>
            <a:r>
              <a:rPr spc="-10" dirty="0"/>
              <a:t>ROBABILITY </a:t>
            </a:r>
            <a:r>
              <a:rPr sz="1800" dirty="0"/>
              <a:t>- </a:t>
            </a:r>
            <a:r>
              <a:rPr sz="1800" spc="-10" dirty="0"/>
              <a:t>C</a:t>
            </a:r>
            <a:r>
              <a:rPr spc="-10" dirty="0"/>
              <a:t>HANCE OR </a:t>
            </a:r>
            <a:r>
              <a:rPr sz="1800" spc="-10" dirty="0"/>
              <a:t>P</a:t>
            </a:r>
            <a:r>
              <a:rPr spc="-10" dirty="0"/>
              <a:t>ROPERTY  </a:t>
            </a:r>
            <a:r>
              <a:rPr sz="1800" spc="-10" dirty="0"/>
              <a:t>D</a:t>
            </a:r>
            <a:r>
              <a:rPr spc="-10" dirty="0"/>
              <a:t>AMAGE</a:t>
            </a:r>
            <a:endParaRPr sz="1800" dirty="0"/>
          </a:p>
          <a:p>
            <a:pPr marL="298450" indent="-285750">
              <a:lnSpc>
                <a:spcPct val="100000"/>
              </a:lnSpc>
              <a:spcBef>
                <a:spcPts val="1030"/>
              </a:spcBef>
              <a:buClr>
                <a:srgbClr val="A9DF22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/>
              <a:t>2: L</a:t>
            </a:r>
            <a:r>
              <a:rPr spc="-5" dirty="0"/>
              <a:t>OW </a:t>
            </a:r>
            <a:r>
              <a:rPr sz="1800" spc="-10" dirty="0"/>
              <a:t>P</a:t>
            </a:r>
            <a:r>
              <a:rPr spc="-10" dirty="0"/>
              <a:t>ROBABILITY </a:t>
            </a:r>
            <a:r>
              <a:rPr sz="1800" dirty="0"/>
              <a:t>- </a:t>
            </a:r>
            <a:r>
              <a:rPr sz="1800" spc="-10" dirty="0"/>
              <a:t>C</a:t>
            </a:r>
            <a:r>
              <a:rPr spc="-10" dirty="0"/>
              <a:t>HANCE OF</a:t>
            </a:r>
            <a:r>
              <a:rPr spc="5" dirty="0"/>
              <a:t> </a:t>
            </a:r>
            <a:r>
              <a:rPr sz="1800" spc="-10" dirty="0"/>
              <a:t>I</a:t>
            </a:r>
            <a:r>
              <a:rPr spc="-10" dirty="0"/>
              <a:t>NJURY</a:t>
            </a:r>
            <a:endParaRPr sz="1800" dirty="0"/>
          </a:p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A9DF22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/>
              <a:t>2</a:t>
            </a:r>
            <a:r>
              <a:rPr spc="-5" dirty="0"/>
              <a:t>B</a:t>
            </a:r>
            <a:r>
              <a:rPr sz="1800" spc="-5" dirty="0"/>
              <a:t>: M</a:t>
            </a:r>
            <a:r>
              <a:rPr spc="-5" dirty="0"/>
              <a:t>ILD </a:t>
            </a:r>
            <a:r>
              <a:rPr sz="1800" spc="-10" dirty="0"/>
              <a:t>P</a:t>
            </a:r>
            <a:r>
              <a:rPr spc="-10" dirty="0"/>
              <a:t>ROBABILITY </a:t>
            </a:r>
            <a:r>
              <a:rPr sz="1800" dirty="0"/>
              <a:t>- </a:t>
            </a:r>
            <a:r>
              <a:rPr sz="1800" spc="-10" dirty="0"/>
              <a:t>C</a:t>
            </a:r>
            <a:r>
              <a:rPr spc="-10" dirty="0"/>
              <a:t>HANCE OF </a:t>
            </a:r>
            <a:r>
              <a:rPr sz="1800" spc="-10" dirty="0"/>
              <a:t>S</a:t>
            </a:r>
            <a:r>
              <a:rPr spc="-10" dirty="0"/>
              <a:t>ERIOUS</a:t>
            </a:r>
            <a:r>
              <a:rPr spc="90" dirty="0"/>
              <a:t> </a:t>
            </a:r>
            <a:r>
              <a:rPr sz="1800" spc="-10" dirty="0"/>
              <a:t>I</a:t>
            </a:r>
            <a:r>
              <a:rPr spc="-10" dirty="0"/>
              <a:t>NJURY</a:t>
            </a:r>
            <a:endParaRPr sz="1800" dirty="0"/>
          </a:p>
          <a:p>
            <a:pPr marL="298450" indent="-285750">
              <a:lnSpc>
                <a:spcPct val="100000"/>
              </a:lnSpc>
              <a:spcBef>
                <a:spcPts val="1030"/>
              </a:spcBef>
              <a:buClr>
                <a:srgbClr val="A9DF22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/>
              <a:t>3: </a:t>
            </a:r>
            <a:r>
              <a:rPr sz="1800" spc="-10" dirty="0"/>
              <a:t>H</a:t>
            </a:r>
            <a:r>
              <a:rPr spc="-10" dirty="0"/>
              <a:t>IGH </a:t>
            </a:r>
            <a:r>
              <a:rPr sz="1800" spc="-10" dirty="0"/>
              <a:t>P</a:t>
            </a:r>
            <a:r>
              <a:rPr spc="-10" dirty="0"/>
              <a:t>ROBABILITY </a:t>
            </a:r>
            <a:r>
              <a:rPr sz="1800" dirty="0"/>
              <a:t>- </a:t>
            </a:r>
            <a:r>
              <a:rPr sz="1800" spc="-10" dirty="0"/>
              <a:t>C</a:t>
            </a:r>
            <a:r>
              <a:rPr spc="-10" dirty="0"/>
              <a:t>HANCE OF</a:t>
            </a:r>
            <a:r>
              <a:rPr spc="5" dirty="0"/>
              <a:t> </a:t>
            </a:r>
            <a:r>
              <a:rPr sz="1800" spc="-10" dirty="0"/>
              <a:t>F</a:t>
            </a:r>
            <a:r>
              <a:rPr spc="-10" dirty="0"/>
              <a:t>ATALITY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0" y="1297432"/>
            <a:ext cx="6958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Gothic Uralic"/>
                <a:cs typeface="Gothic Uralic"/>
              </a:rPr>
              <a:t>DATA </a:t>
            </a:r>
            <a:r>
              <a:rPr b="1" spc="-5" dirty="0">
                <a:latin typeface="Gothic Uralic"/>
                <a:cs typeface="Gothic Uralic"/>
              </a:rPr>
              <a:t>ACQUISITION AND</a:t>
            </a:r>
            <a:r>
              <a:rPr b="1" spc="15" dirty="0">
                <a:latin typeface="Gothic Uralic"/>
                <a:cs typeface="Gothic Uralic"/>
              </a:rPr>
              <a:t> </a:t>
            </a:r>
            <a:r>
              <a:rPr b="1" spc="-5" dirty="0">
                <a:latin typeface="Gothic Uralic"/>
                <a:cs typeface="Gothic Uralic"/>
              </a:rPr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105" y="2319273"/>
            <a:ext cx="8667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A9DF22"/>
              </a:buClr>
              <a:buSzPct val="124137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AFTER SOME DATA EXPLORATION AND DISCARDING VARIABLES CORRESPONDING TO 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ID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'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IT IS  DECIDED TO </a:t>
            </a:r>
            <a:r>
              <a:rPr sz="1450" spc="-20" dirty="0">
                <a:solidFill>
                  <a:srgbClr val="FFFFFF"/>
                </a:solidFill>
                <a:latin typeface="Gothic Uralic"/>
                <a:cs typeface="Gothic Uralic"/>
              </a:rPr>
              <a:t>WORK WITH 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450" spc="-15" dirty="0">
                <a:solidFill>
                  <a:srgbClr val="FFFFFF"/>
                </a:solidFill>
                <a:latin typeface="Gothic Uralic"/>
                <a:cs typeface="Gothic Uralic"/>
              </a:rPr>
              <a:t>FOLLOWING</a:t>
            </a:r>
            <a:r>
              <a:rPr sz="145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othic Uralic"/>
                <a:cs typeface="Gothic Uralic"/>
              </a:rPr>
              <a:t>VARIABLES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6738" y="3142488"/>
            <a:ext cx="6478523" cy="323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19938" y="1866898"/>
            <a:ext cx="2825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marR="5080" indent="-23749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A9DF22"/>
                </a:solidFill>
                <a:latin typeface="Gothic Uralic"/>
                <a:cs typeface="Gothic Uralic"/>
              </a:rPr>
              <a:t>ANALYSIS</a:t>
            </a:r>
            <a:r>
              <a:rPr sz="3600" spc="-85" dirty="0">
                <a:solidFill>
                  <a:srgbClr val="A9DF22"/>
                </a:solidFill>
                <a:latin typeface="Gothic Uralic"/>
                <a:cs typeface="Gothic Uralic"/>
              </a:rPr>
              <a:t> </a:t>
            </a:r>
            <a:r>
              <a:rPr sz="3600" spc="-5" dirty="0">
                <a:solidFill>
                  <a:srgbClr val="A9DF22"/>
                </a:solidFill>
                <a:latin typeface="Gothic Uralic"/>
                <a:cs typeface="Gothic Uralic"/>
              </a:rPr>
              <a:t>OF  VARIABLES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8525" y="234695"/>
            <a:ext cx="6878574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525" y="2101595"/>
            <a:ext cx="6878574" cy="2220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525" y="4616958"/>
            <a:ext cx="6878574" cy="2006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6571" y="1774994"/>
            <a:ext cx="2825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marR="5080" indent="-23749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A9DF22"/>
                </a:solidFill>
                <a:latin typeface="Gothic Uralic"/>
                <a:cs typeface="Gothic Uralic"/>
              </a:rPr>
              <a:t>ANALYSIS</a:t>
            </a:r>
            <a:r>
              <a:rPr sz="3600" spc="-85" dirty="0">
                <a:solidFill>
                  <a:srgbClr val="A9DF22"/>
                </a:solidFill>
                <a:latin typeface="Gothic Uralic"/>
                <a:cs typeface="Gothic Uralic"/>
              </a:rPr>
              <a:t> </a:t>
            </a:r>
            <a:r>
              <a:rPr sz="3600" spc="-5" dirty="0">
                <a:solidFill>
                  <a:srgbClr val="A9DF22"/>
                </a:solidFill>
                <a:latin typeface="Gothic Uralic"/>
                <a:cs typeface="Gothic Uralic"/>
              </a:rPr>
              <a:t>OF  VARIABLES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077" y="752855"/>
            <a:ext cx="7186422" cy="267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077" y="3662934"/>
            <a:ext cx="7186422" cy="2676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5120" y="487680"/>
            <a:ext cx="39230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60" dirty="0"/>
              <a:t> </a:t>
            </a:r>
            <a:r>
              <a:rPr spc="-5" dirty="0"/>
              <a:t>PREPARATION</a:t>
            </a:r>
          </a:p>
        </p:txBody>
      </p:sp>
      <p:sp>
        <p:nvSpPr>
          <p:cNvPr id="8" name="object 8"/>
          <p:cNvSpPr/>
          <p:nvPr/>
        </p:nvSpPr>
        <p:spPr>
          <a:xfrm>
            <a:off x="2542032" y="2490216"/>
            <a:ext cx="7107935" cy="4225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044" y="1478026"/>
            <a:ext cx="10799445" cy="10121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8450" marR="5080" indent="-285750" algn="just">
              <a:lnSpc>
                <a:spcPct val="86200"/>
              </a:lnSpc>
              <a:spcBef>
                <a:spcPts val="415"/>
              </a:spcBef>
              <a:buClr>
                <a:srgbClr val="A9DF22"/>
              </a:buClr>
              <a:buSzPct val="126666"/>
              <a:buFont typeface="Arial"/>
              <a:buChar char="•"/>
              <a:tabLst>
                <a:tab pos="298450" algn="l"/>
              </a:tabLst>
            </a:pP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THE VALUES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THE CATEGORICAL VARIABLES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ARE REPLACED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NUMERICAL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VALUES</a:t>
            </a:r>
            <a:r>
              <a:rPr sz="1900" spc="5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AND THE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CONTINUOUS 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VARIABLES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ARE COMBINED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INTO CATEGORIES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ACCORDING TO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THE QUARTILES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EACH VARIABLE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LATER 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CONVERT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THE DATAFRAME INTO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A NUMPY ARRAY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APPLY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500" spc="10" dirty="0">
                <a:solidFill>
                  <a:srgbClr val="FFFFFF"/>
                </a:solidFill>
                <a:latin typeface="Gothic Uralic"/>
                <a:cs typeface="Gothic Uralic"/>
              </a:rPr>
              <a:t>MODELS FROM THE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SKLEARN LIBRARY</a:t>
            </a:r>
            <a:r>
              <a:rPr sz="1900" spc="5" dirty="0">
                <a:solidFill>
                  <a:srgbClr val="FFFFFF"/>
                </a:solidFill>
                <a:latin typeface="Gothic Uralic"/>
                <a:cs typeface="Gothic Uralic"/>
              </a:rPr>
              <a:t>, 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FINALLY THE DATA </a:t>
            </a:r>
            <a:r>
              <a:rPr sz="1500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1500" spc="409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Gothic Uralic"/>
                <a:cs typeface="Gothic Uralic"/>
              </a:rPr>
              <a:t>BALANCED</a:t>
            </a:r>
            <a:r>
              <a:rPr sz="1900" spc="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8397" y="138684"/>
            <a:ext cx="2746375" cy="932815"/>
            <a:chOff x="4708397" y="138684"/>
            <a:chExt cx="2746375" cy="932815"/>
          </a:xfrm>
        </p:grpSpPr>
        <p:sp>
          <p:nvSpPr>
            <p:cNvPr id="3" name="object 3"/>
            <p:cNvSpPr/>
            <p:nvPr/>
          </p:nvSpPr>
          <p:spPr>
            <a:xfrm>
              <a:off x="4708397" y="138684"/>
              <a:ext cx="2746248" cy="93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8115" y="172974"/>
              <a:ext cx="2712719" cy="898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311390" y="750569"/>
            <a:ext cx="2571750" cy="704215"/>
            <a:chOff x="7311390" y="750569"/>
            <a:chExt cx="2571750" cy="704215"/>
          </a:xfrm>
        </p:grpSpPr>
        <p:sp>
          <p:nvSpPr>
            <p:cNvPr id="7" name="object 7"/>
            <p:cNvSpPr/>
            <p:nvPr/>
          </p:nvSpPr>
          <p:spPr>
            <a:xfrm>
              <a:off x="7311390" y="750569"/>
              <a:ext cx="2571750" cy="7033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35774" y="778763"/>
              <a:ext cx="2544318" cy="6758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5511" y="869696"/>
            <a:ext cx="216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DECISION</a:t>
            </a:r>
            <a:r>
              <a:rPr sz="2400" spc="-75" dirty="0">
                <a:solidFill>
                  <a:srgbClr val="A9DF22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TREE</a:t>
            </a:r>
            <a:endParaRPr sz="2400">
              <a:latin typeface="Gothic Uralic"/>
              <a:cs typeface="Gothic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36319" y="701040"/>
            <a:ext cx="4465320" cy="3789679"/>
            <a:chOff x="1036319" y="701040"/>
            <a:chExt cx="4465320" cy="3789679"/>
          </a:xfrm>
        </p:grpSpPr>
        <p:sp>
          <p:nvSpPr>
            <p:cNvPr id="11" name="object 11"/>
            <p:cNvSpPr/>
            <p:nvPr/>
          </p:nvSpPr>
          <p:spPr>
            <a:xfrm>
              <a:off x="1036319" y="1366266"/>
              <a:ext cx="4465320" cy="3124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5975" y="701040"/>
              <a:ext cx="1059941" cy="7033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0359" y="728472"/>
              <a:ext cx="1032510" cy="675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69589" y="819911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KNN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4600" y="1366266"/>
            <a:ext cx="4426458" cy="3124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61489" y="4736338"/>
            <a:ext cx="3273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LOGISTIC</a:t>
            </a:r>
            <a:r>
              <a:rPr sz="2400" spc="-45" dirty="0">
                <a:solidFill>
                  <a:srgbClr val="A9DF22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REGRESSION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81277" y="5599938"/>
            <a:ext cx="4632960" cy="464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8067293" y="4620005"/>
            <a:ext cx="1060450" cy="703580"/>
            <a:chOff x="8067293" y="4620005"/>
            <a:chExt cx="1060450" cy="703580"/>
          </a:xfrm>
        </p:grpSpPr>
        <p:sp>
          <p:nvSpPr>
            <p:cNvPr id="26" name="object 26"/>
            <p:cNvSpPr/>
            <p:nvPr/>
          </p:nvSpPr>
          <p:spPr>
            <a:xfrm>
              <a:off x="8067293" y="4620005"/>
              <a:ext cx="1059942" cy="70332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91677" y="4647437"/>
              <a:ext cx="1032509" cy="6758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81161" y="4739132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9DF22"/>
                </a:solidFill>
                <a:latin typeface="Gothic Uralic"/>
                <a:cs typeface="Gothic Uralic"/>
              </a:rPr>
              <a:t>KNN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43978" y="5580888"/>
            <a:ext cx="2179320" cy="448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698" y="1733296"/>
            <a:ext cx="30807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67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MODEL  </a:t>
            </a:r>
            <a:r>
              <a:rPr sz="3600" spc="-10" dirty="0"/>
              <a:t>EVALUATION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11623" y="602995"/>
            <a:ext cx="6967855" cy="5308600"/>
            <a:chOff x="4611623" y="602995"/>
            <a:chExt cx="6967855" cy="5308600"/>
          </a:xfrm>
        </p:grpSpPr>
        <p:sp>
          <p:nvSpPr>
            <p:cNvPr id="4" name="object 4"/>
            <p:cNvSpPr/>
            <p:nvPr/>
          </p:nvSpPr>
          <p:spPr>
            <a:xfrm>
              <a:off x="4629911" y="620267"/>
              <a:ext cx="6930390" cy="5272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1623" y="602995"/>
              <a:ext cx="6967728" cy="530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2965" y="982218"/>
              <a:ext cx="5305044" cy="460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31698" y="3597402"/>
            <a:ext cx="3350514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384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SEVERITY IN CAR  CRASHES</vt:lpstr>
      <vt:lpstr>INTRODUCTION</vt:lpstr>
      <vt:lpstr>DATA ACQUISITION AND CLEANING</vt:lpstr>
      <vt:lpstr>DATA ACQUISITION AND CLEANING</vt:lpstr>
      <vt:lpstr>PowerPoint Presentation</vt:lpstr>
      <vt:lpstr>PowerPoint Presentation</vt:lpstr>
      <vt:lpstr>DATA PREPARATION</vt:lpstr>
      <vt:lpstr>MODELING</vt:lpstr>
      <vt:lpstr>MODEL  EVALUATION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in Car Crashes</dc:title>
  <dc:creator>camilo rivera bedoya</dc:creator>
  <cp:lastModifiedBy>chandana dudam</cp:lastModifiedBy>
  <cp:revision>1</cp:revision>
  <dcterms:created xsi:type="dcterms:W3CDTF">2020-10-17T14:54:52Z</dcterms:created>
  <dcterms:modified xsi:type="dcterms:W3CDTF">2020-10-17T14:58:42Z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2020-10-17T00:00:00Z</vt:filetime>
  </property>
</Properties>
</file>