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7" r:id="rId2"/>
    <p:sldId id="325" r:id="rId3"/>
    <p:sldId id="327" r:id="rId4"/>
    <p:sldId id="328" r:id="rId5"/>
    <p:sldId id="329" r:id="rId6"/>
    <p:sldId id="330" r:id="rId7"/>
    <p:sldId id="331" r:id="rId8"/>
    <p:sldId id="338" r:id="rId9"/>
    <p:sldId id="332" r:id="rId10"/>
    <p:sldId id="333" r:id="rId11"/>
    <p:sldId id="334" r:id="rId12"/>
    <p:sldId id="339" r:id="rId13"/>
    <p:sldId id="341" r:id="rId14"/>
    <p:sldId id="343" r:id="rId15"/>
    <p:sldId id="342" r:id="rId16"/>
    <p:sldId id="336" r:id="rId17"/>
  </p:sldIdLst>
  <p:sldSz cx="12192000" cy="6858000"/>
  <p:notesSz cx="6797675" cy="9928225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30" autoAdjust="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B1C7-0D0F-4D6B-84E9-AC89D9F7CC5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9FEE5-7A1F-4841-BC49-93CB56E60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64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2B9DF-97BD-4EE7-8626-A9E5CFBB61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2B28-2394-4B7B-87B1-D0EA6CFA7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6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0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D344-11EB-4B43-A076-1F54E9A79236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9A8-AF2B-4809-AD11-4BD4CE3E8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to GRIPs with pleiotropy in MR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67A8-B691-4578-95E9-AEB81917A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FD, Jack Bowden et al</a:t>
            </a:r>
          </a:p>
        </p:txBody>
      </p:sp>
    </p:spTree>
    <p:extLst>
      <p:ext uri="{BB962C8B-B14F-4D97-AF65-F5344CB8AC3E}">
        <p14:creationId xmlns:p14="http://schemas.microsoft.com/office/powerpoint/2010/main" val="290366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838200" y="1819997"/>
                <a:ext cx="9534618" cy="2112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has standard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Approximate estimator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n-GB" sz="2000" b="0" dirty="0"/>
              </a:p>
              <a:p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dirty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𝑋𝑗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Sup>
                                <m:sSubSup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𝑋𝑗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𝑋𝑗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97"/>
                <a:ext cx="9534618" cy="2112566"/>
              </a:xfrm>
              <a:prstGeom prst="rect">
                <a:avLst/>
              </a:prstGeom>
              <a:blipFill>
                <a:blip r:embed="rId2"/>
                <a:stretch>
                  <a:fillRect l="-703" t="-1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5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of urate on CHD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AB5D71-B536-40BE-9286-CD65348A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00139"/>
              </p:ext>
            </p:extLst>
          </p:nvPr>
        </p:nvGraphicFramePr>
        <p:xfrm>
          <a:off x="913534" y="4308694"/>
          <a:ext cx="6778798" cy="15180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389399">
                  <a:extLst>
                    <a:ext uri="{9D8B030D-6E8A-4147-A177-3AD203B41FA5}">
                      <a16:colId xmlns:a16="http://schemas.microsoft.com/office/drawing/2014/main" val="3862993991"/>
                    </a:ext>
                  </a:extLst>
                </a:gridCol>
                <a:gridCol w="3389399">
                  <a:extLst>
                    <a:ext uri="{9D8B030D-6E8A-4147-A177-3AD203B41FA5}">
                      <a16:colId xmlns:a16="http://schemas.microsoft.com/office/drawing/2014/main" val="633987984"/>
                    </a:ext>
                  </a:extLst>
                </a:gridCol>
              </a:tblGrid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IVW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1.11 (1.03, 1.20)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032970"/>
                  </a:ext>
                </a:extLst>
              </a:tr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MR-Egger all-positive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1.00 (0.90, 1.10)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052372"/>
                  </a:ext>
                </a:extLst>
              </a:tr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Weighted median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1.05 (0.99, 1.11)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61037"/>
                  </a:ext>
                </a:extLst>
              </a:tr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MR-GRIP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1.04 (0.88, 1.22)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224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0B4CD2-E73E-4ED0-AD78-4200F49C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4" y="1812476"/>
            <a:ext cx="4726220" cy="16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87D6-917F-4010-9A55-CE9825A1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of metformin on aneurysm risk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AB16F1-48E2-4806-9AD0-7CFA0A5F0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3673"/>
              </p:ext>
            </p:extLst>
          </p:nvPr>
        </p:nvGraphicFramePr>
        <p:xfrm>
          <a:off x="1695634" y="2104007"/>
          <a:ext cx="8469298" cy="2125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5591">
                  <a:extLst>
                    <a:ext uri="{9D8B030D-6E8A-4147-A177-3AD203B41FA5}">
                      <a16:colId xmlns:a16="http://schemas.microsoft.com/office/drawing/2014/main" val="2341134786"/>
                    </a:ext>
                  </a:extLst>
                </a:gridCol>
                <a:gridCol w="1103712">
                  <a:extLst>
                    <a:ext uri="{9D8B030D-6E8A-4147-A177-3AD203B41FA5}">
                      <a16:colId xmlns:a16="http://schemas.microsoft.com/office/drawing/2014/main" val="3091472993"/>
                    </a:ext>
                  </a:extLst>
                </a:gridCol>
                <a:gridCol w="1103712">
                  <a:extLst>
                    <a:ext uri="{9D8B030D-6E8A-4147-A177-3AD203B41FA5}">
                      <a16:colId xmlns:a16="http://schemas.microsoft.com/office/drawing/2014/main" val="501599746"/>
                    </a:ext>
                  </a:extLst>
                </a:gridCol>
                <a:gridCol w="1283909">
                  <a:extLst>
                    <a:ext uri="{9D8B030D-6E8A-4147-A177-3AD203B41FA5}">
                      <a16:colId xmlns:a16="http://schemas.microsoft.com/office/drawing/2014/main" val="997786430"/>
                    </a:ext>
                  </a:extLst>
                </a:gridCol>
                <a:gridCol w="1081187">
                  <a:extLst>
                    <a:ext uri="{9D8B030D-6E8A-4147-A177-3AD203B41FA5}">
                      <a16:colId xmlns:a16="http://schemas.microsoft.com/office/drawing/2014/main" val="799448127"/>
                    </a:ext>
                  </a:extLst>
                </a:gridCol>
                <a:gridCol w="1081187">
                  <a:extLst>
                    <a:ext uri="{9D8B030D-6E8A-4147-A177-3AD203B41FA5}">
                      <a16:colId xmlns:a16="http://schemas.microsoft.com/office/drawing/2014/main" val="902847730"/>
                    </a:ext>
                  </a:extLst>
                </a:gridCol>
              </a:tblGrid>
              <a:tr h="26315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method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or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or_lci95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or_uci95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pval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se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3195342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MR Egger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0.34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1.92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0.627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1573565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Weighted median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0.47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0.31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0.73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0.001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0.217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0054308"/>
                  </a:ext>
                </a:extLst>
              </a:tr>
              <a:tr h="47913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Inverse variance weighted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0.57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0.38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0.010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0.216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0272121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Simple mode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0.50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0.21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1.23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0.141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0.454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5308363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Weighted mode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0.46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0.30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</a:rPr>
                        <a:t>0.71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0.001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0.224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9463870"/>
                  </a:ext>
                </a:extLst>
              </a:tr>
              <a:tr h="263159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MR GRIP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0.68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0.35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1.35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0.276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0.348</a:t>
                      </a:r>
                      <a:endParaRPr lang="en-GB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1532776"/>
                  </a:ext>
                </a:extLst>
              </a:tr>
            </a:tbl>
          </a:graphicData>
        </a:graphic>
      </p:graphicFrame>
      <p:pic>
        <p:nvPicPr>
          <p:cNvPr id="1026" name="Picture 2" descr="Katie Saxby (@KatieSaxby1) / X">
            <a:extLst>
              <a:ext uri="{FF2B5EF4-FFF2-40B4-BE49-F238E27FC236}">
                <a16:creationId xmlns:a16="http://schemas.microsoft.com/office/drawing/2014/main" id="{73AF40D4-23EF-44D5-A3A8-D845A501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740" y="4642376"/>
            <a:ext cx="1472310" cy="14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FD564-376D-494C-BF3A-F628B63BEAC5}"/>
              </a:ext>
            </a:extLst>
          </p:cNvPr>
          <p:cNvSpPr txBox="1"/>
          <p:nvPr/>
        </p:nvSpPr>
        <p:spPr>
          <a:xfrm>
            <a:off x="7105740" y="6158673"/>
            <a:ext cx="16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 Katie Saxby</a:t>
            </a:r>
          </a:p>
        </p:txBody>
      </p:sp>
    </p:spTree>
    <p:extLst>
      <p:ext uri="{BB962C8B-B14F-4D97-AF65-F5344CB8AC3E}">
        <p14:creationId xmlns:p14="http://schemas.microsoft.com/office/powerpoint/2010/main" val="144980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2F5-C069-4488-8150-E0A132A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8B78C-21C5-46B9-9CD1-998A6E271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MR-GRIP has greater standard error than IVW and MR-Egger</a:t>
                </a:r>
              </a:p>
              <a:p>
                <a:r>
                  <a:rPr lang="en-GB" dirty="0"/>
                  <a:t>MR-GRIP also has more weak instrument bias</a:t>
                </a:r>
              </a:p>
              <a:p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Not surprising since there is more sampling error on both sides of the formula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This is the price paid for our more meaningful </a:t>
                </a:r>
                <a:r>
                  <a:rPr lang="en-GB" dirty="0" err="1"/>
                  <a:t>InSIDE</a:t>
                </a:r>
                <a:r>
                  <a:rPr lang="en-GB" dirty="0"/>
                  <a:t> assumption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8B78C-21C5-46B9-9CD1-998A6E271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95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2F5-C069-4488-8150-E0A132A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B78C-21C5-46B9-9CD1-998A6E27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idea extends easily to</a:t>
            </a:r>
          </a:p>
          <a:p>
            <a:pPr lvl="1"/>
            <a:r>
              <a:rPr lang="en-GB" dirty="0"/>
              <a:t>Multivariable MR</a:t>
            </a:r>
          </a:p>
          <a:p>
            <a:pPr lvl="1"/>
            <a:r>
              <a:rPr lang="en-GB" dirty="0"/>
              <a:t>Index event bias</a:t>
            </a:r>
          </a:p>
          <a:p>
            <a:pPr lvl="1"/>
            <a:r>
              <a:rPr lang="en-GB" dirty="0"/>
              <a:t>One-sample MR</a:t>
            </a:r>
          </a:p>
        </p:txBody>
      </p:sp>
    </p:spTree>
    <p:extLst>
      <p:ext uri="{BB962C8B-B14F-4D97-AF65-F5344CB8AC3E}">
        <p14:creationId xmlns:p14="http://schemas.microsoft.com/office/powerpoint/2010/main" val="148276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1CB4-6EBF-495E-87AA-05A5F65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95FA-0105-4130-92FF-8ABDE3E9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IVW is still OK </a:t>
            </a:r>
            <a:r>
              <a:rPr lang="en-GB" b="1" dirty="0"/>
              <a:t>assuming all SNPs are valid instruments</a:t>
            </a:r>
          </a:p>
          <a:p>
            <a:r>
              <a:rPr lang="en-GB" dirty="0"/>
              <a:t>To allow for any pleiotropy, with meaningful assumptions, use median, mode and MR-GRIP</a:t>
            </a:r>
          </a:p>
          <a:p>
            <a:r>
              <a:rPr lang="en-GB" dirty="0"/>
              <a:t>Code compatible with </a:t>
            </a:r>
            <a:r>
              <a:rPr lang="en-GB" dirty="0" err="1"/>
              <a:t>TwoSampleMR</a:t>
            </a:r>
            <a:r>
              <a:rPr lang="en-GB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54790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Multivariable 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838200" y="1819997"/>
                <a:ext cx="9534618" cy="4270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Summary data model for two variables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Get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with corresponding multiple regression</a:t>
                </a:r>
              </a:p>
              <a:p>
                <a:r>
                  <a:rPr lang="en-GB" sz="2000" dirty="0" err="1"/>
                  <a:t>InSIDE</a:t>
                </a:r>
                <a:r>
                  <a:rPr lang="en-GB" sz="2000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independent of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But could also multiply through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instead, giving two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Perhaps they could be combined.  Might have to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indept</a:t>
                </a:r>
                <a:r>
                  <a:rPr lang="en-GB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r>
                  <a:rPr lang="en-GB" sz="2000" dirty="0"/>
                  <a:t>Extends easily to many exposure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97"/>
                <a:ext cx="9534618" cy="4270464"/>
              </a:xfrm>
              <a:prstGeom prst="rect">
                <a:avLst/>
              </a:prstGeom>
              <a:blipFill>
                <a:blip r:embed="rId2"/>
                <a:stretch>
                  <a:fillRect l="-703" t="-857" b="-1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ve diagram showing the standard instrumental variable assumptions for genetic variant Gj (solid lines) with potential violations of the assumptions shown by dotted lines (which are marked with a ‘cross’). The genetic effect on the exposure X is γj, the direct genetic effect on the outcome Y is αj and the causal effect of the exposure X on the outcome Y is β.">
            <a:extLst>
              <a:ext uri="{FF2B5EF4-FFF2-40B4-BE49-F238E27FC236}">
                <a16:creationId xmlns:a16="http://schemas.microsoft.com/office/drawing/2014/main" id="{7FFF9309-57DB-4C1D-8A27-DC420FD2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58" y="1690688"/>
            <a:ext cx="4953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Pleiotropy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020932" y="4190260"/>
                <a:ext cx="9534618" cy="197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G-X association of SNP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G-Y association of SNP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sz="2000" dirty="0"/>
                  <a:t> is linear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000" dirty="0"/>
                  <a:t>,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/>
                  <a:t> can be estimated by the linear regression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GB" sz="20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GB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intercept is the mean “pleiotropy”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“residuals” are the pleiotropic effects plus sampling error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2" y="4190260"/>
                <a:ext cx="9534618" cy="1975541"/>
              </a:xfrm>
              <a:prstGeom prst="rect">
                <a:avLst/>
              </a:prstGeom>
              <a:blipFill>
                <a:blip r:embed="rId3"/>
                <a:stretch>
                  <a:fillRect l="-639" t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ve diagram showing the standard instrumental variable assumptions for genetic variant Gj (solid lines) with potential violations of the assumptions shown by dotted lines (which are marked with a ‘cross’). The genetic effect on the exposure X is γj, the direct genetic effect on the outcome Y is αj and the causal effect of the exposure X on the outcome Y is β.">
            <a:extLst>
              <a:ext uri="{FF2B5EF4-FFF2-40B4-BE49-F238E27FC236}">
                <a16:creationId xmlns:a16="http://schemas.microsoft.com/office/drawing/2014/main" id="{7FFF9309-57DB-4C1D-8A27-DC420FD2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58" y="1690688"/>
            <a:ext cx="4953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020932" y="4190260"/>
                <a:ext cx="9534618" cy="197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r>
                  <a:rPr lang="en-GB" sz="2000" dirty="0"/>
                  <a:t>If we assume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000" dirty="0"/>
                  <a:t> are independent (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) we can fix the intercept to zero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The regression can be weighted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</m:oMath>
                </a14:m>
                <a:r>
                  <a:rPr lang="en-GB" sz="2000" dirty="0"/>
                  <a:t>.  The estimate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/>
                  <a:t> is then identical to the familiar IVW mean of ratio estimates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2" y="4190260"/>
                <a:ext cx="9534618" cy="1971374"/>
              </a:xfrm>
              <a:prstGeom prst="rect">
                <a:avLst/>
              </a:prstGeom>
              <a:blipFill>
                <a:blip r:embed="rId3"/>
                <a:stretch>
                  <a:fillRect l="-639" r="-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34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ve diagram showing the standard instrumental variable assumptions for genetic variant Gj (solid lines) with potential violations of the assumptions shown by dotted lines (which are marked with a ‘cross’). The genetic effect on the exposure X is γj, the direct genetic effect on the outcome Y is αj and the causal effect of the exposure X on the outcome Y is β.">
            <a:extLst>
              <a:ext uri="{FF2B5EF4-FFF2-40B4-BE49-F238E27FC236}">
                <a16:creationId xmlns:a16="http://schemas.microsoft.com/office/drawing/2014/main" id="{7FFF9309-57DB-4C1D-8A27-DC420FD2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58" y="1690688"/>
            <a:ext cx="4953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MR-Egger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020932" y="4190260"/>
                <a:ext cx="9534618" cy="231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r>
                  <a:rPr lang="en-GB" sz="2000" dirty="0"/>
                  <a:t>Fit the regression with a free intercept, still assuming </a:t>
                </a:r>
                <a:r>
                  <a:rPr lang="en-GB" sz="2000" dirty="0" err="1"/>
                  <a:t>InSIDE</a:t>
                </a:r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Note that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dirty="0"/>
                  <a:t>So we can switch the “effect allele” and get the same causal effect – </a:t>
                </a:r>
                <a:r>
                  <a:rPr lang="en-GB" sz="2000" b="1" dirty="0"/>
                  <a:t>if </a:t>
                </a:r>
                <a:r>
                  <a:rPr lang="en-GB" sz="2000" b="1" dirty="0" err="1"/>
                  <a:t>InSIDE</a:t>
                </a:r>
                <a:r>
                  <a:rPr lang="en-GB" sz="2000" b="1" dirty="0"/>
                  <a:t> still holds</a:t>
                </a:r>
              </a:p>
              <a:p>
                <a:r>
                  <a:rPr lang="en-GB" sz="2000" dirty="0"/>
                  <a:t>However, the intercept will change – “directional pleiotropy” depends on the allele coding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2" y="4190260"/>
                <a:ext cx="9534618" cy="2318263"/>
              </a:xfrm>
              <a:prstGeom prst="rect">
                <a:avLst/>
              </a:prstGeom>
              <a:blipFill>
                <a:blip r:embed="rId3"/>
                <a:stretch>
                  <a:fillRect l="-639" b="-3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Allele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depends on the allele coding used</a:t>
                </a:r>
              </a:p>
              <a:p>
                <a:r>
                  <a:rPr lang="en-GB" sz="2000" dirty="0"/>
                  <a:t>Depending on which 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refer to, 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may or may not hold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When we say “instrument strength independent of direct effect”, it is not clear what quantities are defined as being independent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In fact, these quantities are the allele effects, but “allele” is unspecific over many SNPs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1963679"/>
              </a:xfrm>
              <a:prstGeom prst="rect">
                <a:avLst/>
              </a:prstGeom>
              <a:blipFill>
                <a:blip r:embed="rId2"/>
                <a:stretch>
                  <a:fillRect l="-703" t="-1553" b="-46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372FFF6-7A3B-4109-98AA-9C176FD7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7" y="3741597"/>
            <a:ext cx="4772443" cy="2858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6EE7E1-B4A8-4837-B8C4-263C1039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1597"/>
            <a:ext cx="4760000" cy="28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All-positive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1372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Convention: orient the SNPs to have positive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on the exposure</a:t>
                </a:r>
              </a:p>
              <a:p>
                <a:r>
                  <a:rPr lang="en-GB" sz="2000" dirty="0"/>
                  <a:t>This gives a well-defined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assumption:</a:t>
                </a:r>
              </a:p>
              <a:p>
                <a:r>
                  <a:rPr lang="en-GB" sz="2000" dirty="0">
                    <a:solidFill>
                      <a:schemeClr val="accent2"/>
                    </a:solidFill>
                  </a:rPr>
                  <a:t>Pleiotropic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/>
                    </a:solidFill>
                  </a:rPr>
                  <a:t> of the </a:t>
                </a:r>
                <a:r>
                  <a:rPr lang="en-GB" sz="2000" u="sng" dirty="0">
                    <a:solidFill>
                      <a:schemeClr val="accent2"/>
                    </a:solidFill>
                  </a:rPr>
                  <a:t>exposure-increasing allele </a:t>
                </a:r>
                <a:r>
                  <a:rPr lang="en-GB" sz="2000" dirty="0">
                    <a:solidFill>
                      <a:schemeClr val="accent2"/>
                    </a:solidFill>
                  </a:rPr>
                  <a:t>is independent of the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/>
                    </a:solidFill>
                  </a:rPr>
                  <a:t> of </a:t>
                </a:r>
                <a:r>
                  <a:rPr lang="en-GB" sz="2000" u="sng" dirty="0">
                    <a:solidFill>
                      <a:schemeClr val="accent2"/>
                    </a:solidFill>
                  </a:rPr>
                  <a:t>that same allele </a:t>
                </a:r>
                <a:r>
                  <a:rPr lang="en-GB" sz="2000" dirty="0">
                    <a:solidFill>
                      <a:schemeClr val="accent2"/>
                    </a:solidFill>
                  </a:rPr>
                  <a:t>on the exposure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1372812"/>
              </a:xfrm>
              <a:prstGeom prst="rect">
                <a:avLst/>
              </a:prstGeom>
              <a:blipFill>
                <a:blip r:embed="rId2"/>
                <a:stretch>
                  <a:fillRect l="-703" t="-1770" b="-6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856AC9-4C08-49D0-8382-9355977B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97" y="3214118"/>
            <a:ext cx="4760000" cy="28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all-positive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is not symmetric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accent2"/>
                    </a:solidFill>
                  </a:rPr>
                  <a:t>It may not hold if we reverse the roles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732573"/>
              </a:xfrm>
              <a:prstGeom prst="rect">
                <a:avLst/>
              </a:prstGeom>
              <a:blipFill>
                <a:blip r:embed="rId2"/>
                <a:stretch>
                  <a:fillRect l="-703" t="-4132" b="-10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856AC9-4C08-49D0-8382-9355977B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8" y="2323980"/>
            <a:ext cx="4760000" cy="285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F799CD-4A27-4848-94EA-5DEC846C2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33" y="2423261"/>
            <a:ext cx="4760000" cy="2851429"/>
          </a:xfrm>
          <a:prstGeom prst="rect">
            <a:avLst/>
          </a:prstGeom>
        </p:spPr>
      </p:pic>
      <p:pic>
        <p:nvPicPr>
          <p:cNvPr id="7" name="Picture 2" descr="Illustrative diagram showing the standard instrumental variable assumptions for genetic variant Gj (solid lines) with potential violations of the assumptions shown by dotted lines (which are marked with a ‘cross’). The genetic effect on the exposure X is γj, the direct genetic effect on the outcome Y is αj and the causal effect of the exposure X on the outcome Y is β.">
            <a:extLst>
              <a:ext uri="{FF2B5EF4-FFF2-40B4-BE49-F238E27FC236}">
                <a16:creationId xmlns:a16="http://schemas.microsoft.com/office/drawing/2014/main" id="{EC7F8F75-2F2D-4CFD-9FB1-B768555D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84" y="5274690"/>
            <a:ext cx="2320289" cy="109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A1052-EB22-452E-AE06-F5C99078D160}"/>
              </a:ext>
            </a:extLst>
          </p:cNvPr>
          <p:cNvSpPr txBox="1"/>
          <p:nvPr/>
        </p:nvSpPr>
        <p:spPr>
          <a:xfrm>
            <a:off x="4738254" y="5584816"/>
            <a:ext cx="699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should the effects on X have a different logical status to those on Y?</a:t>
            </a:r>
          </a:p>
          <a:p>
            <a:r>
              <a:rPr lang="en-GB" dirty="0"/>
              <a:t>The biological effects should be agnostic to the analyses we perform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FAA19-9908-471A-A188-3315369CC9ED}"/>
                  </a:ext>
                </a:extLst>
              </p:cNvPr>
              <p:cNvSpPr txBox="1"/>
              <p:nvPr/>
            </p:nvSpPr>
            <p:spPr>
              <a:xfrm>
                <a:off x="2522918" y="2423261"/>
                <a:ext cx="2410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All-positive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FAA19-9908-471A-A188-3315369C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18" y="2423261"/>
                <a:ext cx="2410691" cy="369332"/>
              </a:xfrm>
              <a:prstGeom prst="rect">
                <a:avLst/>
              </a:prstGeom>
              <a:blipFill>
                <a:blip r:embed="rId6"/>
                <a:stretch>
                  <a:fillRect l="-22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6E592-DEE9-460A-AB31-7AE890CB4DC2}"/>
                  </a:ext>
                </a:extLst>
              </p:cNvPr>
              <p:cNvSpPr txBox="1"/>
              <p:nvPr/>
            </p:nvSpPr>
            <p:spPr>
              <a:xfrm>
                <a:off x="8367917" y="2463336"/>
                <a:ext cx="2410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All-positive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6E592-DEE9-460A-AB31-7AE890CB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917" y="2463336"/>
                <a:ext cx="2410691" cy="369332"/>
              </a:xfrm>
              <a:prstGeom prst="rect">
                <a:avLst/>
              </a:prstGeom>
              <a:blipFill>
                <a:blip r:embed="rId7"/>
                <a:stretch>
                  <a:fillRect l="-227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21932-D6A2-4AFC-901E-2639CE638605}"/>
                  </a:ext>
                </a:extLst>
              </p:cNvPr>
              <p:cNvSpPr txBox="1"/>
              <p:nvPr/>
            </p:nvSpPr>
            <p:spPr>
              <a:xfrm>
                <a:off x="9179512" y="5010781"/>
                <a:ext cx="2754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Negative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’s get recoded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21932-D6A2-4AFC-901E-2639CE63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512" y="5010781"/>
                <a:ext cx="2754132" cy="369332"/>
              </a:xfrm>
              <a:prstGeom prst="rect">
                <a:avLst/>
              </a:prstGeom>
              <a:blipFill>
                <a:blip r:embed="rId8"/>
                <a:stretch>
                  <a:fillRect l="-1991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6B4C20-74D7-4838-A977-F8A841CA1CCE}"/>
              </a:ext>
            </a:extLst>
          </p:cNvPr>
          <p:cNvCxnSpPr>
            <a:cxnSpLocks/>
          </p:cNvCxnSpPr>
          <p:nvPr/>
        </p:nvCxnSpPr>
        <p:spPr>
          <a:xfrm flipH="1" flipV="1">
            <a:off x="9522952" y="4278208"/>
            <a:ext cx="904904" cy="8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6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6761-7BA6-4D2C-89FF-611DD16F3FD4}"/>
              </a:ext>
            </a:extLst>
          </p:cNvPr>
          <p:cNvSpPr txBox="1"/>
          <p:nvPr/>
        </p:nvSpPr>
        <p:spPr>
          <a:xfrm>
            <a:off x="967666" y="1690688"/>
            <a:ext cx="953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might have “directional pleiotropy” under all-positive coding, but “balanced pleiotropy” under another 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IVW might be actually OK, despite MR-Egger suggesting otherwise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“</a:t>
            </a:r>
            <a:r>
              <a:rPr lang="en-GB" sz="2000" dirty="0">
                <a:solidFill>
                  <a:srgbClr val="FF0000"/>
                </a:solidFill>
              </a:rPr>
              <a:t>Directional” and “balanced” pleiotropy are meaningless as biological constructs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Yet, any attempt to justify the </a:t>
            </a:r>
            <a:r>
              <a:rPr lang="en-GB" sz="2000" dirty="0" err="1">
                <a:solidFill>
                  <a:srgbClr val="FF0000"/>
                </a:solidFill>
              </a:rPr>
              <a:t>InSIDE</a:t>
            </a:r>
            <a:r>
              <a:rPr lang="en-GB" sz="2000" dirty="0">
                <a:solidFill>
                  <a:srgbClr val="FF0000"/>
                </a:solidFill>
              </a:rPr>
              <a:t> assumption must appeal to biology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6E8B5C-8413-44B8-870E-B3FB8CD4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4602147"/>
            <a:ext cx="4376691" cy="861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931773-D88D-4DF9-A3CE-D30B3784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6" y="4414074"/>
            <a:ext cx="4057095" cy="215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1255F-7068-4C24-B2BD-F365A32C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5" y="4602147"/>
            <a:ext cx="4271130" cy="9189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8B407F-05A6-468A-9F71-C2A29BA87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445" y="4333874"/>
            <a:ext cx="25527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838200" y="1819997"/>
                <a:ext cx="9534618" cy="425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2"/>
                  </a:solidFill>
                </a:endParaRPr>
              </a:p>
              <a:p>
                <a:r>
                  <a:rPr lang="en-GB" sz="20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GB" sz="2000" dirty="0"/>
                  <a:t>Estimate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/>
                  <a:t> by the regression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GB" sz="20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These quantities are both invariant to allele coding</a:t>
                </a:r>
              </a:p>
              <a:p>
                <a:pPr lvl="1"/>
                <a:r>
                  <a:rPr lang="en-GB" sz="2000" dirty="0"/>
                  <a:t>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is now: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𝛾𝛼</m:t>
                    </m:r>
                  </m:oMath>
                </a14:m>
                <a:r>
                  <a:rPr lang="en-GB" sz="2000" dirty="0"/>
                  <a:t> is independent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Also invariant to allele coding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r>
                  <a:rPr lang="en-GB" sz="2000" dirty="0"/>
                  <a:t>Note: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,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So the regression has a zero intercept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accent2"/>
                    </a:solidFill>
                  </a:rPr>
                  <a:t>This method subsumes both IVW and MR-Egger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97"/>
                <a:ext cx="9534618" cy="4254754"/>
              </a:xfrm>
              <a:prstGeom prst="rect">
                <a:avLst/>
              </a:prstGeom>
              <a:blipFill>
                <a:blip r:embed="rId2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llustrative diagram showing the standard instrumental variable assumptions for genetic variant Gj (solid lines) with potential violations of the assumptions shown by dotted lines (which are marked with a ‘cross’). The genetic effect on the exposure X is γj, the direct genetic effect on the outcome Y is αj and the causal effect of the exposure X on the outcome Y is β.">
            <a:extLst>
              <a:ext uri="{FF2B5EF4-FFF2-40B4-BE49-F238E27FC236}">
                <a16:creationId xmlns:a16="http://schemas.microsoft.com/office/drawing/2014/main" id="{6C4FFF90-4BD3-40A2-8627-2906299A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82" y="1819997"/>
            <a:ext cx="2320289" cy="109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8C531-C8C2-417B-B4C9-0A3A9976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02" y="4895271"/>
            <a:ext cx="3898997" cy="140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0285B-B128-467A-BFDE-3B97F2C00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030" y="4047546"/>
            <a:ext cx="3448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20438</TotalTime>
  <Words>782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Arial</vt:lpstr>
      <vt:lpstr>Calibri Light</vt:lpstr>
      <vt:lpstr>Calibri</vt:lpstr>
      <vt:lpstr>Wingdings</vt:lpstr>
      <vt:lpstr>Office Theme</vt:lpstr>
      <vt:lpstr>Getting to GRIPs with pleiotropy in MR</vt:lpstr>
      <vt:lpstr>Pleiotropy model</vt:lpstr>
      <vt:lpstr>IVW</vt:lpstr>
      <vt:lpstr>MR-Egger</vt:lpstr>
      <vt:lpstr>Allele coding</vt:lpstr>
      <vt:lpstr>All-positive coding</vt:lpstr>
      <vt:lpstr>Problem</vt:lpstr>
      <vt:lpstr>Also</vt:lpstr>
      <vt:lpstr>Proposal</vt:lpstr>
      <vt:lpstr>Weak instruments</vt:lpstr>
      <vt:lpstr>MR of urate on CHD</vt:lpstr>
      <vt:lpstr>MR of metformin on aneurysm risk</vt:lpstr>
      <vt:lpstr>Simulations</vt:lpstr>
      <vt:lpstr>Extensions</vt:lpstr>
      <vt:lpstr>Summary</vt:lpstr>
      <vt:lpstr>Multivariable MR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Heritability</dc:title>
  <dc:creator>Dudbridge, Frank (Prof.)</dc:creator>
  <cp:lastModifiedBy>Dudbridge, Frank (Prof.)</cp:lastModifiedBy>
  <cp:revision>290</cp:revision>
  <cp:lastPrinted>2018-11-01T09:20:22Z</cp:lastPrinted>
  <dcterms:created xsi:type="dcterms:W3CDTF">2017-04-20T15:31:56Z</dcterms:created>
  <dcterms:modified xsi:type="dcterms:W3CDTF">2025-01-20T15:02:23Z</dcterms:modified>
</cp:coreProperties>
</file>