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325" r:id="rId3"/>
    <p:sldId id="345" r:id="rId4"/>
    <p:sldId id="344" r:id="rId5"/>
    <p:sldId id="328" r:id="rId6"/>
    <p:sldId id="329" r:id="rId7"/>
    <p:sldId id="330" r:id="rId8"/>
    <p:sldId id="346" r:id="rId9"/>
    <p:sldId id="347" r:id="rId10"/>
    <p:sldId id="348" r:id="rId11"/>
    <p:sldId id="331" r:id="rId12"/>
    <p:sldId id="350" r:id="rId13"/>
    <p:sldId id="332" r:id="rId14"/>
    <p:sldId id="349" r:id="rId15"/>
    <p:sldId id="334" r:id="rId16"/>
    <p:sldId id="341" r:id="rId17"/>
    <p:sldId id="343" r:id="rId18"/>
    <p:sldId id="342" r:id="rId19"/>
    <p:sldId id="336" r:id="rId20"/>
  </p:sldIdLst>
  <p:sldSz cx="12192000" cy="6858000"/>
  <p:notesSz cx="6797675" cy="9928225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Cambria Math" panose="02040503050406030204" pitchFamily="18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30" autoAdjust="0"/>
  </p:normalViewPr>
  <p:slideViewPr>
    <p:cSldViewPr snapToGrid="0">
      <p:cViewPr varScale="1">
        <p:scale>
          <a:sx n="108" d="100"/>
          <a:sy n="108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9B1C7-0D0F-4D6B-84E9-AC89D9F7CC58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9FEE5-7A1F-4841-BC49-93CB56E601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64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2B9DF-97BD-4EE7-8626-A9E5CFBB613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A2B28-2394-4B7B-87B1-D0EA6CFA71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54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0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6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53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05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1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30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6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8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1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D344-11EB-4B43-A076-1F54E9A7923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7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2D344-11EB-4B43-A076-1F54E9A7923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95FE-931D-4A08-AE6A-795DF0FF3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26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523999" y="2291254"/>
            <a:ext cx="9144000" cy="819315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rgbClr val="FF0000"/>
                </a:solidFill>
              </a:rPr>
              <a:t>Getting to GRIPS with MR Egger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4093" y="3509963"/>
            <a:ext cx="7643813" cy="1752600"/>
          </a:xfrm>
        </p:spPr>
        <p:txBody>
          <a:bodyPr rtlCol="0">
            <a:normAutofit/>
          </a:bodyPr>
          <a:lstStyle/>
          <a:p>
            <a:r>
              <a:rPr lang="en-GB" sz="2800" dirty="0"/>
              <a:t>Frank Dudbridge, Jack Bowden</a:t>
            </a:r>
          </a:p>
          <a:p>
            <a:r>
              <a:rPr lang="en-GB" dirty="0"/>
              <a:t>Beth Voller, Ruby Woodward, Tim Frayling, Luke Pilling</a:t>
            </a:r>
          </a:p>
          <a:p>
            <a:r>
              <a:rPr lang="en-GB" sz="1400" i="1" dirty="0"/>
              <a:t>University of Leicester, University of Exeter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95611"/>
            <a:ext cx="3143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44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Interpreting the intercept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C6761-7BA6-4D2C-89FF-611DD16F3FD4}"/>
              </a:ext>
            </a:extLst>
          </p:cNvPr>
          <p:cNvSpPr txBox="1"/>
          <p:nvPr/>
        </p:nvSpPr>
        <p:spPr>
          <a:xfrm>
            <a:off x="976544" y="1690688"/>
            <a:ext cx="95346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if we fit the MR-Egger regression and get a non-zero intercept?</a:t>
            </a:r>
          </a:p>
          <a:p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The </a:t>
            </a:r>
            <a:r>
              <a:rPr lang="en-GB" sz="2000" dirty="0" err="1"/>
              <a:t>InSIDE</a:t>
            </a:r>
            <a:r>
              <a:rPr lang="en-GB" sz="2000" dirty="0"/>
              <a:t> assumption is valid under all-positive coding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There is directional pleiotropy and IVW is invalid.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The </a:t>
            </a:r>
            <a:r>
              <a:rPr lang="en-GB" sz="2000" dirty="0" err="1"/>
              <a:t>InSIDE</a:t>
            </a:r>
            <a:r>
              <a:rPr lang="en-GB" sz="2000" dirty="0"/>
              <a:t> assumption is invalid under all-positive coding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There may be balanced pleiotropy under a different coding and IVW may be valid.</a:t>
            </a:r>
          </a:p>
          <a:p>
            <a:endParaRPr lang="en-GB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000" dirty="0"/>
              <a:t>MR-Egger cannot invalidate IVW, because it has different assumptions</a:t>
            </a:r>
          </a:p>
        </p:txBody>
      </p:sp>
    </p:spTree>
    <p:extLst>
      <p:ext uri="{BB962C8B-B14F-4D97-AF65-F5344CB8AC3E}">
        <p14:creationId xmlns:p14="http://schemas.microsoft.com/office/powerpoint/2010/main" val="3506988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philosophical flaw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967666" y="1690688"/>
                <a:ext cx="9534618" cy="73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The all-positive </a:t>
                </a:r>
                <a:r>
                  <a:rPr lang="en-GB" sz="2000" dirty="0" err="1"/>
                  <a:t>InSIDE</a:t>
                </a:r>
                <a:r>
                  <a:rPr lang="en-GB" sz="2000" dirty="0"/>
                  <a:t> assumption is not symmetric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FF0000"/>
                    </a:solidFill>
                  </a:rPr>
                  <a:t>It may not hold if we reverse the roles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6" y="1690688"/>
                <a:ext cx="9534618" cy="732573"/>
              </a:xfrm>
              <a:prstGeom prst="rect">
                <a:avLst/>
              </a:prstGeom>
              <a:blipFill>
                <a:blip r:embed="rId2"/>
                <a:stretch>
                  <a:fillRect l="-703" t="-4132" b="-10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5856AC9-4C08-49D0-8382-9355977BF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8" y="2323980"/>
            <a:ext cx="4760000" cy="285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F799CD-4A27-4848-94EA-5DEC846C2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933" y="2423261"/>
            <a:ext cx="4760000" cy="2851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5A1052-EB22-452E-AE06-F5C99078D160}"/>
              </a:ext>
            </a:extLst>
          </p:cNvPr>
          <p:cNvSpPr txBox="1"/>
          <p:nvPr/>
        </p:nvSpPr>
        <p:spPr>
          <a:xfrm>
            <a:off x="4738254" y="5584816"/>
            <a:ext cx="699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Why should the effects on X have a different logical status to those on Y?</a:t>
            </a:r>
          </a:p>
          <a:p>
            <a:r>
              <a:rPr lang="en-GB" b="1" dirty="0"/>
              <a:t>Nature should be agnostic to the analyses we perform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6FAA19-9908-471A-A188-3315369CC9ED}"/>
                  </a:ext>
                </a:extLst>
              </p:cNvPr>
              <p:cNvSpPr txBox="1"/>
              <p:nvPr/>
            </p:nvSpPr>
            <p:spPr>
              <a:xfrm>
                <a:off x="2522918" y="2423261"/>
                <a:ext cx="2410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All-positive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6FAA19-9908-471A-A188-3315369CC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918" y="2423261"/>
                <a:ext cx="2410691" cy="369332"/>
              </a:xfrm>
              <a:prstGeom prst="rect">
                <a:avLst/>
              </a:prstGeom>
              <a:blipFill>
                <a:blip r:embed="rId6"/>
                <a:stretch>
                  <a:fillRect l="-227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6E592-DEE9-460A-AB31-7AE890CB4DC2}"/>
                  </a:ext>
                </a:extLst>
              </p:cNvPr>
              <p:cNvSpPr txBox="1"/>
              <p:nvPr/>
            </p:nvSpPr>
            <p:spPr>
              <a:xfrm>
                <a:off x="8367917" y="2463336"/>
                <a:ext cx="2410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All-positive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6E592-DEE9-460A-AB31-7AE890CB4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917" y="2463336"/>
                <a:ext cx="2410691" cy="369332"/>
              </a:xfrm>
              <a:prstGeom prst="rect">
                <a:avLst/>
              </a:prstGeom>
              <a:blipFill>
                <a:blip r:embed="rId7"/>
                <a:stretch>
                  <a:fillRect l="-227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221932-D6A2-4AFC-901E-2639CE638605}"/>
                  </a:ext>
                </a:extLst>
              </p:cNvPr>
              <p:cNvSpPr txBox="1"/>
              <p:nvPr/>
            </p:nvSpPr>
            <p:spPr>
              <a:xfrm>
                <a:off x="9179512" y="5010781"/>
                <a:ext cx="2754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Negative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’s are recoded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221932-D6A2-4AFC-901E-2639CE638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512" y="5010781"/>
                <a:ext cx="2754132" cy="369332"/>
              </a:xfrm>
              <a:prstGeom prst="rect">
                <a:avLst/>
              </a:prstGeom>
              <a:blipFill>
                <a:blip r:embed="rId8"/>
                <a:stretch>
                  <a:fillRect l="-1991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6B4C20-74D7-4838-A977-F8A841CA1CCE}"/>
              </a:ext>
            </a:extLst>
          </p:cNvPr>
          <p:cNvCxnSpPr>
            <a:cxnSpLocks/>
          </p:cNvCxnSpPr>
          <p:nvPr/>
        </p:nvCxnSpPr>
        <p:spPr>
          <a:xfrm flipH="1" flipV="1">
            <a:off x="9522952" y="4278208"/>
            <a:ext cx="904904" cy="81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CA328F-FF94-44C6-93C4-72BC37F96930}"/>
              </a:ext>
            </a:extLst>
          </p:cNvPr>
          <p:cNvSpPr txBox="1"/>
          <p:nvPr/>
        </p:nvSpPr>
        <p:spPr>
          <a:xfrm>
            <a:off x="2398631" y="6277953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D862E-5F5D-4C2F-9EE9-1ACF51DB5B63}"/>
              </a:ext>
            </a:extLst>
          </p:cNvPr>
          <p:cNvSpPr txBox="1"/>
          <p:nvPr/>
        </p:nvSpPr>
        <p:spPr>
          <a:xfrm flipH="1">
            <a:off x="1475847" y="5624035"/>
            <a:ext cx="57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AF669-8091-45A9-9426-E1950332BFE5}"/>
              </a:ext>
            </a:extLst>
          </p:cNvPr>
          <p:cNvSpPr txBox="1"/>
          <p:nvPr/>
        </p:nvSpPr>
        <p:spPr>
          <a:xfrm>
            <a:off x="3382011" y="5581776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8446A1-5AC2-4363-8228-210C1BD6F6F5}"/>
              </a:ext>
            </a:extLst>
          </p:cNvPr>
          <p:cNvSpPr txBox="1"/>
          <p:nvPr/>
        </p:nvSpPr>
        <p:spPr>
          <a:xfrm>
            <a:off x="2398631" y="5114758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86CC0C-99F1-420C-B6F0-FAFF5791B44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788112" y="5299424"/>
            <a:ext cx="610519" cy="430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CB8B83-CB84-469A-9E2C-DCEBE72527EA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771493" y="5299424"/>
            <a:ext cx="646410" cy="423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FC08B3-6E7D-4E07-99F6-32EF89435A89}"/>
              </a:ext>
            </a:extLst>
          </p:cNvPr>
          <p:cNvCxnSpPr>
            <a:cxnSpLocks/>
            <a:stCxn id="13" idx="2"/>
            <a:endCxn id="2" idx="1"/>
          </p:cNvCxnSpPr>
          <p:nvPr/>
        </p:nvCxnSpPr>
        <p:spPr>
          <a:xfrm>
            <a:off x="1761502" y="5993367"/>
            <a:ext cx="637129" cy="46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D55E6F-49A2-48FD-99DE-72A9C1772E50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2771493" y="5951108"/>
            <a:ext cx="610518" cy="51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55771F-CEE7-4A7D-B51B-453AFFD64EC2}"/>
                  </a:ext>
                </a:extLst>
              </p:cNvPr>
              <p:cNvSpPr txBox="1"/>
              <p:nvPr/>
            </p:nvSpPr>
            <p:spPr>
              <a:xfrm>
                <a:off x="1811540" y="5187788"/>
                <a:ext cx="372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55771F-CEE7-4A7D-B51B-453AFFD64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40" y="5187788"/>
                <a:ext cx="372862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F49DC3-84B2-404B-9266-0A7C996876D8}"/>
                  </a:ext>
                </a:extLst>
              </p:cNvPr>
              <p:cNvSpPr txBox="1"/>
              <p:nvPr/>
            </p:nvSpPr>
            <p:spPr>
              <a:xfrm flipH="1">
                <a:off x="1728474" y="6099379"/>
                <a:ext cx="307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6F49DC3-84B2-404B-9266-0A7C99687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28474" y="6099379"/>
                <a:ext cx="30798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56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C6761-7BA6-4D2C-89FF-611DD16F3FD4}"/>
              </a:ext>
            </a:extLst>
          </p:cNvPr>
          <p:cNvSpPr txBox="1"/>
          <p:nvPr/>
        </p:nvSpPr>
        <p:spPr>
          <a:xfrm>
            <a:off x="976544" y="1690688"/>
            <a:ext cx="9534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FF0000"/>
                </a:solidFill>
              </a:rPr>
              <a:t>The </a:t>
            </a:r>
            <a:r>
              <a:rPr lang="en-GB" sz="2000" dirty="0" err="1">
                <a:solidFill>
                  <a:srgbClr val="FF0000"/>
                </a:solidFill>
              </a:rPr>
              <a:t>InSIDE</a:t>
            </a:r>
            <a:r>
              <a:rPr lang="en-GB" sz="2000" dirty="0">
                <a:solidFill>
                  <a:srgbClr val="FF0000"/>
                </a:solidFill>
              </a:rPr>
              <a:t> assumption under all-positive coding is untenable, for statistical and philosophical reasons</a:t>
            </a:r>
          </a:p>
          <a:p>
            <a:endParaRPr lang="en-GB" sz="2000" dirty="0"/>
          </a:p>
          <a:p>
            <a:r>
              <a:rPr lang="en-GB" sz="2000" dirty="0"/>
              <a:t>We have persisted with it for lack of a viable alternative</a:t>
            </a:r>
          </a:p>
        </p:txBody>
      </p:sp>
    </p:spTree>
    <p:extLst>
      <p:ext uri="{BB962C8B-B14F-4D97-AF65-F5344CB8AC3E}">
        <p14:creationId xmlns:p14="http://schemas.microsoft.com/office/powerpoint/2010/main" val="408678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Proposal: MR-GRIP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838200" y="1819997"/>
                <a:ext cx="6685332" cy="3563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2000" dirty="0">
                  <a:solidFill>
                    <a:schemeClr val="accent2"/>
                  </a:solidFill>
                </a:endParaRPr>
              </a:p>
              <a:p>
                <a:r>
                  <a:rPr lang="en-GB" sz="2000" dirty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GB" sz="2000" b="1" dirty="0"/>
                  <a:t>Estimate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GB" sz="2000" b="1" dirty="0"/>
                  <a:t> by the regression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𝜞</m:t>
                        </m:r>
                      </m:e>
                    </m:acc>
                    <m:acc>
                      <m:accPr>
                        <m:chr m:val="̂"/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acc>
                  </m:oMath>
                </a14:m>
                <a:r>
                  <a:rPr lang="en-GB" sz="2000" b="1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acc>
                      </m:e>
                      <m:sup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GB" sz="2000" b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These quantities are both invariant to allele coding</a:t>
                </a:r>
              </a:p>
              <a:p>
                <a:pPr lvl="1"/>
                <a:r>
                  <a:rPr lang="en-GB" sz="2000" dirty="0"/>
                  <a:t>The </a:t>
                </a:r>
                <a:r>
                  <a:rPr lang="en-GB" sz="2000" dirty="0" err="1"/>
                  <a:t>InSIDE</a:t>
                </a:r>
                <a:r>
                  <a:rPr lang="en-GB" sz="2000" dirty="0"/>
                  <a:t> assumption is now: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000" dirty="0"/>
                  <a:t> is independent of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𝛾𝛼</m:t>
                    </m:r>
                  </m:oMath>
                </a14:m>
                <a:endParaRPr lang="en-GB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Also invariant to allele coding</a:t>
                </a:r>
              </a:p>
              <a:p>
                <a:pPr lvl="1"/>
                <a:r>
                  <a:rPr lang="en-GB" sz="2000" dirty="0"/>
                  <a:t>The intercept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𝛾𝛼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Can still have “balanced” and “directional” pleiotropy, but little point in distinguishing them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9997"/>
                <a:ext cx="6685332" cy="3563027"/>
              </a:xfrm>
              <a:prstGeom prst="rect">
                <a:avLst/>
              </a:prstGeom>
              <a:blipFill>
                <a:blip r:embed="rId2"/>
                <a:stretch>
                  <a:fillRect l="-1004" b="-2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278C531-C8C2-417B-B4C9-0A3A99765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802" y="4895271"/>
            <a:ext cx="3898997" cy="1403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0285B-B128-467A-BFDE-3B97F2C00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030" y="4047546"/>
            <a:ext cx="3448050" cy="84772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45A5932-8387-4864-95E0-CB5106DC5EA8}"/>
              </a:ext>
            </a:extLst>
          </p:cNvPr>
          <p:cNvGrpSpPr>
            <a:grpSpLocks noChangeAspect="1"/>
          </p:cNvGrpSpPr>
          <p:nvPr/>
        </p:nvGrpSpPr>
        <p:grpSpPr>
          <a:xfrm>
            <a:off x="8029532" y="1464816"/>
            <a:ext cx="3484807" cy="1840291"/>
            <a:chOff x="3448559" y="1584747"/>
            <a:chExt cx="4417057" cy="23326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30104E-F697-4A79-85B9-A7445C78A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8559" y="1584747"/>
              <a:ext cx="4417057" cy="233260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A5369B-7430-4165-BD21-F85EC670C78D}"/>
                    </a:ext>
                  </a:extLst>
                </p:cNvPr>
                <p:cNvSpPr txBox="1"/>
                <p:nvPr/>
              </p:nvSpPr>
              <p:spPr>
                <a:xfrm>
                  <a:off x="6178857" y="2725644"/>
                  <a:ext cx="577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A5369B-7430-4165-BD21-F85EC670C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857" y="2725644"/>
                  <a:ext cx="57704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4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727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InSIDE</a:t>
            </a:r>
            <a:r>
              <a:rPr lang="en-GB" dirty="0"/>
              <a:t>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838200" y="1819997"/>
                <a:ext cx="9534618" cy="3529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The </a:t>
                </a:r>
                <a:r>
                  <a:rPr lang="en-GB" sz="2000" dirty="0" err="1"/>
                  <a:t>InSIDE</a:t>
                </a:r>
                <a:r>
                  <a:rPr lang="en-GB" sz="2000" dirty="0"/>
                  <a:t> assumption is now: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000" dirty="0"/>
                  <a:t> is independent of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𝛾𝛼</m:t>
                    </m:r>
                  </m:oMath>
                </a14:m>
                <a:endParaRPr lang="en-GB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Also invariant to allele coding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Instrument strength (</a:t>
                </a:r>
                <a:r>
                  <a:rPr lang="en-GB" sz="2000" dirty="0" err="1"/>
                  <a:t>ie</a:t>
                </a:r>
                <a:r>
                  <a:rPr lang="en-GB" sz="2000" dirty="0"/>
                  <a:t> variance explained) independent of covariance explained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Call it VICE (Variance Independent of Covariance Explained)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Or </a:t>
                </a:r>
                <a:r>
                  <a:rPr lang="en-GB" sz="2000" dirty="0" err="1"/>
                  <a:t>AVarICE</a:t>
                </a:r>
                <a:r>
                  <a:rPr lang="en-GB" sz="2000" dirty="0"/>
                  <a:t> (Allelic </a:t>
                </a:r>
                <a:r>
                  <a:rPr lang="en-GB" sz="2000" dirty="0" err="1"/>
                  <a:t>VARiance</a:t>
                </a:r>
                <a:r>
                  <a:rPr lang="en-GB" sz="2000" dirty="0"/>
                  <a:t> Independent of Covariance Explained) ??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r>
                  <a:rPr lang="en-GB" sz="2000" dirty="0"/>
                  <a:t>Under IVW assumptions,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dirty="0"/>
                  <a:t> with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000" dirty="0"/>
                  <a:t>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2000" dirty="0"/>
                  <a:t> independent, the VICE assumption holds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GRIP is valid under more general conditions than IVW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9997"/>
                <a:ext cx="9534618" cy="3529364"/>
              </a:xfrm>
              <a:prstGeom prst="rect">
                <a:avLst/>
              </a:prstGeom>
              <a:blipFill>
                <a:blip r:embed="rId2"/>
                <a:stretch>
                  <a:fillRect l="-703" b="-20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45A5932-8387-4864-95E0-CB5106DC5EA8}"/>
              </a:ext>
            </a:extLst>
          </p:cNvPr>
          <p:cNvGrpSpPr>
            <a:grpSpLocks noChangeAspect="1"/>
          </p:cNvGrpSpPr>
          <p:nvPr/>
        </p:nvGrpSpPr>
        <p:grpSpPr>
          <a:xfrm>
            <a:off x="8278107" y="4736992"/>
            <a:ext cx="3484807" cy="1840291"/>
            <a:chOff x="3448559" y="1584747"/>
            <a:chExt cx="4417057" cy="23326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30104E-F697-4A79-85B9-A7445C78A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8559" y="1584747"/>
              <a:ext cx="4417057" cy="233260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A5369B-7430-4165-BD21-F85EC670C78D}"/>
                    </a:ext>
                  </a:extLst>
                </p:cNvPr>
                <p:cNvSpPr txBox="1"/>
                <p:nvPr/>
              </p:nvSpPr>
              <p:spPr>
                <a:xfrm>
                  <a:off x="6178857" y="2725644"/>
                  <a:ext cx="577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A5369B-7430-4165-BD21-F85EC670C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857" y="2725644"/>
                  <a:ext cx="57704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650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MR of urate on CHD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AB5D71-B536-40BE-9286-CD65348A0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36330"/>
              </p:ext>
            </p:extLst>
          </p:nvPr>
        </p:nvGraphicFramePr>
        <p:xfrm>
          <a:off x="913534" y="4308694"/>
          <a:ext cx="6778798" cy="151807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389399">
                  <a:extLst>
                    <a:ext uri="{9D8B030D-6E8A-4147-A177-3AD203B41FA5}">
                      <a16:colId xmlns:a16="http://schemas.microsoft.com/office/drawing/2014/main" val="3862993991"/>
                    </a:ext>
                  </a:extLst>
                </a:gridCol>
                <a:gridCol w="3389399">
                  <a:extLst>
                    <a:ext uri="{9D8B030D-6E8A-4147-A177-3AD203B41FA5}">
                      <a16:colId xmlns:a16="http://schemas.microsoft.com/office/drawing/2014/main" val="633987984"/>
                    </a:ext>
                  </a:extLst>
                </a:gridCol>
              </a:tblGrid>
              <a:tr h="3795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IVW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1.11 (1.03, 1.20)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4032970"/>
                  </a:ext>
                </a:extLst>
              </a:tr>
              <a:tr h="3795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MR-Egger all-positive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</a:rPr>
                        <a:t>1.00 (0.90, 1.10)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8052372"/>
                  </a:ext>
                </a:extLst>
              </a:tr>
              <a:tr h="3795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Weighted median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1.05 (0.99, 1.11)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61037"/>
                  </a:ext>
                </a:extLst>
              </a:tr>
              <a:tr h="3795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MR-GRIP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solidFill>
                            <a:srgbClr val="FF0000"/>
                          </a:solidFill>
                          <a:effectLst/>
                        </a:rPr>
                        <a:t>1.04 (0.96, 1.13)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62240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0B4CD2-E73E-4ED0-AD78-4200F49C4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4" y="1812476"/>
            <a:ext cx="4726220" cy="16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2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A2F5-C069-4488-8150-E0A132A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B78C-21C5-46B9-9CD1-998A6E27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IVW vs MR-Egger vs MR-GRIP</a:t>
            </a:r>
          </a:p>
          <a:p>
            <a:pPr marL="514350" indent="-514350">
              <a:buAutoNum type="arabicPeriod"/>
            </a:pPr>
            <a:r>
              <a:rPr lang="en-GB" dirty="0"/>
              <a:t>No pleiotropy</a:t>
            </a:r>
          </a:p>
          <a:p>
            <a:pPr lvl="1"/>
            <a:r>
              <a:rPr lang="en-GB" dirty="0"/>
              <a:t>All unbiased.  Standard error: IVW &lt; MR-GRIP &lt; MR-Egger</a:t>
            </a:r>
          </a:p>
          <a:p>
            <a:pPr marL="514350" indent="-514350">
              <a:buAutoNum type="arabicPeriod"/>
            </a:pPr>
            <a:r>
              <a:rPr lang="en-GB" dirty="0"/>
              <a:t>Balanced pleiotropy</a:t>
            </a:r>
          </a:p>
          <a:p>
            <a:pPr lvl="1"/>
            <a:r>
              <a:rPr lang="en-GB" dirty="0"/>
              <a:t>All unbiased. Standard error: IVW &lt; MR-GRIP &lt; MR-Egger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Directional pleiotropy under all-positive </a:t>
            </a:r>
            <a:r>
              <a:rPr lang="en-GB" dirty="0" err="1"/>
              <a:t>InSIDE</a:t>
            </a:r>
            <a:endParaRPr lang="en-GB" dirty="0"/>
          </a:p>
          <a:p>
            <a:pPr lvl="1"/>
            <a:r>
              <a:rPr lang="en-GB" dirty="0"/>
              <a:t>MR-Egger unbiased.  Bias: MR-GRIP &lt; IVW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Directional pleiotropy under AVARICE</a:t>
            </a:r>
          </a:p>
          <a:p>
            <a:pPr lvl="1"/>
            <a:r>
              <a:rPr lang="en-GB" dirty="0"/>
              <a:t>MR-GRIP unbiased.  Bias: MR-Egger &lt; IVW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Correlated pleiotropy (balanced)</a:t>
            </a:r>
          </a:p>
          <a:p>
            <a:pPr lvl="1"/>
            <a:r>
              <a:rPr lang="en-GB" dirty="0"/>
              <a:t>Bias: IVW = MR-Egger = MR-GRIP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95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A2F5-C069-4488-8150-E0A132A9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B78C-21C5-46B9-9CD1-998A6E27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idea extends easily to</a:t>
            </a:r>
          </a:p>
          <a:p>
            <a:pPr lvl="1"/>
            <a:r>
              <a:rPr lang="en-GB" dirty="0"/>
              <a:t>Multivariable MR</a:t>
            </a:r>
          </a:p>
          <a:p>
            <a:pPr lvl="1"/>
            <a:r>
              <a:rPr lang="en-GB" dirty="0"/>
              <a:t>Index event bias</a:t>
            </a:r>
          </a:p>
          <a:p>
            <a:pPr lvl="1"/>
            <a:r>
              <a:rPr lang="en-GB" dirty="0"/>
              <a:t>One-sample MR</a:t>
            </a:r>
          </a:p>
        </p:txBody>
      </p:sp>
    </p:spTree>
    <p:extLst>
      <p:ext uri="{BB962C8B-B14F-4D97-AF65-F5344CB8AC3E}">
        <p14:creationId xmlns:p14="http://schemas.microsoft.com/office/powerpoint/2010/main" val="1482764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1CB4-6EBF-495E-87AA-05A5F659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95FA-0105-4130-92FF-8ABDE3E9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IVW is OK assuming valid instruments</a:t>
            </a:r>
          </a:p>
          <a:p>
            <a:r>
              <a:rPr lang="en-GB" dirty="0"/>
              <a:t>All-positive coding has statistical and logical limitations</a:t>
            </a:r>
          </a:p>
          <a:p>
            <a:pPr lvl="1"/>
            <a:r>
              <a:rPr lang="en-GB" dirty="0"/>
              <a:t>Not aware of any real life examples</a:t>
            </a:r>
          </a:p>
          <a:p>
            <a:r>
              <a:rPr lang="en-GB" dirty="0"/>
              <a:t>MR-GRIP is a more satisfactory model for pleiotropy</a:t>
            </a:r>
          </a:p>
          <a:p>
            <a:r>
              <a:rPr lang="en-GB" dirty="0"/>
              <a:t>Code at </a:t>
            </a:r>
            <a:r>
              <a:rPr lang="en-GB" dirty="0" err="1"/>
              <a:t>DudbridgeLab</a:t>
            </a:r>
            <a:r>
              <a:rPr lang="en-GB" dirty="0"/>
              <a:t> </a:t>
            </a:r>
            <a:r>
              <a:rPr lang="en-GB" dirty="0" err="1"/>
              <a:t>github</a:t>
            </a:r>
            <a:endParaRPr lang="en-GB" dirty="0"/>
          </a:p>
          <a:p>
            <a:pPr lvl="1"/>
            <a:r>
              <a:rPr lang="en-GB" dirty="0"/>
              <a:t>Compatible with </a:t>
            </a:r>
            <a:r>
              <a:rPr lang="en-GB" dirty="0" err="1"/>
              <a:t>TwoSampleMR</a:t>
            </a:r>
            <a:r>
              <a:rPr lang="en-GB"/>
              <a:t> package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90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Multivariable MR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838200" y="1819997"/>
                <a:ext cx="9534618" cy="4270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Summary data model for two variables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Therefore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Get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/>
                  <a:t> with corresponding multiple regression</a:t>
                </a:r>
              </a:p>
              <a:p>
                <a:r>
                  <a:rPr lang="en-GB" sz="2000" dirty="0" err="1"/>
                  <a:t>InSIDE</a:t>
                </a:r>
                <a:r>
                  <a:rPr lang="en-GB" sz="2000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independent of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2000" dirty="0"/>
              </a:p>
              <a:p>
                <a:endParaRPr lang="en-GB" sz="2000" dirty="0"/>
              </a:p>
              <a:p>
                <a:r>
                  <a:rPr lang="en-GB" sz="2000" dirty="0"/>
                  <a:t>But could also multiply through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instead, giving two estimates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Perhaps they could be combined.  Might have to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</a:t>
                </a:r>
                <a:r>
                  <a:rPr lang="en-GB" sz="2000" dirty="0" err="1"/>
                  <a:t>indept</a:t>
                </a:r>
                <a:r>
                  <a:rPr lang="en-GB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r>
                  <a:rPr lang="en-GB" sz="2000" dirty="0"/>
                  <a:t>Extends easily to many exposure variables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9997"/>
                <a:ext cx="9534618" cy="4270464"/>
              </a:xfrm>
              <a:prstGeom prst="rect">
                <a:avLst/>
              </a:prstGeom>
              <a:blipFill>
                <a:blip r:embed="rId2"/>
                <a:stretch>
                  <a:fillRect l="-703" t="-857" b="-1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03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Mendelian randomisation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1020932" y="4190260"/>
                <a:ext cx="9534618" cy="257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Gene-exposure association of SNP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dirty="0"/>
                  <a:t> 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2000" dirty="0"/>
              </a:p>
              <a:p>
                <a:r>
                  <a:rPr lang="en-GB" sz="2000" dirty="0"/>
                  <a:t>Gene-outcome association of SNP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2000" dirty="0"/>
              </a:p>
              <a:p>
                <a:r>
                  <a:rPr lang="en-GB" sz="2000" dirty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GB" sz="2000" dirty="0"/>
                  <a:t> is linear 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 sz="2000" b="0" dirty="0"/>
              </a:p>
              <a:p>
                <a:endParaRPr lang="en-GB" sz="2000" dirty="0"/>
              </a:p>
              <a:p>
                <a:r>
                  <a:rPr lang="en-GB" sz="2000" dirty="0"/>
                  <a:t>Under MR assumptions,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000" b="0" dirty="0"/>
              </a:p>
              <a:p>
                <a:r>
                  <a:rPr lang="en-GB" sz="2000" dirty="0"/>
                  <a:t>SNP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000" dirty="0"/>
                  <a:t> provides the ratio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</m:acc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GB" sz="20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32" y="4190260"/>
                <a:ext cx="9534618" cy="2574872"/>
              </a:xfrm>
              <a:prstGeom prst="rect">
                <a:avLst/>
              </a:prstGeom>
              <a:blipFill>
                <a:blip r:embed="rId2"/>
                <a:stretch>
                  <a:fillRect l="-639" t="-9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1E067C3-7492-4D26-8A6A-B551DF5E0722}"/>
              </a:ext>
            </a:extLst>
          </p:cNvPr>
          <p:cNvGrpSpPr/>
          <p:nvPr/>
        </p:nvGrpSpPr>
        <p:grpSpPr>
          <a:xfrm>
            <a:off x="3448559" y="1584747"/>
            <a:ext cx="4417057" cy="2332603"/>
            <a:chOff x="3448559" y="1584747"/>
            <a:chExt cx="4417057" cy="23326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BDA2063-B585-4685-86B3-A7C426C1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8559" y="1584747"/>
              <a:ext cx="4417057" cy="233260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D53F417-2528-4F25-8B88-94BE2287312E}"/>
                    </a:ext>
                  </a:extLst>
                </p:cNvPr>
                <p:cNvSpPr txBox="1"/>
                <p:nvPr/>
              </p:nvSpPr>
              <p:spPr>
                <a:xfrm>
                  <a:off x="6178857" y="2725644"/>
                  <a:ext cx="577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D53F417-2528-4F25-8B88-94BE22873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857" y="2725644"/>
                  <a:ext cx="57704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843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IVW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1020932" y="4190260"/>
                <a:ext cx="9534618" cy="1848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Assuming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dirty="0"/>
                  <a:t>, we can meta-analyse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</m:acc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000" dirty="0"/>
                  <a:t> to get an overall estimate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Fixed effects meta-analysis with inverse variance weights – “IVW”</a:t>
                </a:r>
              </a:p>
              <a:p>
                <a:r>
                  <a:rPr lang="en-GB" sz="2000" dirty="0"/>
                  <a:t>Equivalent to the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acc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𝑌𝑗</m:t>
                        </m:r>
                      </m:sub>
                    </m:sSub>
                  </m:oMath>
                </a14:m>
                <a:r>
                  <a:rPr lang="en-GB" sz="2000" dirty="0"/>
                  <a:t> with intercept fixed to 0, weights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𝑌𝑗</m:t>
                            </m:r>
                          </m:sub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Inverse sampling variances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acc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32" y="4190260"/>
                <a:ext cx="9534618" cy="1848006"/>
              </a:xfrm>
              <a:prstGeom prst="rect">
                <a:avLst/>
              </a:prstGeom>
              <a:blipFill>
                <a:blip r:embed="rId2"/>
                <a:stretch>
                  <a:fillRect l="-639" b="-36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9189994-9DA2-4C05-B592-2707C31F6525}"/>
              </a:ext>
            </a:extLst>
          </p:cNvPr>
          <p:cNvGrpSpPr/>
          <p:nvPr/>
        </p:nvGrpSpPr>
        <p:grpSpPr>
          <a:xfrm>
            <a:off x="3448559" y="1584747"/>
            <a:ext cx="4417057" cy="2332603"/>
            <a:chOff x="3448559" y="1584747"/>
            <a:chExt cx="4417057" cy="23326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C5028EB-D406-4FEC-B68F-9B954597D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8559" y="1584747"/>
              <a:ext cx="4417057" cy="233260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1F8B47-175F-44EE-BCFD-1723E660FC1A}"/>
                    </a:ext>
                  </a:extLst>
                </p:cNvPr>
                <p:cNvSpPr txBox="1"/>
                <p:nvPr/>
              </p:nvSpPr>
              <p:spPr>
                <a:xfrm>
                  <a:off x="6178857" y="2725644"/>
                  <a:ext cx="577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1F8B47-175F-44EE-BCFD-1723E660F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857" y="2725644"/>
                  <a:ext cx="57704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306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Allowing direct pleiotropy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1020932" y="4190260"/>
                <a:ext cx="9534618" cy="2287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If we assume “balanced pleiotropy”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000" dirty="0"/>
                  <a:t>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2000" dirty="0"/>
                  <a:t> are independent (</a:t>
                </a:r>
                <a:r>
                  <a:rPr lang="en-GB" sz="2000" dirty="0" err="1"/>
                  <a:t>InSIDE</a:t>
                </a:r>
                <a:r>
                  <a:rPr lang="en-GB" sz="2000" dirty="0"/>
                  <a:t> assumption) the regression is still valid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</m:acc>
                        </m:e>
                        <m:sub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𝑌𝑗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  <a:p>
                <a:r>
                  <a:rPr lang="en-GB" sz="2000" dirty="0"/>
                  <a:t>The “residuals” are the pleiotropic effects plus sampling error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Need to adjust the standard error to reflect the pleiotropic variance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Multiplicative random effects, MR-RAPS…</a:t>
                </a:r>
              </a:p>
              <a:p>
                <a:endParaRPr lang="en-GB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32" y="4190260"/>
                <a:ext cx="9534618" cy="2287549"/>
              </a:xfrm>
              <a:prstGeom prst="rect">
                <a:avLst/>
              </a:prstGeom>
              <a:blipFill>
                <a:blip r:embed="rId2"/>
                <a:stretch>
                  <a:fillRect l="-639" t="-13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9189994-9DA2-4C05-B592-2707C31F6525}"/>
              </a:ext>
            </a:extLst>
          </p:cNvPr>
          <p:cNvGrpSpPr/>
          <p:nvPr/>
        </p:nvGrpSpPr>
        <p:grpSpPr>
          <a:xfrm>
            <a:off x="3448559" y="1584747"/>
            <a:ext cx="4417057" cy="2332603"/>
            <a:chOff x="3448559" y="1584747"/>
            <a:chExt cx="4417057" cy="23326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C5028EB-D406-4FEC-B68F-9B954597D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8559" y="1584747"/>
              <a:ext cx="4417057" cy="233260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1F8B47-175F-44EE-BCFD-1723E660FC1A}"/>
                    </a:ext>
                  </a:extLst>
                </p:cNvPr>
                <p:cNvSpPr txBox="1"/>
                <p:nvPr/>
              </p:nvSpPr>
              <p:spPr>
                <a:xfrm>
                  <a:off x="6178857" y="2725644"/>
                  <a:ext cx="577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1F8B47-175F-44EE-BCFD-1723E660F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857" y="2725644"/>
                  <a:ext cx="57704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1937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MR-Egger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1127464" y="3917350"/>
                <a:ext cx="9907480" cy="2334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</m:acc>
                        </m:e>
                        <m:sub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000" dirty="0">
                  <a:latin typeface="Cambria Math" panose="02040503050406030204" pitchFamily="18" charset="0"/>
                </a:endParaRPr>
              </a:p>
              <a:p>
                <a:pPr/>
                <a:r>
                  <a:rPr lang="en-GB" sz="2000" dirty="0"/>
                  <a:t>Now allow “directional pleiotropy”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Fit the regression with a free intercept, still assuming </a:t>
                </a:r>
                <a:r>
                  <a:rPr lang="en-GB" sz="2000" dirty="0" err="1"/>
                  <a:t>InSIDE</a:t>
                </a:r>
                <a:endParaRPr lang="en-GB" sz="2000" dirty="0"/>
              </a:p>
              <a:p>
                <a:r>
                  <a:rPr lang="en-GB" sz="2000" dirty="0"/>
                  <a:t>Note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dirty="0"/>
              </a:p>
              <a:p>
                <a:r>
                  <a:rPr lang="en-GB" sz="2000" dirty="0"/>
                  <a:t>So we can switch the “effect allele” and get the same causal effect – </a:t>
                </a:r>
                <a:r>
                  <a:rPr lang="en-GB" sz="2000" b="1" dirty="0"/>
                  <a:t>if </a:t>
                </a:r>
                <a:r>
                  <a:rPr lang="en-GB" sz="2000" b="1" dirty="0" err="1"/>
                  <a:t>InSIDE</a:t>
                </a:r>
                <a:r>
                  <a:rPr lang="en-GB" sz="2000" b="1" dirty="0"/>
                  <a:t> still holds</a:t>
                </a:r>
              </a:p>
              <a:p>
                <a:r>
                  <a:rPr lang="en-GB" sz="2000" dirty="0"/>
                  <a:t>But the intercept will change – directional (and balanced) pleiotropy depends on allele coding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64" y="3917350"/>
                <a:ext cx="9907480" cy="2334357"/>
              </a:xfrm>
              <a:prstGeom prst="rect">
                <a:avLst/>
              </a:prstGeom>
              <a:blipFill>
                <a:blip r:embed="rId2"/>
                <a:stretch>
                  <a:fillRect l="-677" t="-1305" b="-3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6C2A450-8532-4D69-8BDF-01B02D4458EB}"/>
              </a:ext>
            </a:extLst>
          </p:cNvPr>
          <p:cNvGrpSpPr/>
          <p:nvPr/>
        </p:nvGrpSpPr>
        <p:grpSpPr>
          <a:xfrm>
            <a:off x="3448559" y="1584747"/>
            <a:ext cx="4417057" cy="2332603"/>
            <a:chOff x="3448559" y="1584747"/>
            <a:chExt cx="4417057" cy="233260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E5F153-1C9A-4221-854D-739963A7B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8559" y="1584747"/>
              <a:ext cx="4417057" cy="233260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2F309DD-999A-4782-A4C2-824F597D6F67}"/>
                    </a:ext>
                  </a:extLst>
                </p:cNvPr>
                <p:cNvSpPr txBox="1"/>
                <p:nvPr/>
              </p:nvSpPr>
              <p:spPr>
                <a:xfrm>
                  <a:off x="6178857" y="2725644"/>
                  <a:ext cx="5770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2F309DD-999A-4782-A4C2-824F597D6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857" y="2725644"/>
                  <a:ext cx="57704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158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Allele 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967666" y="1690688"/>
                <a:ext cx="9534618" cy="196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The </a:t>
                </a:r>
                <a:r>
                  <a:rPr lang="en-GB" sz="2000" dirty="0" err="1"/>
                  <a:t>InSIDE</a:t>
                </a:r>
                <a:r>
                  <a:rPr lang="en-GB" sz="2000" dirty="0"/>
                  <a:t> assumption depends on the allele coding</a:t>
                </a:r>
              </a:p>
              <a:p>
                <a:r>
                  <a:rPr lang="en-GB" sz="2000" dirty="0"/>
                  <a:t>Depending on which allele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refer to, the </a:t>
                </a:r>
                <a:r>
                  <a:rPr lang="en-GB" sz="2000" dirty="0" err="1"/>
                  <a:t>InSIDE</a:t>
                </a:r>
                <a:r>
                  <a:rPr lang="en-GB" sz="2000" dirty="0"/>
                  <a:t> assumption may or may not hold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When we say “instrument strength independent of direct effect”, it is not clear what quantities are defined as being independent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In fact, these quantities are the allele effects, but “allele” is unspecific over many SNPs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6" y="1690688"/>
                <a:ext cx="9534618" cy="1963679"/>
              </a:xfrm>
              <a:prstGeom prst="rect">
                <a:avLst/>
              </a:prstGeom>
              <a:blipFill>
                <a:blip r:embed="rId2"/>
                <a:stretch>
                  <a:fillRect l="-703" t="-1553" b="-46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2372FFF6-7A3B-4109-98AA-9C176FD7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27" y="3741597"/>
            <a:ext cx="4772443" cy="28588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6EE7E1-B4A8-4837-B8C4-263C10395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41597"/>
            <a:ext cx="4760000" cy="28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All-positive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967666" y="1690688"/>
                <a:ext cx="9534618" cy="1372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Convention: orient the SNPs to have positive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on the exposure</a:t>
                </a:r>
              </a:p>
              <a:p>
                <a:r>
                  <a:rPr lang="en-GB" sz="2000" dirty="0"/>
                  <a:t>This gives a well-defined </a:t>
                </a:r>
                <a:r>
                  <a:rPr lang="en-GB" sz="2000" dirty="0" err="1"/>
                  <a:t>InSIDE</a:t>
                </a:r>
                <a:r>
                  <a:rPr lang="en-GB" sz="2000" dirty="0"/>
                  <a:t> assumption:</a:t>
                </a:r>
              </a:p>
              <a:p>
                <a:r>
                  <a:rPr lang="en-GB" sz="2000" dirty="0">
                    <a:solidFill>
                      <a:schemeClr val="accent2"/>
                    </a:solidFill>
                  </a:rPr>
                  <a:t>Pleiotropic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accent2"/>
                    </a:solidFill>
                  </a:rPr>
                  <a:t> of the </a:t>
                </a:r>
                <a:r>
                  <a:rPr lang="en-GB" sz="2000" u="sng" dirty="0">
                    <a:solidFill>
                      <a:schemeClr val="accent2"/>
                    </a:solidFill>
                  </a:rPr>
                  <a:t>exposure-increasing allele </a:t>
                </a:r>
                <a:r>
                  <a:rPr lang="en-GB" sz="2000" dirty="0">
                    <a:solidFill>
                      <a:schemeClr val="accent2"/>
                    </a:solidFill>
                  </a:rPr>
                  <a:t>is independent of the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accent2"/>
                    </a:solidFill>
                  </a:rPr>
                  <a:t> of </a:t>
                </a:r>
                <a:r>
                  <a:rPr lang="en-GB" sz="2000" u="sng" dirty="0">
                    <a:solidFill>
                      <a:schemeClr val="accent2"/>
                    </a:solidFill>
                  </a:rPr>
                  <a:t>that same allele </a:t>
                </a:r>
                <a:r>
                  <a:rPr lang="en-GB" sz="2000" dirty="0">
                    <a:solidFill>
                      <a:schemeClr val="accent2"/>
                    </a:solidFill>
                  </a:rPr>
                  <a:t>on the exposure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6" y="1690688"/>
                <a:ext cx="9534618" cy="1372812"/>
              </a:xfrm>
              <a:prstGeom prst="rect">
                <a:avLst/>
              </a:prstGeom>
              <a:blipFill>
                <a:blip r:embed="rId2"/>
                <a:stretch>
                  <a:fillRect l="-703" t="-1770" b="-66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5856AC9-4C08-49D0-8382-9355977BF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697" y="3214118"/>
            <a:ext cx="4760000" cy="28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All-positive coding - advantages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C6761-7BA6-4D2C-89FF-611DD16F3FD4}"/>
              </a:ext>
            </a:extLst>
          </p:cNvPr>
          <p:cNvSpPr txBox="1"/>
          <p:nvPr/>
        </p:nvSpPr>
        <p:spPr>
          <a:xfrm>
            <a:off x="967666" y="1690688"/>
            <a:ext cx="9534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Allows an interpretation that all SNPs proxy the same intervention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Similar to using a polygenic score as the instrument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Scatter plot interpretation makes sense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48C919-526C-4C78-84F8-0B11F8D5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063" y="3240552"/>
            <a:ext cx="5789258" cy="247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E54BB-BD1B-4F7B-8504-1D0168E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All-positive coding - disadvantages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/>
              <p:nvPr/>
            </p:nvSpPr>
            <p:spPr>
              <a:xfrm>
                <a:off x="967666" y="1690688"/>
                <a:ext cx="9534618" cy="1680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Direction of effect inferred from sample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May not be the true direction – </a:t>
                </a:r>
                <a:r>
                  <a:rPr lang="en-GB" sz="2000" dirty="0" err="1"/>
                  <a:t>InSIDE</a:t>
                </a:r>
                <a:r>
                  <a:rPr lang="en-GB" sz="2000" dirty="0"/>
                  <a:t> assumption should relate to truth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Minimum variation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/>
                  <a:t> among all possible </a:t>
                </a:r>
                <a:r>
                  <a:rPr lang="en-GB" sz="2000" dirty="0" err="1"/>
                  <a:t>codings</a:t>
                </a:r>
                <a:endParaRPr lang="en-GB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Least efficient estimator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000" dirty="0"/>
                  <a:t> among possible </a:t>
                </a:r>
                <a:r>
                  <a:rPr lang="en-GB" sz="2000" dirty="0" err="1"/>
                  <a:t>codings</a:t>
                </a:r>
                <a:endParaRPr lang="en-GB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With multivariable MR, we cannot have all-positive coding for all exposures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2C6761-7BA6-4D2C-89FF-611DD16F3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66" y="1690688"/>
                <a:ext cx="9534618" cy="1680588"/>
              </a:xfrm>
              <a:prstGeom prst="rect">
                <a:avLst/>
              </a:prstGeom>
              <a:blipFill>
                <a:blip r:embed="rId2"/>
                <a:stretch>
                  <a:fillRect l="-575" t="-1449" b="-54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677CE81-288D-4681-95DB-656EB3426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66" y="4602147"/>
            <a:ext cx="4376691" cy="861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45432-40AF-4B06-AB23-95CBEB7D5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66" y="4414074"/>
            <a:ext cx="4057095" cy="215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5FA76F-B0CE-4E28-8318-65427723F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445" y="4602147"/>
            <a:ext cx="4271130" cy="918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BD0F58-CAC2-4C69-8F66-DE5984E41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6445" y="4333874"/>
            <a:ext cx="25527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8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40163</TotalTime>
  <Words>1027</Words>
  <Application>Microsoft Office PowerPoint</Application>
  <PresentationFormat>Widescreen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Wingdings</vt:lpstr>
      <vt:lpstr>Arial</vt:lpstr>
      <vt:lpstr>Calibri Light</vt:lpstr>
      <vt:lpstr>Cambria Math</vt:lpstr>
      <vt:lpstr>Calibri</vt:lpstr>
      <vt:lpstr>Office Theme</vt:lpstr>
      <vt:lpstr>Getting to GRIPS with MR Egger</vt:lpstr>
      <vt:lpstr>Mendelian randomisation model</vt:lpstr>
      <vt:lpstr>IVW</vt:lpstr>
      <vt:lpstr>Allowing direct pleiotropy</vt:lpstr>
      <vt:lpstr>MR-Egger</vt:lpstr>
      <vt:lpstr>Allele coding</vt:lpstr>
      <vt:lpstr>All-positive coding</vt:lpstr>
      <vt:lpstr>All-positive coding - advantages</vt:lpstr>
      <vt:lpstr>All-positive coding - disadvantages</vt:lpstr>
      <vt:lpstr>Interpreting the intercept</vt:lpstr>
      <vt:lpstr>A philosophical flaw</vt:lpstr>
      <vt:lpstr>Claim</vt:lpstr>
      <vt:lpstr>Proposal: MR-GRIP</vt:lpstr>
      <vt:lpstr>The InSIDE assumption</vt:lpstr>
      <vt:lpstr>MR of urate on CHD</vt:lpstr>
      <vt:lpstr>Simulations</vt:lpstr>
      <vt:lpstr>Extensions</vt:lpstr>
      <vt:lpstr>Summary</vt:lpstr>
      <vt:lpstr>Multivariable MR</vt:lpstr>
    </vt:vector>
  </TitlesOfParts>
  <Company>University of Leicester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Heritability</dc:title>
  <dc:creator>Dudbridge, Frank (Prof.)</dc:creator>
  <cp:lastModifiedBy>Dudbridge, Frank (Prof.)</cp:lastModifiedBy>
  <cp:revision>330</cp:revision>
  <cp:lastPrinted>2018-11-01T09:20:22Z</cp:lastPrinted>
  <dcterms:created xsi:type="dcterms:W3CDTF">2017-04-20T15:31:56Z</dcterms:created>
  <dcterms:modified xsi:type="dcterms:W3CDTF">2025-02-27T09:16:21Z</dcterms:modified>
</cp:coreProperties>
</file>