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59" r:id="rId3"/>
    <p:sldId id="260" r:id="rId4"/>
    <p:sldId id="261" r:id="rId5"/>
    <p:sldId id="262" r:id="rId6"/>
    <p:sldId id="258" r:id="rId7"/>
    <p:sldId id="263" r:id="rId8"/>
    <p:sldId id="281" r:id="rId9"/>
    <p:sldId id="282" r:id="rId10"/>
    <p:sldId id="283" r:id="rId11"/>
    <p:sldId id="284" r:id="rId12"/>
    <p:sldId id="280" r:id="rId13"/>
    <p:sldId id="279" r:id="rId14"/>
    <p:sldId id="278" r:id="rId15"/>
    <p:sldId id="277" r:id="rId16"/>
    <p:sldId id="276" r:id="rId17"/>
    <p:sldId id="286" r:id="rId18"/>
    <p:sldId id="275" r:id="rId19"/>
    <p:sldId id="274" r:id="rId20"/>
    <p:sldId id="273" r:id="rId21"/>
    <p:sldId id="272" r:id="rId22"/>
    <p:sldId id="285" r:id="rId2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83E2E4-6CF1-49D4-B0ED-17BD6EE23B45}" v="56" dt="2023-06-23T02:56:28.458"/>
    <p1510:client id="{150E86AF-A4CA-4356-8AD6-22DCCBF7E9EE}" v="18" dt="2023-06-16T13:38:57.936"/>
    <p1510:client id="{4E9310A6-C5EB-43E2-99C2-A4D06C017228}" v="18" dt="2023-06-16T03:25:45.485"/>
    <p1510:client id="{5B2F6971-3BD4-4FF2-89B7-B72E9494EF35}" v="8" dt="2023-06-23T02:59:03.081"/>
    <p1510:client id="{5F86D068-60ED-4BFC-8180-1A7376B554B0}" v="863" dt="2023-06-23T01:11:28.332"/>
    <p1510:client id="{825A4D1A-D354-4096-B926-9DA20B4FD74A}" v="7" dt="2023-06-15T22:33:24.574"/>
    <p1510:client id="{FC1D663B-2A21-4D71-BFF0-8F02342609AB}" v="12" dt="2023-06-15T23:02:57.0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7/1/2023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916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7/1/2023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051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7/1/2023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208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7/1/2023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213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7/1/2023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639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7/1/2023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280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7/1/2023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131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7/1/2023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576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7/1/2023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818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7/1/2023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865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7/1/2023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566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7/1/2023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‹nº›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0954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40" r:id="rId4"/>
    <p:sldLayoutId id="2147483741" r:id="rId5"/>
    <p:sldLayoutId id="2147483746" r:id="rId6"/>
    <p:sldLayoutId id="2147483742" r:id="rId7"/>
    <p:sldLayoutId id="2147483743" r:id="rId8"/>
    <p:sldLayoutId id="2147483744" r:id="rId9"/>
    <p:sldLayoutId id="2147483745" r:id="rId10"/>
    <p:sldLayoutId id="214748374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3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 descr="Mulher sentada na mesa com computador&#10;&#10;Descrição gerada automaticamente com confiança média">
            <a:extLst>
              <a:ext uri="{FF2B5EF4-FFF2-40B4-BE49-F238E27FC236}">
                <a16:creationId xmlns:a16="http://schemas.microsoft.com/office/drawing/2014/main" id="{E2F4510D-D01A-107A-2D02-5F6CA1404C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7681" r="1" b="5406"/>
          <a:stretch/>
        </p:blipFill>
        <p:spPr>
          <a:xfrm>
            <a:off x="20" y="10"/>
            <a:ext cx="12186295" cy="685799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95B38FD6-641F-41BF-B466-C1C6366420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48599" y="1238442"/>
            <a:ext cx="3635926" cy="4355751"/>
          </a:xfrm>
          <a:prstGeom prst="rect">
            <a:avLst/>
          </a:prstGeom>
          <a:solidFill>
            <a:srgbClr val="000000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65A4419F-C924-9D08-26C5-E73392D0C6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89772" y="1419273"/>
            <a:ext cx="3153580" cy="13581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err="1">
                <a:solidFill>
                  <a:srgbClr val="FFFFFF"/>
                </a:solidFill>
              </a:rPr>
              <a:t>Análise</a:t>
            </a:r>
            <a:r>
              <a:rPr lang="en-US" sz="2800">
                <a:solidFill>
                  <a:srgbClr val="FFFFFF"/>
                </a:solidFill>
              </a:rPr>
              <a:t> e </a:t>
            </a:r>
            <a:r>
              <a:rPr lang="en-US" sz="2800" err="1">
                <a:solidFill>
                  <a:srgbClr val="FFFFFF"/>
                </a:solidFill>
              </a:rPr>
              <a:t>Projeto</a:t>
            </a:r>
            <a:r>
              <a:rPr lang="en-US" sz="2800">
                <a:solidFill>
                  <a:srgbClr val="FFFFFF"/>
                </a:solidFill>
              </a:rPr>
              <a:t> de Sistemas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BF9119E-766E-4526-AAE5-639F577C04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3792" y="2865016"/>
            <a:ext cx="29260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FE243A9-19C9-03E3-B0BA-07313D93D344}"/>
              </a:ext>
            </a:extLst>
          </p:cNvPr>
          <p:cNvSpPr txBox="1"/>
          <p:nvPr/>
        </p:nvSpPr>
        <p:spPr>
          <a:xfrm>
            <a:off x="8089772" y="2978254"/>
            <a:ext cx="3153580" cy="2444238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/>
          <a:p>
            <a:pPr>
              <a:spcAft>
                <a:spcPts val="600"/>
              </a:spcAft>
              <a:buFont typeface="Calibri" panose="020F0502020204030204" pitchFamily="34" charset="0"/>
            </a:pPr>
            <a:r>
              <a:rPr lang="en-US" sz="1600" err="1">
                <a:solidFill>
                  <a:srgbClr val="FFFFFF"/>
                </a:solidFill>
              </a:rPr>
              <a:t>Apresentado</a:t>
            </a:r>
            <a:r>
              <a:rPr lang="en-US" sz="1600">
                <a:solidFill>
                  <a:srgbClr val="FFFFFF"/>
                </a:solidFill>
              </a:rPr>
              <a:t> </a:t>
            </a:r>
            <a:r>
              <a:rPr lang="en-US" sz="1600" err="1">
                <a:solidFill>
                  <a:srgbClr val="FFFFFF"/>
                </a:solidFill>
              </a:rPr>
              <a:t>por</a:t>
            </a:r>
            <a:r>
              <a:rPr lang="en-US" sz="1600">
                <a:solidFill>
                  <a:srgbClr val="FFFFFF"/>
                </a:solidFill>
              </a:rPr>
              <a:t>:</a:t>
            </a:r>
          </a:p>
          <a:p>
            <a:pPr>
              <a:spcAft>
                <a:spcPts val="600"/>
              </a:spcAft>
              <a:buFont typeface="Calibri" panose="020F0502020204030204" pitchFamily="34" charset="0"/>
            </a:pPr>
            <a:r>
              <a:rPr lang="en-US" sz="1600">
                <a:solidFill>
                  <a:srgbClr val="FFFFFF"/>
                </a:solidFill>
              </a:rPr>
              <a:t>Pedro Batista</a:t>
            </a:r>
          </a:p>
          <a:p>
            <a:pPr>
              <a:spcAft>
                <a:spcPts val="600"/>
              </a:spcAft>
              <a:buFont typeface="Calibri" panose="020F0502020204030204" pitchFamily="34" charset="0"/>
            </a:pPr>
            <a:r>
              <a:rPr lang="en-US" sz="1600">
                <a:solidFill>
                  <a:srgbClr val="FFFFFF"/>
                </a:solidFill>
              </a:rPr>
              <a:t>André Baggio</a:t>
            </a:r>
          </a:p>
          <a:p>
            <a:pPr>
              <a:spcAft>
                <a:spcPts val="600"/>
              </a:spcAft>
              <a:buFont typeface="Calibri" panose="020F0502020204030204" pitchFamily="34" charset="0"/>
            </a:pPr>
            <a:r>
              <a:rPr lang="en-US" sz="1600">
                <a:solidFill>
                  <a:srgbClr val="FFFFFF"/>
                </a:solidFill>
              </a:rPr>
              <a:t>Luiz Eduardo Vasconcelos da Silva</a:t>
            </a:r>
          </a:p>
        </p:txBody>
      </p:sp>
      <p:sp>
        <p:nvSpPr>
          <p:cNvPr id="25" name="!!footer rectangle">
            <a:extLst>
              <a:ext uri="{FF2B5EF4-FFF2-40B4-BE49-F238E27FC236}">
                <a16:creationId xmlns:a16="http://schemas.microsoft.com/office/drawing/2014/main" id="{7363FFA6-C551-4935-A474-8B2482E55B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054725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F6F1E82-F603-49E4-9641-09EEA984A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42C2047-13FA-0C6F-B0FE-EFDE856D1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pt-BR" dirty="0"/>
              <a:t>Principais Requisitos funcionais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81CFD00-FC30-4AFB-A61F-3127B2C90F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9D1595AB-90F6-488F-B5E3-F8CFCC8FAA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3C75B2B-F8A7-572F-12E9-719B794B8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040" y="2185805"/>
            <a:ext cx="4955203" cy="3728732"/>
          </a:xfrm>
        </p:spPr>
        <p:txBody>
          <a:bodyPr vert="horz" lIns="0" tIns="45720" rIns="0" bIns="45720" rtlCol="0" anchor="t">
            <a:noAutofit/>
          </a:bodyPr>
          <a:lstStyle/>
          <a:p>
            <a:pPr marL="90170" indent="-90170" defTabSz="905256">
              <a:spcBef>
                <a:spcPts val="1188"/>
              </a:spcBef>
              <a:spcAft>
                <a:spcPts val="198"/>
              </a:spcAft>
              <a:buFont typeface="Arial" panose="020F0502020204030204" pitchFamily="34" charset="0"/>
              <a:buChar char="•"/>
            </a:pPr>
            <a:r>
              <a:rPr lang="pt-BR" sz="2000" kern="1200" dirty="0">
                <a:latin typeface="Arial"/>
                <a:cs typeface="Arial"/>
              </a:rPr>
              <a:t>Cadastrar hospital;</a:t>
            </a:r>
          </a:p>
          <a:p>
            <a:pPr marL="90170" indent="-90170" defTabSz="905256">
              <a:spcBef>
                <a:spcPts val="1188"/>
              </a:spcBef>
              <a:spcAft>
                <a:spcPts val="198"/>
              </a:spcAft>
              <a:buFont typeface="Arial" panose="020F0502020204030204" pitchFamily="34" charset="0"/>
              <a:buChar char="•"/>
            </a:pPr>
            <a:r>
              <a:rPr lang="pt-BR" sz="2000" kern="1200" dirty="0">
                <a:latin typeface="Arial"/>
                <a:cs typeface="Arial"/>
              </a:rPr>
              <a:t>Cadastrar funcionário</a:t>
            </a:r>
            <a:r>
              <a:rPr lang="pt-BR" sz="2000" dirty="0">
                <a:latin typeface="Arial"/>
                <a:cs typeface="Arial"/>
              </a:rPr>
              <a:t>;</a:t>
            </a:r>
            <a:endParaRPr lang="pt-BR" sz="2000" kern="1200" dirty="0">
              <a:latin typeface="Arial"/>
              <a:cs typeface="Arial"/>
            </a:endParaRPr>
          </a:p>
          <a:p>
            <a:pPr marL="90170" indent="-90170" defTabSz="905256">
              <a:spcBef>
                <a:spcPts val="1188"/>
              </a:spcBef>
              <a:spcAft>
                <a:spcPts val="198"/>
              </a:spcAft>
              <a:buFont typeface="Arial" panose="020F0502020204030204" pitchFamily="34" charset="0"/>
              <a:buChar char="•"/>
            </a:pPr>
            <a:r>
              <a:rPr lang="pt-BR" sz="2000" kern="1200" dirty="0">
                <a:latin typeface="Arial"/>
                <a:cs typeface="Arial"/>
              </a:rPr>
              <a:t>Cadastrar tipo de refeição</a:t>
            </a:r>
            <a:r>
              <a:rPr lang="pt-BR" sz="2000" dirty="0">
                <a:latin typeface="Arial"/>
                <a:cs typeface="Arial"/>
              </a:rPr>
              <a:t>;</a:t>
            </a:r>
            <a:endParaRPr lang="pt-BR" sz="2000" kern="1200" dirty="0">
              <a:latin typeface="Arial"/>
              <a:cs typeface="Arial"/>
            </a:endParaRPr>
          </a:p>
          <a:p>
            <a:pPr marL="90170" indent="-90170" defTabSz="905256">
              <a:spcBef>
                <a:spcPts val="1188"/>
              </a:spcBef>
              <a:spcAft>
                <a:spcPts val="198"/>
              </a:spcAft>
              <a:buFont typeface="Arial" panose="020F0502020204030204" pitchFamily="34" charset="0"/>
              <a:buChar char="•"/>
            </a:pPr>
            <a:r>
              <a:rPr lang="pt-BR" sz="2000" kern="1200" dirty="0">
                <a:latin typeface="Arial"/>
                <a:cs typeface="Arial"/>
              </a:rPr>
              <a:t>Cadastrar tipo de dieta</a:t>
            </a:r>
            <a:r>
              <a:rPr lang="pt-BR" sz="2000" dirty="0">
                <a:latin typeface="Arial"/>
                <a:cs typeface="Arial"/>
              </a:rPr>
              <a:t>;</a:t>
            </a:r>
            <a:endParaRPr lang="pt-BR" sz="2000" kern="1200" dirty="0">
              <a:latin typeface="Arial"/>
              <a:cs typeface="Arial"/>
            </a:endParaRPr>
          </a:p>
          <a:p>
            <a:pPr marL="90170" indent="-90170" defTabSz="905256">
              <a:spcBef>
                <a:spcPts val="1188"/>
              </a:spcBef>
              <a:spcAft>
                <a:spcPts val="198"/>
              </a:spcAft>
              <a:buFont typeface="Arial" panose="020F0502020204030204" pitchFamily="34" charset="0"/>
              <a:buChar char="•"/>
            </a:pPr>
            <a:r>
              <a:rPr lang="pt-BR" sz="2000" kern="1200" dirty="0">
                <a:latin typeface="Arial"/>
                <a:cs typeface="Arial"/>
              </a:rPr>
              <a:t>Cadastrar estado de saúde</a:t>
            </a:r>
            <a:r>
              <a:rPr lang="pt-BR" sz="2000" dirty="0">
                <a:latin typeface="Arial"/>
                <a:cs typeface="Arial"/>
              </a:rPr>
              <a:t>;</a:t>
            </a:r>
            <a:endParaRPr lang="pt-BR" sz="2000" kern="1200" dirty="0">
              <a:latin typeface="Arial"/>
              <a:cs typeface="Arial"/>
            </a:endParaRPr>
          </a:p>
          <a:p>
            <a:pPr marL="90170" indent="-90170" defTabSz="905256">
              <a:spcBef>
                <a:spcPts val="1188"/>
              </a:spcBef>
              <a:spcAft>
                <a:spcPts val="198"/>
              </a:spcAft>
              <a:buFont typeface="Arial" panose="020F0502020204030204" pitchFamily="34" charset="0"/>
              <a:buChar char="•"/>
            </a:pPr>
            <a:r>
              <a:rPr lang="pt-BR" sz="2000" kern="1200" dirty="0">
                <a:latin typeface="Arial"/>
                <a:cs typeface="Arial"/>
              </a:rPr>
              <a:t>Cadastrar unidade de medida</a:t>
            </a:r>
            <a:r>
              <a:rPr lang="pt-BR" sz="2000" dirty="0">
                <a:latin typeface="Arial"/>
                <a:cs typeface="Arial"/>
              </a:rPr>
              <a:t>;</a:t>
            </a:r>
            <a:endParaRPr lang="pt-BR" sz="2000" kern="1200" dirty="0">
              <a:latin typeface="Arial"/>
              <a:cs typeface="Arial"/>
            </a:endParaRPr>
          </a:p>
          <a:p>
            <a:pPr marL="90170" indent="-90170" defTabSz="905256">
              <a:spcBef>
                <a:spcPts val="1188"/>
              </a:spcBef>
              <a:spcAft>
                <a:spcPts val="198"/>
              </a:spcAft>
              <a:buFont typeface="Arial" panose="020F0502020204030204" pitchFamily="34" charset="0"/>
              <a:buChar char="•"/>
            </a:pPr>
            <a:r>
              <a:rPr lang="pt-BR" sz="2000" kern="1200" dirty="0">
                <a:latin typeface="Arial"/>
                <a:cs typeface="Arial"/>
              </a:rPr>
              <a:t>Cadastrar cardápio e item de </a:t>
            </a:r>
            <a:r>
              <a:rPr lang="pt-BR" sz="2000" err="1">
                <a:latin typeface="Arial"/>
                <a:cs typeface="Arial"/>
              </a:rPr>
              <a:t>cardapio</a:t>
            </a:r>
            <a:r>
              <a:rPr lang="pt-BR" sz="2000" dirty="0">
                <a:latin typeface="Arial"/>
                <a:cs typeface="Arial"/>
              </a:rPr>
              <a:t>;</a:t>
            </a:r>
            <a:endParaRPr lang="pt-BR" sz="2000" kern="1200" dirty="0">
              <a:latin typeface="Arial"/>
              <a:cs typeface="Arial"/>
            </a:endParaRPr>
          </a:p>
          <a:p>
            <a:pPr marL="90170" indent="-90170">
              <a:spcBef>
                <a:spcPts val="1188"/>
              </a:spcBef>
              <a:spcAft>
                <a:spcPts val="198"/>
              </a:spcAft>
              <a:buFont typeface="Arial" panose="020F0502020204030204" pitchFamily="34" charset="0"/>
              <a:buChar char="•"/>
            </a:pPr>
            <a:r>
              <a:rPr lang="pt-BR" sz="2000" dirty="0">
                <a:latin typeface="Arial"/>
                <a:cs typeface="Arial"/>
              </a:rPr>
              <a:t>Criação de notas e overview de paciente</a:t>
            </a:r>
          </a:p>
          <a:p>
            <a:pPr>
              <a:buFont typeface="Arial" panose="020F0502020204030204" pitchFamily="34" charset="0"/>
              <a:buChar char="•"/>
            </a:pPr>
            <a:endParaRPr lang="pt-BR" dirty="0">
              <a:latin typeface="Garamond" panose="020F0502020204030204"/>
              <a:cs typeface="Arial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E2924D1-5143-199F-BFA7-8F37B6E7DF33}"/>
              </a:ext>
            </a:extLst>
          </p:cNvPr>
          <p:cNvSpPr txBox="1"/>
          <p:nvPr/>
        </p:nvSpPr>
        <p:spPr>
          <a:xfrm>
            <a:off x="6610200" y="2031432"/>
            <a:ext cx="4554932" cy="5011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 defTabSz="905256">
              <a:spcAft>
                <a:spcPts val="600"/>
              </a:spcAft>
              <a:buFont typeface="Arial"/>
              <a:buChar char="•"/>
            </a:pPr>
            <a:r>
              <a:rPr lang="pt-BR" sz="2000" kern="1200" dirty="0">
                <a:latin typeface="Arial"/>
                <a:cs typeface="Arial"/>
              </a:rPr>
              <a:t>Agendamento de refeições</a:t>
            </a:r>
            <a:r>
              <a:rPr lang="pt-BR" sz="2000" dirty="0">
                <a:latin typeface="Arial"/>
                <a:cs typeface="Arial"/>
              </a:rPr>
              <a:t>;</a:t>
            </a:r>
            <a:endParaRPr lang="pt-BR"/>
          </a:p>
          <a:p>
            <a:pPr marL="342900" indent="-342900" defTabSz="905256">
              <a:spcAft>
                <a:spcPts val="600"/>
              </a:spcAft>
              <a:buFont typeface="Arial"/>
              <a:buChar char="•"/>
            </a:pPr>
            <a:r>
              <a:rPr lang="pt-BR" sz="2000" kern="1200" dirty="0">
                <a:latin typeface="Arial"/>
                <a:cs typeface="Arial"/>
              </a:rPr>
              <a:t>Cadastrar paciente</a:t>
            </a:r>
            <a:r>
              <a:rPr lang="pt-BR" sz="2000" dirty="0">
                <a:latin typeface="Arial"/>
                <a:cs typeface="Arial"/>
              </a:rPr>
              <a:t>;</a:t>
            </a:r>
            <a:endParaRPr lang="pt-BR" sz="2000" kern="1200" dirty="0">
              <a:latin typeface="Arial"/>
              <a:cs typeface="Arial"/>
            </a:endParaRPr>
          </a:p>
          <a:p>
            <a:pPr marL="342900" indent="-342900" defTabSz="905256">
              <a:spcAft>
                <a:spcPts val="600"/>
              </a:spcAft>
              <a:buFont typeface="Arial"/>
              <a:buChar char="•"/>
            </a:pPr>
            <a:r>
              <a:rPr lang="pt-BR" sz="2000" kern="1200" dirty="0">
                <a:latin typeface="Arial"/>
                <a:cs typeface="Arial"/>
              </a:rPr>
              <a:t>Permitir internações</a:t>
            </a:r>
            <a:r>
              <a:rPr lang="pt-BR" sz="2000" dirty="0">
                <a:latin typeface="Arial"/>
                <a:cs typeface="Arial"/>
              </a:rPr>
              <a:t>;</a:t>
            </a:r>
            <a:endParaRPr lang="pt-BR" sz="2000" kern="1200" dirty="0">
              <a:latin typeface="Arial"/>
              <a:cs typeface="Arial"/>
            </a:endParaRPr>
          </a:p>
          <a:p>
            <a:pPr marL="342900" indent="-342900" defTabSz="905256">
              <a:spcAft>
                <a:spcPts val="600"/>
              </a:spcAft>
              <a:buFont typeface="Arial"/>
              <a:buChar char="•"/>
            </a:pPr>
            <a:r>
              <a:rPr lang="pt-BR" sz="2000" kern="1200" dirty="0">
                <a:latin typeface="Arial"/>
                <a:cs typeface="Arial"/>
              </a:rPr>
              <a:t>Estado de saúde</a:t>
            </a:r>
            <a:r>
              <a:rPr lang="pt-BR" sz="2000" dirty="0">
                <a:latin typeface="Arial"/>
                <a:cs typeface="Arial"/>
              </a:rPr>
              <a:t>;</a:t>
            </a:r>
            <a:endParaRPr lang="pt-BR" sz="2000" kern="1200" dirty="0">
              <a:latin typeface="Arial"/>
              <a:cs typeface="Arial"/>
            </a:endParaRPr>
          </a:p>
          <a:p>
            <a:pPr marL="342900" indent="-342900" defTabSz="905256">
              <a:spcAft>
                <a:spcPts val="600"/>
              </a:spcAft>
              <a:buFont typeface="Arial"/>
              <a:buChar char="•"/>
            </a:pPr>
            <a:r>
              <a:rPr lang="pt-BR" sz="2000" kern="1200" dirty="0">
                <a:latin typeface="Arial"/>
                <a:cs typeface="Arial"/>
              </a:rPr>
              <a:t>Visualização de cardápio</a:t>
            </a:r>
            <a:r>
              <a:rPr lang="pt-BR" sz="2000" dirty="0">
                <a:latin typeface="Arial"/>
                <a:cs typeface="Arial"/>
              </a:rPr>
              <a:t>;</a:t>
            </a:r>
            <a:endParaRPr lang="pt-BR" sz="2000" kern="1200" dirty="0">
              <a:latin typeface="Arial"/>
              <a:cs typeface="Arial"/>
            </a:endParaRPr>
          </a:p>
          <a:p>
            <a:pPr marL="342900" indent="-342900" defTabSz="905256">
              <a:spcAft>
                <a:spcPts val="600"/>
              </a:spcAft>
              <a:buFont typeface="Arial"/>
              <a:buChar char="•"/>
            </a:pPr>
            <a:r>
              <a:rPr lang="pt-BR" sz="2000" kern="1200" dirty="0">
                <a:latin typeface="Arial"/>
                <a:cs typeface="Arial"/>
              </a:rPr>
              <a:t>Relatório Mensal</a:t>
            </a:r>
            <a:r>
              <a:rPr lang="pt-BR" sz="2000" dirty="0">
                <a:latin typeface="Arial"/>
                <a:cs typeface="Arial"/>
              </a:rPr>
              <a:t>;</a:t>
            </a:r>
            <a:endParaRPr lang="pt-BR" sz="2000" kern="1200" dirty="0">
              <a:latin typeface="Arial"/>
              <a:cs typeface="Arial"/>
            </a:endParaRPr>
          </a:p>
          <a:p>
            <a:pPr marL="342900" indent="-342900" defTabSz="905256">
              <a:spcAft>
                <a:spcPts val="600"/>
              </a:spcAft>
              <a:buFont typeface="Arial"/>
              <a:buChar char="•"/>
            </a:pPr>
            <a:r>
              <a:rPr lang="pt-BR" sz="2000" kern="1200" dirty="0">
                <a:latin typeface="Arial"/>
                <a:cs typeface="Arial"/>
              </a:rPr>
              <a:t>Categoria de </a:t>
            </a:r>
            <a:r>
              <a:rPr lang="pt-BR" sz="2000" dirty="0">
                <a:latin typeface="Arial"/>
                <a:cs typeface="Arial"/>
              </a:rPr>
              <a:t>urgência ;</a:t>
            </a:r>
            <a:endParaRPr lang="pt-BR" sz="2000" kern="1200" dirty="0">
              <a:latin typeface="Arial"/>
              <a:cs typeface="Arial"/>
            </a:endParaRPr>
          </a:p>
          <a:p>
            <a:pPr marL="342900" indent="-342900" defTabSz="905256">
              <a:spcAft>
                <a:spcPts val="600"/>
              </a:spcAft>
              <a:buFont typeface="Arial"/>
              <a:buChar char="•"/>
            </a:pPr>
            <a:r>
              <a:rPr lang="pt-BR" sz="2000" kern="1200" dirty="0">
                <a:latin typeface="Arial"/>
                <a:cs typeface="Arial"/>
              </a:rPr>
              <a:t>Diagnóstico do paciente</a:t>
            </a:r>
            <a:r>
              <a:rPr lang="pt-BR" sz="2000" dirty="0">
                <a:latin typeface="Arial"/>
                <a:cs typeface="Arial"/>
              </a:rPr>
              <a:t>;</a:t>
            </a:r>
            <a:endParaRPr lang="pt-BR" sz="2000" kern="1200" dirty="0">
              <a:latin typeface="Arial"/>
              <a:cs typeface="Arial"/>
            </a:endParaRPr>
          </a:p>
          <a:p>
            <a:pPr marL="342900" indent="-342900" defTabSz="905256">
              <a:spcAft>
                <a:spcPts val="600"/>
              </a:spcAft>
              <a:buFont typeface="Arial"/>
              <a:buChar char="•"/>
            </a:pPr>
            <a:r>
              <a:rPr lang="pt-BR" sz="2000" kern="1200" dirty="0">
                <a:latin typeface="Arial"/>
                <a:cs typeface="Arial"/>
              </a:rPr>
              <a:t>Alerta de </a:t>
            </a:r>
            <a:r>
              <a:rPr lang="pt-BR" sz="2000" dirty="0">
                <a:latin typeface="Arial"/>
                <a:cs typeface="Arial"/>
              </a:rPr>
              <a:t>emergência;</a:t>
            </a:r>
            <a:endParaRPr lang="pt-BR" sz="2000" kern="1200" dirty="0">
              <a:latin typeface="Arial"/>
              <a:cs typeface="Arial"/>
            </a:endParaRPr>
          </a:p>
          <a:p>
            <a:pPr marL="342900" indent="-342900" defTabSz="905256">
              <a:spcAft>
                <a:spcPts val="600"/>
              </a:spcAft>
              <a:buFont typeface="Arial"/>
              <a:buChar char="•"/>
            </a:pPr>
            <a:r>
              <a:rPr lang="pt-BR" sz="2000" dirty="0">
                <a:latin typeface="Arial"/>
                <a:cs typeface="Arial"/>
              </a:rPr>
              <a:t>Listas de ingredientes;</a:t>
            </a:r>
            <a:endParaRPr lang="pt-BR" sz="2000" kern="1200" dirty="0">
              <a:latin typeface="Arial"/>
              <a:cs typeface="Arial"/>
            </a:endParaRPr>
          </a:p>
          <a:p>
            <a:pPr marL="339090" indent="-339090">
              <a:spcAft>
                <a:spcPts val="600"/>
              </a:spcAft>
              <a:buFont typeface="Arial"/>
              <a:buChar char="•"/>
            </a:pPr>
            <a:endParaRPr lang="pt-BR" sz="1750" dirty="0"/>
          </a:p>
          <a:p>
            <a:pPr marL="339090" indent="-339090">
              <a:spcAft>
                <a:spcPts val="600"/>
              </a:spcAft>
              <a:buFont typeface="Arial"/>
              <a:buChar char="•"/>
            </a:pPr>
            <a:endParaRPr lang="pt-BR" sz="1782"/>
          </a:p>
          <a:p>
            <a:pPr marL="342900" indent="-342900">
              <a:spcAft>
                <a:spcPts val="600"/>
              </a:spcAft>
              <a:buFont typeface="Arial"/>
              <a:buChar char="•"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2406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DD82D3-D002-45B0-B16A-82B3DA4EF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C991CD4-1EC7-0878-F394-2B9CE7813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7" y="643466"/>
            <a:ext cx="2771273" cy="5470463"/>
          </a:xfrm>
        </p:spPr>
        <p:txBody>
          <a:bodyPr anchor="ctr">
            <a:normAutofit/>
          </a:bodyPr>
          <a:lstStyle/>
          <a:p>
            <a:r>
              <a:rPr lang="pt-BR" sz="3600"/>
              <a:t>Principais Requisitos não funcionais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F09C252-16FE-4557-AD6D-BB5CA7734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42053" y="1778497"/>
            <a:ext cx="0" cy="3200400"/>
          </a:xfrm>
          <a:prstGeom prst="line">
            <a:avLst/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A4A75BF-D541-6F96-8D97-956EAAFFF7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8565" y="643466"/>
            <a:ext cx="6818427" cy="5470462"/>
          </a:xfrm>
        </p:spPr>
        <p:txBody>
          <a:bodyPr vert="horz" lIns="0" tIns="45720" rIns="0" bIns="45720" rtlCol="0" anchor="ctr">
            <a:normAutofit/>
          </a:bodyPr>
          <a:lstStyle/>
          <a:p>
            <a:pPr marL="90170" indent="-90170">
              <a:buFont typeface="Arial" panose="020F0502020204030204" pitchFamily="34" charset="0"/>
              <a:buChar char="•"/>
            </a:pPr>
            <a:r>
              <a:rPr lang="pt-BR" dirty="0"/>
              <a:t>Oferecer desempenho eficiente</a:t>
            </a:r>
          </a:p>
          <a:p>
            <a:pPr marL="90170" indent="-90170">
              <a:buFont typeface="Arial" panose="020F0502020204030204" pitchFamily="34" charset="0"/>
              <a:buChar char="•"/>
            </a:pPr>
            <a:r>
              <a:rPr lang="pt-BR" dirty="0"/>
              <a:t>Ótima otimização</a:t>
            </a:r>
          </a:p>
          <a:p>
            <a:pPr marL="90170" indent="-90170">
              <a:buFont typeface="Arial" panose="020F0502020204030204" pitchFamily="34" charset="0"/>
              <a:buChar char="•"/>
            </a:pPr>
            <a:r>
              <a:rPr lang="pt-BR" dirty="0"/>
              <a:t>Backup de Dados</a:t>
            </a:r>
          </a:p>
          <a:p>
            <a:pPr marL="90170" indent="-90170">
              <a:buFont typeface="Arial" panose="020F0502020204030204" pitchFamily="34" charset="0"/>
              <a:buChar char="•"/>
            </a:pPr>
            <a:r>
              <a:rPr lang="pt-BR" dirty="0"/>
              <a:t>Interface simples e usual</a:t>
            </a:r>
          </a:p>
          <a:p>
            <a:pPr marL="90170" indent="-90170">
              <a:buFont typeface="Arial" panose="020F0502020204030204" pitchFamily="34" charset="0"/>
              <a:buChar char="•"/>
            </a:pPr>
            <a:r>
              <a:rPr lang="pt-BR" dirty="0"/>
              <a:t>Segurança</a:t>
            </a:r>
          </a:p>
          <a:p>
            <a:pPr marL="90170" indent="-90170">
              <a:buFont typeface="Arial" panose="020F0502020204030204" pitchFamily="34" charset="0"/>
              <a:buChar char="•"/>
            </a:pPr>
            <a:r>
              <a:rPr lang="pt-BR" dirty="0"/>
              <a:t>Multiplataforma</a:t>
            </a:r>
            <a:endParaRPr lang="pt-BR" dirty="0" err="1"/>
          </a:p>
          <a:p>
            <a:pPr marL="90170" indent="-90170">
              <a:buFont typeface="Arial" panose="020F0502020204030204" pitchFamily="34" charset="0"/>
              <a:buChar char="•"/>
            </a:pPr>
            <a:r>
              <a:rPr lang="pt-BR" dirty="0"/>
              <a:t>Portabilidade</a:t>
            </a:r>
          </a:p>
          <a:p>
            <a:pPr marL="90170" indent="-90170">
              <a:buFont typeface="Arial" panose="020F0502020204030204" pitchFamily="34" charset="0"/>
              <a:buChar char="•"/>
            </a:pPr>
            <a:r>
              <a:rPr lang="pt-BR" dirty="0"/>
              <a:t>Comunicação</a:t>
            </a:r>
          </a:p>
          <a:p>
            <a:pPr marL="90170" indent="-90170">
              <a:buFont typeface="Arial" panose="020F0502020204030204" pitchFamily="34" charset="0"/>
              <a:buChar char="•"/>
            </a:pPr>
            <a:r>
              <a:rPr lang="pt-BR" dirty="0"/>
              <a:t>Linguagem acessível</a:t>
            </a:r>
          </a:p>
          <a:p>
            <a:pPr marL="90170" indent="-90170">
              <a:buFont typeface="Arial" panose="020F050202020403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03453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 descr="Diagrama&#10;&#10;Descrição gerada automaticamente">
            <a:extLst>
              <a:ext uri="{FF2B5EF4-FFF2-40B4-BE49-F238E27FC236}">
                <a16:creationId xmlns:a16="http://schemas.microsoft.com/office/drawing/2014/main" id="{699AA97E-2F98-E142-5C80-FF58563C56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23" b="1"/>
          <a:stretch/>
        </p:blipFill>
        <p:spPr>
          <a:xfrm>
            <a:off x="0" y="0"/>
            <a:ext cx="1219198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D0FACA2-A263-C509-2F69-043959533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209" y="261937"/>
            <a:ext cx="3902870" cy="144938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dirty="0" err="1"/>
              <a:t>Diagrama</a:t>
            </a:r>
            <a:r>
              <a:rPr lang="en-US" dirty="0"/>
              <a:t> de </a:t>
            </a:r>
            <a:r>
              <a:rPr lang="en-US" dirty="0" err="1"/>
              <a:t>caso</a:t>
            </a:r>
            <a:r>
              <a:rPr lang="en-US" dirty="0"/>
              <a:t> de </a:t>
            </a:r>
            <a:r>
              <a:rPr lang="en-US" dirty="0" err="1"/>
              <a:t>uso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1593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Espaço Reservado para Conteúdo 4" descr="Diagrama, Esquemático&#10;&#10;Descrição gerada automaticamente">
            <a:extLst>
              <a:ext uri="{FF2B5EF4-FFF2-40B4-BE49-F238E27FC236}">
                <a16:creationId xmlns:a16="http://schemas.microsoft.com/office/drawing/2014/main" id="{08E870DC-73FC-B260-6D21-026809068E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28" t="3458" r="19022" b="24154"/>
          <a:stretch/>
        </p:blipFill>
        <p:spPr>
          <a:xfrm>
            <a:off x="0" y="0"/>
            <a:ext cx="12192000" cy="6858000"/>
          </a:xfr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D0FACA2-A263-C509-2F69-043959533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108" y="692726"/>
            <a:ext cx="3574473" cy="1828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 err="1"/>
              <a:t>Diagrama</a:t>
            </a:r>
            <a:r>
              <a:rPr lang="en-US" sz="4400" dirty="0"/>
              <a:t> </a:t>
            </a:r>
            <a:r>
              <a:rPr lang="en-US" sz="4400" dirty="0" err="1"/>
              <a:t>classe</a:t>
            </a:r>
            <a:r>
              <a:rPr lang="en-US" sz="4400" dirty="0"/>
              <a:t> de </a:t>
            </a:r>
            <a:r>
              <a:rPr lang="en-US" sz="4400" dirty="0" err="1"/>
              <a:t>análise</a:t>
            </a:r>
          </a:p>
        </p:txBody>
      </p:sp>
    </p:spTree>
    <p:extLst>
      <p:ext uri="{BB962C8B-B14F-4D97-AF65-F5344CB8AC3E}">
        <p14:creationId xmlns:p14="http://schemas.microsoft.com/office/powerpoint/2010/main" val="42517046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976746D7-09F7-65B1-10C0-77C820C941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90676"/>
            <a:ext cx="12192000" cy="6948676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FBD12328-74F6-3778-9E35-9C3D419AAAEC}"/>
              </a:ext>
            </a:extLst>
          </p:cNvPr>
          <p:cNvSpPr txBox="1">
            <a:spLocks/>
          </p:cNvSpPr>
          <p:nvPr/>
        </p:nvSpPr>
        <p:spPr>
          <a:xfrm>
            <a:off x="180108" y="692726"/>
            <a:ext cx="3574473" cy="1828801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err="1"/>
              <a:t>Diagrama</a:t>
            </a:r>
            <a:r>
              <a:rPr lang="en-US" sz="4400" dirty="0"/>
              <a:t> </a:t>
            </a:r>
            <a:r>
              <a:rPr lang="en-US" sz="4400" dirty="0" err="1"/>
              <a:t>modelo</a:t>
            </a:r>
            <a:r>
              <a:rPr lang="en-US" sz="4400" dirty="0"/>
              <a:t> de </a:t>
            </a:r>
            <a:r>
              <a:rPr lang="en-US" sz="4400" dirty="0" err="1"/>
              <a:t>domínio</a:t>
            </a:r>
          </a:p>
        </p:txBody>
      </p:sp>
    </p:spTree>
    <p:extLst>
      <p:ext uri="{BB962C8B-B14F-4D97-AF65-F5344CB8AC3E}">
        <p14:creationId xmlns:p14="http://schemas.microsoft.com/office/powerpoint/2010/main" val="1408490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4F1F247B-21B1-7D93-B544-1BCDB7369D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FBD12328-74F6-3778-9E35-9C3D419AAAEC}"/>
              </a:ext>
            </a:extLst>
          </p:cNvPr>
          <p:cNvSpPr txBox="1">
            <a:spLocks/>
          </p:cNvSpPr>
          <p:nvPr/>
        </p:nvSpPr>
        <p:spPr>
          <a:xfrm>
            <a:off x="208243" y="1600199"/>
            <a:ext cx="3574473" cy="18288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err="1"/>
              <a:t>Diagrama</a:t>
            </a:r>
            <a:r>
              <a:rPr lang="en-US" sz="4400"/>
              <a:t> de </a:t>
            </a:r>
            <a:r>
              <a:rPr lang="en-US" sz="4400" err="1"/>
              <a:t>Objetos</a:t>
            </a:r>
            <a:endParaRPr lang="en-US" sz="4400"/>
          </a:p>
        </p:txBody>
      </p:sp>
    </p:spTree>
    <p:extLst>
      <p:ext uri="{BB962C8B-B14F-4D97-AF65-F5344CB8AC3E}">
        <p14:creationId xmlns:p14="http://schemas.microsoft.com/office/powerpoint/2010/main" val="22149444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4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5FF6885-E4BC-E780-AC1E-61CAB2421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69" y="640080"/>
            <a:ext cx="3659246" cy="286269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Diagrama de Estados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852" y="3663649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m 3" descr="Diagrama&#10;&#10;Descrição gerada automaticamente">
            <a:extLst>
              <a:ext uri="{FF2B5EF4-FFF2-40B4-BE49-F238E27FC236}">
                <a16:creationId xmlns:a16="http://schemas.microsoft.com/office/drawing/2014/main" id="{442CB0D5-9B56-223E-1928-863CEC5892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22" t="2391" r="11137" b="1160"/>
          <a:stretch/>
        </p:blipFill>
        <p:spPr>
          <a:xfrm>
            <a:off x="5645674" y="7478"/>
            <a:ext cx="5678471" cy="6866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8286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4" descr="Diagrama&#10;&#10;Descrição gerada automaticamente">
            <a:extLst>
              <a:ext uri="{FF2B5EF4-FFF2-40B4-BE49-F238E27FC236}">
                <a16:creationId xmlns:a16="http://schemas.microsoft.com/office/drawing/2014/main" id="{B34C62B5-A163-8A34-3D19-724D9AB13C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7" y="1910"/>
            <a:ext cx="12189123" cy="643723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5FF6885-E4BC-E780-AC1E-61CAB2421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6120" y="-461020"/>
            <a:ext cx="6080472" cy="1436380"/>
          </a:xfrm>
        </p:spPr>
        <p:txBody>
          <a:bodyPr>
            <a:normAutofit/>
          </a:bodyPr>
          <a:lstStyle/>
          <a:p>
            <a:r>
              <a:rPr lang="pt-BR" dirty="0"/>
              <a:t>Diagrama de Estados</a:t>
            </a:r>
          </a:p>
        </p:txBody>
      </p:sp>
    </p:spTree>
    <p:extLst>
      <p:ext uri="{BB962C8B-B14F-4D97-AF65-F5344CB8AC3E}">
        <p14:creationId xmlns:p14="http://schemas.microsoft.com/office/powerpoint/2010/main" val="25304010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601567C-4815-45C4-A8C8-DEF236232A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F7054356-8A93-996B-3BC8-82FB85229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758826"/>
            <a:ext cx="10058400" cy="40623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9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Diagrama</a:t>
            </a:r>
            <a:r>
              <a:rPr lang="en-US" sz="9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de </a:t>
            </a:r>
            <a:r>
              <a:rPr lang="en-US" sz="9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Atividades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D2BBCA2-F039-47DF-B36F-39D7E7CC0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31458" y="5063468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277711D3-2534-4918-8661-020829D71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93147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3428ACC-71EC-4171-9527-10983BA6B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A22713B-ABB6-4391-97F9-0449A2B9B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294754"/>
            <a:ext cx="32004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8D4480B4-953D-41FA-9052-09AB3A026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424CC4CD-76E1-A3FE-771F-C51D532EF5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28"/>
          <a:stretch/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072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F8DE599-0323-5CAB-42ED-BF34652EC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516835"/>
            <a:ext cx="3448259" cy="1666501"/>
          </a:xfrm>
        </p:spPr>
        <p:txBody>
          <a:bodyPr>
            <a:normAutofit/>
          </a:bodyPr>
          <a:lstStyle/>
          <a:p>
            <a:r>
              <a:rPr lang="pt-BR" sz="4000">
                <a:solidFill>
                  <a:srgbClr val="FFFFFF"/>
                </a:solidFill>
              </a:rPr>
              <a:t>Sobre nosso projeto: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3686" y="2353592"/>
            <a:ext cx="329184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0901531-2EE8-12CB-E734-DD71EFD75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2546224"/>
            <a:ext cx="3448259" cy="3342747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ü"/>
            </a:pPr>
            <a:r>
              <a:rPr lang="pt-BR" sz="1800">
                <a:solidFill>
                  <a:srgbClr val="FFFFFF"/>
                </a:solidFill>
              </a:rPr>
              <a:t>O que é o nosso projeto;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pt-BR" sz="1800">
                <a:solidFill>
                  <a:srgbClr val="FFFFFF"/>
                </a:solidFill>
              </a:rPr>
              <a:t>Escopo principal;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pt-BR" sz="1800">
                <a:solidFill>
                  <a:srgbClr val="FFFFFF"/>
                </a:solidFill>
              </a:rPr>
              <a:t>Qual é o objetivo do projeto;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DF46700-7F4B-79B9-4257-0B07365CBF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806" r="-1" b="210"/>
          <a:stretch/>
        </p:blipFill>
        <p:spPr>
          <a:xfrm>
            <a:off x="4654296" y="10"/>
            <a:ext cx="753770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9355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3428ACC-71EC-4171-9527-10983BA6B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A22713B-ABB6-4391-97F9-0449A2B9B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294754"/>
            <a:ext cx="32004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8D4480B4-953D-41FA-9052-09AB3A026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9AD1F18-8EFE-FC7A-284E-CABBF9751F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5" cy="6857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8194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3428ACC-71EC-4171-9527-10983BA6B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A22713B-ABB6-4391-97F9-0449A2B9B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294754"/>
            <a:ext cx="32004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8D4480B4-953D-41FA-9052-09AB3A026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9D1C48D-669D-9725-30B8-DD50715C0C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0100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7C83E58-53E8-420C-0F11-74A223949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643467"/>
            <a:ext cx="6255026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8000">
                <a:solidFill>
                  <a:schemeClr val="tx1">
                    <a:lumMod val="85000"/>
                    <a:lumOff val="15000"/>
                  </a:schemeClr>
                </a:solidFill>
              </a:rPr>
              <a:t>Obrigado!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74A058-F1D6-EB80-0BFA-4B0104120A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0995" y="643467"/>
            <a:ext cx="3341488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endParaRPr lang="en-US" cap="all" spc="200" dirty="0">
              <a:solidFill>
                <a:schemeClr val="tx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B624C8D3-B9AD-4F4F-8554-4EAF3724D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035998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Imagem 18" descr="Mulher na cozinha&#10;&#10;Descrição gerada automaticamente">
            <a:extLst>
              <a:ext uri="{FF2B5EF4-FFF2-40B4-BE49-F238E27FC236}">
                <a16:creationId xmlns:a16="http://schemas.microsoft.com/office/drawing/2014/main" id="{05EE4A69-1970-C4B8-D37C-F6FEC04CBD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5" r="1" b="1"/>
          <a:stretch/>
        </p:blipFill>
        <p:spPr>
          <a:xfrm>
            <a:off x="-3174" y="0"/>
            <a:ext cx="12191999" cy="685799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A37E0400-E9ED-46D6-A946-A7B49DB41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>
                  <a:alpha val="35000"/>
                </a:schemeClr>
              </a:gs>
              <a:gs pos="33000">
                <a:schemeClr val="tx1">
                  <a:alpha val="2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4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2D665E2-B0B0-1876-D30E-9C7C0C69B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790" y="3331444"/>
            <a:ext cx="7095603" cy="1229306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5500" b="1" dirty="0">
                <a:solidFill>
                  <a:schemeClr val="bg1"/>
                </a:solidFill>
                <a:latin typeface="Garamond"/>
              </a:rPr>
              <a:t>O que é o </a:t>
            </a:r>
            <a:r>
              <a:rPr lang="en-US" sz="5500" b="1" dirty="0" err="1">
                <a:solidFill>
                  <a:schemeClr val="bg1"/>
                </a:solidFill>
                <a:latin typeface="Garamond"/>
              </a:rPr>
              <a:t>nosso</a:t>
            </a:r>
            <a:r>
              <a:rPr lang="en-US" sz="5500" b="1" dirty="0">
                <a:solidFill>
                  <a:schemeClr val="bg1"/>
                </a:solidFill>
                <a:latin typeface="Garamond"/>
              </a:rPr>
              <a:t> </a:t>
            </a:r>
            <a:r>
              <a:rPr lang="en-US" sz="5500" b="1" dirty="0" err="1">
                <a:solidFill>
                  <a:schemeClr val="bg1"/>
                </a:solidFill>
                <a:latin typeface="Garamond"/>
              </a:rPr>
              <a:t>projeto</a:t>
            </a:r>
            <a:r>
              <a:rPr lang="en-US" sz="5500" b="1" dirty="0">
                <a:solidFill>
                  <a:schemeClr val="bg1"/>
                </a:solidFill>
                <a:latin typeface="Garamond"/>
              </a:rPr>
              <a:t>?</a:t>
            </a:r>
            <a:endParaRPr lang="en-US" sz="5500" b="1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2429" y="4641183"/>
            <a:ext cx="6309360" cy="0"/>
          </a:xfrm>
          <a:prstGeom prst="line">
            <a:avLst/>
          </a:prstGeom>
          <a:ln w="19050">
            <a:solidFill>
              <a:schemeClr val="bg1">
                <a:alpha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833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6482F060-A4AF-4E0B-B364-7C6BA4A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F823302-4055-F364-AE97-91C6002A9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814" y="640080"/>
            <a:ext cx="3659246" cy="28503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Escopo principal do projeto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9EB6DAA-2F0C-43D5-A577-15D5D2C4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2797" y="3651268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m 6" descr="Cd na mão&#10;&#10;Descrição gerada automaticamente com confiança média">
            <a:extLst>
              <a:ext uri="{FF2B5EF4-FFF2-40B4-BE49-F238E27FC236}">
                <a16:creationId xmlns:a16="http://schemas.microsoft.com/office/drawing/2014/main" id="{9057918B-2344-E201-F078-0CEF6B04D68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852" r="31268" b="1"/>
          <a:stretch/>
        </p:blipFill>
        <p:spPr>
          <a:xfrm>
            <a:off x="4635095" y="10"/>
            <a:ext cx="755688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4997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8CB54FC-0B2A-4107-9A70-958B90B765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2733906-A12E-E9DC-99E5-55B4717B8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pt-BR" sz="4900"/>
              <a:t>Objetivo principal do projeto</a:t>
            </a:r>
          </a:p>
        </p:txBody>
      </p:sp>
      <p:pic>
        <p:nvPicPr>
          <p:cNvPr id="5" name="Imagem 4" descr="Texto&#10;&#10;Descrição gerada automaticamente com confiança baixa">
            <a:extLst>
              <a:ext uri="{FF2B5EF4-FFF2-40B4-BE49-F238E27FC236}">
                <a16:creationId xmlns:a16="http://schemas.microsoft.com/office/drawing/2014/main" id="{BE3BA4CF-172A-2939-E112-EA0FF2AFFD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92" y="1566964"/>
            <a:ext cx="5115347" cy="3404030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855A9B5-1710-4B19-B0F1-CDFDD4ED5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14044" y="2246569"/>
            <a:ext cx="45720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FC90A290-3FAC-E718-9986-F583A6074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407436"/>
            <a:ext cx="5127172" cy="3461658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r>
              <a:rPr lang="pt-BR"/>
              <a:t>	Este projeto tem como objetivo principal criar um sistema simples que permita, o controle da distribuição de refeições em uma instituição de saúde, seja ela pública ou privada.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pt-B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AA76026-5689-4584-8D93-D71D739E6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19994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C894B2A-7397-7E31-FC3A-146CCA4C2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516835"/>
            <a:ext cx="3448259" cy="1666501"/>
          </a:xfrm>
        </p:spPr>
        <p:txBody>
          <a:bodyPr>
            <a:normAutofit/>
          </a:bodyPr>
          <a:lstStyle/>
          <a:p>
            <a:r>
              <a:rPr lang="pt-BR" sz="3400">
                <a:solidFill>
                  <a:srgbClr val="FFFFFF"/>
                </a:solidFill>
              </a:rPr>
              <a:t>O que produzimos durante o semestre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3686" y="2353592"/>
            <a:ext cx="329184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A02F08E-0683-BACF-43B4-B4EDDBBF63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2546224"/>
            <a:ext cx="3448259" cy="3342747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ü"/>
            </a:pPr>
            <a:r>
              <a:rPr lang="pt-BR" sz="1800">
                <a:solidFill>
                  <a:srgbClr val="FFFFFF"/>
                </a:solidFill>
              </a:rPr>
              <a:t>Documento de requisitos;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pt-BR" sz="1800">
                <a:solidFill>
                  <a:srgbClr val="FFFFFF"/>
                </a:solidFill>
              </a:rPr>
              <a:t>Diagramas (Caso de uso, modelo de domínio, objetos, classes de analise, atividades e estados;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pt-BR" sz="1800">
              <a:solidFill>
                <a:srgbClr val="FFFFFF"/>
              </a:solidFill>
            </a:endParaRPr>
          </a:p>
        </p:txBody>
      </p:sp>
      <p:pic>
        <p:nvPicPr>
          <p:cNvPr id="5" name="Picture 4" descr="Óculos em cima de um livro">
            <a:extLst>
              <a:ext uri="{FF2B5EF4-FFF2-40B4-BE49-F238E27FC236}">
                <a16:creationId xmlns:a16="http://schemas.microsoft.com/office/drawing/2014/main" id="{D55E4CC8-6BDA-2840-BC69-761C61148F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26" r="26258" b="-1"/>
          <a:stretch/>
        </p:blipFill>
        <p:spPr>
          <a:xfrm>
            <a:off x="4654296" y="10"/>
            <a:ext cx="753770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5232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B0E58038-8ACE-4AD9-B404-25C603550D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rchivos">
            <a:extLst>
              <a:ext uri="{FF2B5EF4-FFF2-40B4-BE49-F238E27FC236}">
                <a16:creationId xmlns:a16="http://schemas.microsoft.com/office/drawing/2014/main" id="{16D784AE-8840-58DE-4F86-1C3925CC51A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b="15730"/>
          <a:stretch/>
        </p:blipFill>
        <p:spPr>
          <a:xfrm>
            <a:off x="20" y="-48836"/>
            <a:ext cx="12191980" cy="6857990"/>
          </a:xfrm>
          <a:prstGeom prst="rect">
            <a:avLst/>
          </a:prstGeom>
        </p:spPr>
      </p:pic>
      <p:sp>
        <p:nvSpPr>
          <p:cNvPr id="22" name="rectangle">
            <a:extLst>
              <a:ext uri="{FF2B5EF4-FFF2-40B4-BE49-F238E27FC236}">
                <a16:creationId xmlns:a16="http://schemas.microsoft.com/office/drawing/2014/main" id="{5A5CD42F-AE21-4AA7-BD72-1BB06E7DB7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321734"/>
            <a:ext cx="10915923" cy="5596408"/>
          </a:xfrm>
          <a:prstGeom prst="rect">
            <a:avLst/>
          </a:prstGeom>
          <a:solidFill>
            <a:srgbClr val="000000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5FE363B-D091-70A8-85BE-77B7D7083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6" y="665922"/>
            <a:ext cx="9800886" cy="107143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Documento de requisitos</a:t>
            </a:r>
          </a:p>
        </p:txBody>
      </p:sp>
      <p:cxnSp>
        <p:nvCxnSpPr>
          <p:cNvPr id="24" name="Straight Connector">
            <a:extLst>
              <a:ext uri="{FF2B5EF4-FFF2-40B4-BE49-F238E27FC236}">
                <a16:creationId xmlns:a16="http://schemas.microsoft.com/office/drawing/2014/main" id="{38A34772-9011-42B5-AA63-FD6DEC92E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97789" y="1910746"/>
            <a:ext cx="9618132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ixaDeTexto 3">
            <a:extLst>
              <a:ext uri="{FF2B5EF4-FFF2-40B4-BE49-F238E27FC236}">
                <a16:creationId xmlns:a16="http://schemas.microsoft.com/office/drawing/2014/main" id="{2BD76A20-BAFE-774D-23ED-A4EC03BD393A}"/>
              </a:ext>
            </a:extLst>
          </p:cNvPr>
          <p:cNvSpPr txBox="1"/>
          <p:nvPr/>
        </p:nvSpPr>
        <p:spPr>
          <a:xfrm>
            <a:off x="1308645" y="2108202"/>
            <a:ext cx="9607276" cy="332162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>
              <a:spcAft>
                <a:spcPts val="600"/>
              </a:spcAft>
              <a:buFont typeface="Calibri" panose="020F0502020204030204" pitchFamily="34" charset="0"/>
            </a:pPr>
            <a:r>
              <a:rPr lang="en-US">
                <a:solidFill>
                  <a:srgbClr val="FFFFFF"/>
                </a:solidFill>
              </a:rPr>
              <a:t>O primeiro passo para desenvolvimento de software, neste documento após uma pesquisa sobre o método de operação dos hospitais, inserimos neste documento o requisitos necessários para cumprir com o que o usuário deseja, porém os requisitos de um sistema vão muito além do desejos do usuário, e neste documento relatamos está etapa inicial.</a:t>
            </a:r>
          </a:p>
        </p:txBody>
      </p:sp>
      <p:sp>
        <p:nvSpPr>
          <p:cNvPr id="26" name="!!footer rectangle">
            <a:extLst>
              <a:ext uri="{FF2B5EF4-FFF2-40B4-BE49-F238E27FC236}">
                <a16:creationId xmlns:a16="http://schemas.microsoft.com/office/drawing/2014/main" id="{82BCDE19-2810-4337-9C49-8589C42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90426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7BDF77D-F656-3789-CDE7-51077B0EB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Requisitos do usuário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D98438-3F22-9F69-577B-68C1935793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2501" y="2587771"/>
            <a:ext cx="10058400" cy="3193294"/>
          </a:xfrm>
        </p:spPr>
        <p:txBody>
          <a:bodyPr vert="horz" lIns="0" tIns="45720" rIns="0" bIns="45720" rtlCol="0" anchor="t">
            <a:normAutofit/>
          </a:bodyPr>
          <a:lstStyle/>
          <a:p>
            <a:pPr>
              <a:buFont typeface="Arial" panose="020F0502020204030204" pitchFamily="34" charset="0"/>
              <a:buChar char="•"/>
            </a:pPr>
            <a:r>
              <a:rPr lang="pt-BR" sz="1800" dirty="0">
                <a:solidFill>
                  <a:srgbClr val="000000"/>
                </a:solidFill>
                <a:latin typeface="Arial"/>
                <a:cs typeface="Arial"/>
              </a:rPr>
              <a:t>Visualizar a quantidade de refeições por setor dentro do dia/mês/ano.</a:t>
            </a:r>
            <a:endParaRPr lang="pt-BR" sz="1800">
              <a:latin typeface="Arial"/>
              <a:cs typeface="Arial"/>
            </a:endParaRPr>
          </a:p>
          <a:p>
            <a:pPr>
              <a:buFont typeface="Arial" panose="020F0502020204030204" pitchFamily="34" charset="0"/>
              <a:buChar char="•"/>
            </a:pPr>
            <a:r>
              <a:rPr lang="pt-BR" sz="1800" dirty="0">
                <a:solidFill>
                  <a:srgbClr val="000000"/>
                </a:solidFill>
                <a:latin typeface="Arial"/>
                <a:cs typeface="Arial"/>
              </a:rPr>
              <a:t>Visualizar a quantidade de refeições por tipo de dieta por período. </a:t>
            </a:r>
            <a:endParaRPr lang="pt-BR" sz="1800">
              <a:latin typeface="Arial"/>
              <a:cs typeface="Arial"/>
            </a:endParaRPr>
          </a:p>
          <a:p>
            <a:pPr>
              <a:buFont typeface="Arial" panose="020F0502020204030204" pitchFamily="34" charset="0"/>
              <a:buChar char="•"/>
            </a:pPr>
            <a:r>
              <a:rPr lang="pt-BR" sz="1800" dirty="0">
                <a:solidFill>
                  <a:srgbClr val="000000"/>
                </a:solidFill>
                <a:latin typeface="Arial"/>
                <a:cs typeface="Arial"/>
              </a:rPr>
              <a:t>Visualizar as estatísticas gerais das refeições dos pacientes.</a:t>
            </a:r>
            <a:endParaRPr lang="pt-BR" sz="1800">
              <a:latin typeface="Arial"/>
              <a:cs typeface="Arial"/>
            </a:endParaRPr>
          </a:p>
          <a:p>
            <a:pPr>
              <a:buFont typeface="Arial" panose="020F0502020204030204" pitchFamily="34" charset="0"/>
              <a:buChar char="•"/>
            </a:pPr>
            <a:r>
              <a:rPr lang="pt-BR" sz="1800" dirty="0">
                <a:solidFill>
                  <a:srgbClr val="000000"/>
                </a:solidFill>
                <a:latin typeface="Arial"/>
                <a:cs typeface="Arial"/>
              </a:rPr>
              <a:t>Visualizar o estado de saúde por paciente</a:t>
            </a:r>
            <a:endParaRPr lang="pt-BR" sz="1800">
              <a:latin typeface="Arial"/>
              <a:cs typeface="Arial"/>
            </a:endParaRPr>
          </a:p>
          <a:p>
            <a:pPr>
              <a:buFont typeface="Arial" panose="020F0502020204030204" pitchFamily="34" charset="0"/>
              <a:buChar char="•"/>
            </a:pPr>
            <a:r>
              <a:rPr lang="pt-BR" sz="1800" dirty="0">
                <a:solidFill>
                  <a:srgbClr val="000000"/>
                </a:solidFill>
                <a:latin typeface="Arial"/>
                <a:cs typeface="Arial"/>
              </a:rPr>
              <a:t>Visualizar as necessidades de cada paciente</a:t>
            </a:r>
            <a:endParaRPr lang="pt-BR" sz="1800">
              <a:latin typeface="Arial"/>
              <a:cs typeface="Arial"/>
            </a:endParaRPr>
          </a:p>
          <a:p>
            <a:pPr>
              <a:buFont typeface="Arial" panose="020F0502020204030204" pitchFamily="34" charset="0"/>
              <a:buChar char="•"/>
            </a:pPr>
            <a:r>
              <a:rPr lang="pt-BR" sz="1800" dirty="0">
                <a:solidFill>
                  <a:srgbClr val="000000"/>
                </a:solidFill>
                <a:latin typeface="Arial"/>
                <a:cs typeface="Arial"/>
              </a:rPr>
              <a:t>Visualizar cadastro de pacientes de acordo com o estado de saúde.</a:t>
            </a:r>
            <a:endParaRPr lang="pt-BR" sz="1800">
              <a:latin typeface="Arial"/>
              <a:cs typeface="Arial"/>
            </a:endParaRPr>
          </a:p>
          <a:p>
            <a:pPr>
              <a:buFont typeface="Arial" panose="020F0502020204030204" pitchFamily="34" charset="0"/>
              <a:buChar char="•"/>
            </a:pPr>
            <a:r>
              <a:rPr lang="pt-BR" sz="1800" dirty="0">
                <a:solidFill>
                  <a:srgbClr val="000000"/>
                </a:solidFill>
                <a:latin typeface="Arial"/>
                <a:cs typeface="Arial"/>
              </a:rPr>
              <a:t>Visualizar cardápio/ingredientes para as refeições do dia.</a:t>
            </a:r>
            <a:r>
              <a:rPr lang="pt-BR" sz="1100" dirty="0">
                <a:solidFill>
                  <a:srgbClr val="000000"/>
                </a:solidFill>
                <a:latin typeface="Arial"/>
                <a:cs typeface="Arial"/>
              </a:rPr>
              <a:t> </a:t>
            </a:r>
            <a:endParaRPr lang="pt-BR" dirty="0"/>
          </a:p>
          <a:p>
            <a:pPr>
              <a:buFont typeface="Arial" panose="020F0502020204030204" pitchFamily="34" charset="0"/>
              <a:buChar char="•"/>
            </a:pPr>
            <a:endParaRPr lang="pt-BR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99598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0AF4F2BA-3C03-4E2C-8ABC-0949B61B3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ela de fundo abstrata de dados">
            <a:extLst>
              <a:ext uri="{FF2B5EF4-FFF2-40B4-BE49-F238E27FC236}">
                <a16:creationId xmlns:a16="http://schemas.microsoft.com/office/drawing/2014/main" id="{0EEF9279-FA1E-7A13-483E-5D21BFDC80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r="-2" b="-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D443E94-FF9A-E159-80AE-972A5BECD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dirty="0" err="1">
                <a:solidFill>
                  <a:srgbClr val="FFFFFF"/>
                </a:solidFill>
              </a:rPr>
              <a:t>Requisitos</a:t>
            </a:r>
            <a:r>
              <a:rPr lang="en-US" sz="8000" dirty="0">
                <a:solidFill>
                  <a:srgbClr val="FFFFFF"/>
                </a:solidFill>
              </a:rPr>
              <a:t> </a:t>
            </a:r>
            <a:r>
              <a:rPr lang="en-US" sz="8000" dirty="0" err="1">
                <a:solidFill>
                  <a:srgbClr val="FFFFFF"/>
                </a:solidFill>
              </a:rPr>
              <a:t>funcionais</a:t>
            </a:r>
            <a:r>
              <a:rPr lang="en-US" sz="8000" dirty="0">
                <a:solidFill>
                  <a:srgbClr val="FFFFFF"/>
                </a:solidFill>
              </a:rPr>
              <a:t> e </a:t>
            </a:r>
            <a:r>
              <a:rPr lang="en-US" sz="8000" dirty="0" err="1">
                <a:solidFill>
                  <a:srgbClr val="FFFFFF"/>
                </a:solidFill>
              </a:rPr>
              <a:t>não</a:t>
            </a:r>
            <a:r>
              <a:rPr lang="en-US" sz="8000" dirty="0">
                <a:solidFill>
                  <a:srgbClr val="FFFFFF"/>
                </a:solidFill>
              </a:rPr>
              <a:t> </a:t>
            </a:r>
            <a:r>
              <a:rPr lang="en-US" sz="8000" dirty="0" err="1">
                <a:solidFill>
                  <a:srgbClr val="FFFFFF"/>
                </a:solidFill>
              </a:rPr>
              <a:t>funcionais</a:t>
            </a:r>
            <a:endParaRPr lang="en-US" sz="8000" dirty="0" err="1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07787ED-5EDC-4C54-AD87-55B60D0FE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!!footer rectangle">
            <a:extLst>
              <a:ext uri="{FF2B5EF4-FFF2-40B4-BE49-F238E27FC236}">
                <a16:creationId xmlns:a16="http://schemas.microsoft.com/office/drawing/2014/main" id="{B40A8CA7-7D5A-43B0-A1A0-B558ECA9E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378384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Garamond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22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3" baseType="lpstr">
      <vt:lpstr>RetrospectVTI</vt:lpstr>
      <vt:lpstr>Análise e Projeto de Sistemas</vt:lpstr>
      <vt:lpstr>Sobre nosso projeto:</vt:lpstr>
      <vt:lpstr>O que é o nosso projeto?</vt:lpstr>
      <vt:lpstr>Escopo principal do projeto</vt:lpstr>
      <vt:lpstr>Objetivo principal do projeto</vt:lpstr>
      <vt:lpstr>O que produzimos durante o semestre</vt:lpstr>
      <vt:lpstr>Documento de requisitos</vt:lpstr>
      <vt:lpstr>Requisitos do usuário</vt:lpstr>
      <vt:lpstr>Requisitos funcionais e não funcionais</vt:lpstr>
      <vt:lpstr>Principais Requisitos funcionais</vt:lpstr>
      <vt:lpstr>Principais Requisitos não funcionais</vt:lpstr>
      <vt:lpstr>Diagrama de caso de uso</vt:lpstr>
      <vt:lpstr>Diagrama classe de análise</vt:lpstr>
      <vt:lpstr>Apresentação do PowerPoint</vt:lpstr>
      <vt:lpstr>Apresentação do PowerPoint</vt:lpstr>
      <vt:lpstr>Diagrama de Estados</vt:lpstr>
      <vt:lpstr>Diagrama de Estados</vt:lpstr>
      <vt:lpstr>Diagrama de Atividades</vt:lpstr>
      <vt:lpstr>Apresentação do PowerPoint</vt:lpstr>
      <vt:lpstr>Apresentação do PowerPoint</vt:lpstr>
      <vt:lpstr>Apresentação do PowerPoint</vt:lpstr>
      <vt:lpstr>Obrigado!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Analise e Desenvolvimento de Sistemas</dc:title>
  <dc:creator>Luiz Eduardo</dc:creator>
  <cp:revision>140</cp:revision>
  <dcterms:created xsi:type="dcterms:W3CDTF">2023-06-15T21:25:35Z</dcterms:created>
  <dcterms:modified xsi:type="dcterms:W3CDTF">2023-07-02T03:20:18Z</dcterms:modified>
</cp:coreProperties>
</file>