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6" r:id="rId3"/>
    <p:sldId id="257" r:id="rId5"/>
    <p:sldId id="258" r:id="rId6"/>
    <p:sldId id="267" r:id="rId7"/>
    <p:sldId id="270" r:id="rId8"/>
    <p:sldId id="259" r:id="rId9"/>
    <p:sldId id="288" r:id="rId10"/>
    <p:sldId id="260" r:id="rId11"/>
    <p:sldId id="287" r:id="rId12"/>
    <p:sldId id="279" r:id="rId13"/>
    <p:sldId id="280" r:id="rId14"/>
    <p:sldId id="281" r:id="rId15"/>
    <p:sldId id="282" r:id="rId16"/>
    <p:sldId id="283" r:id="rId17"/>
    <p:sldId id="261" r:id="rId18"/>
    <p:sldId id="262" r:id="rId19"/>
    <p:sldId id="284" r:id="rId20"/>
    <p:sldId id="285" r:id="rId21"/>
    <p:sldId id="263" r:id="rId22"/>
    <p:sldId id="269" r:id="rId23"/>
    <p:sldId id="268"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4E8DC1A-E126-4060-945E-5E37269B545C}">
          <p14:sldIdLst>
            <p14:sldId id="266"/>
            <p14:sldId id="257"/>
            <p14:sldId id="258"/>
            <p14:sldId id="267"/>
            <p14:sldId id="270"/>
            <p14:sldId id="259"/>
            <p14:sldId id="288"/>
            <p14:sldId id="260"/>
            <p14:sldId id="287"/>
            <p14:sldId id="279"/>
            <p14:sldId id="280"/>
            <p14:sldId id="281"/>
            <p14:sldId id="282"/>
            <p14:sldId id="283"/>
            <p14:sldId id="261"/>
            <p14:sldId id="262"/>
            <p14:sldId id="284"/>
            <p14:sldId id="285"/>
            <p14:sldId id="263"/>
            <p14:sldId id="269"/>
            <p14:sldId id="268"/>
            <p14:sldId id="271"/>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gasai mek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D80FAB0A-7EF4-4922-B849-ADC68531D713}"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8F35EDB-429F-4C69-94D2-E3FE1762A179}"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80FAB0A-7EF4-4922-B849-ADC68531D713}"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78F35EDB-429F-4C69-94D2-E3FE1762A179}"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80FAB0A-7EF4-4922-B849-ADC68531D713}"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78F35EDB-429F-4C69-94D2-E3FE1762A179}"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D80FAB0A-7EF4-4922-B849-ADC68531D713}"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78F35EDB-429F-4C69-94D2-E3FE1762A179}"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D80FAB0A-7EF4-4922-B849-ADC68531D713}"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78F35EDB-429F-4C69-94D2-E3FE1762A179}"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D80FAB0A-7EF4-4922-B849-ADC68531D713}"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78F35EDB-429F-4C69-94D2-E3FE1762A179}"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D80FAB0A-7EF4-4922-B849-ADC68531D713}"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78F35EDB-429F-4C69-94D2-E3FE1762A179}"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D80FAB0A-7EF4-4922-B849-ADC68531D713}"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78F35EDB-429F-4C69-94D2-E3FE1762A179}"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D80FAB0A-7EF4-4922-B849-ADC68531D713}"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78F35EDB-429F-4C69-94D2-E3FE1762A179}"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0FAB0A-7EF4-4922-B849-ADC68531D713}"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78F35EDB-429F-4C69-94D2-E3FE1762A179}"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D80FAB0A-7EF4-4922-B849-ADC68531D713}"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78F35EDB-429F-4C69-94D2-E3FE1762A179}"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D80FAB0A-7EF4-4922-B849-ADC68531D713}"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8F35EDB-429F-4C69-94D2-E3FE1762A17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59658" y="1784785"/>
            <a:ext cx="9918277" cy="4354758"/>
          </a:xfrm>
        </p:spPr>
        <p:txBody>
          <a:bodyPr>
            <a:normAutofit fontScale="90000"/>
          </a:bodyPr>
          <a:lstStyle/>
          <a:p>
            <a:r>
              <a:rPr lang="en-US" sz="2400" dirty="0">
                <a:solidFill>
                  <a:schemeClr val="tx2">
                    <a:lumMod val="50000"/>
                  </a:schemeClr>
                </a:solidFill>
              </a:rPr>
              <a:t>                  </a:t>
            </a:r>
            <a:r>
              <a:rPr lang="en-US" sz="2400" dirty="0" smtClean="0">
                <a:solidFill>
                  <a:schemeClr val="tx2">
                    <a:lumMod val="50000"/>
                  </a:schemeClr>
                </a:solidFill>
              </a:rPr>
              <a:t>    </a:t>
            </a:r>
            <a:r>
              <a:rPr lang="en-US" sz="2400" b="1" dirty="0" smtClean="0">
                <a:solidFill>
                  <a:schemeClr val="tx2">
                    <a:lumMod val="50000"/>
                  </a:schemeClr>
                </a:solidFill>
              </a:rPr>
              <a:t> </a:t>
            </a:r>
            <a:r>
              <a:rPr lang="en-US" sz="2400" b="1" dirty="0">
                <a:solidFill>
                  <a:schemeClr val="tx2">
                    <a:lumMod val="50000"/>
                  </a:schemeClr>
                </a:solidFill>
              </a:rPr>
              <a:t>SMART CONTROL OF TRAFFIC LIGHTS USING IOT</a:t>
            </a:r>
            <a:br>
              <a:rPr lang="en-US" sz="2400" b="1" dirty="0"/>
            </a:br>
            <a:br>
              <a:rPr lang="en-US" sz="2400" b="1" dirty="0"/>
            </a:br>
            <a:r>
              <a:rPr lang="en-US" sz="2400" dirty="0"/>
              <a:t>                                   </a:t>
            </a:r>
            <a:r>
              <a:rPr lang="en-US" sz="2400" b="1" i="1" dirty="0">
                <a:solidFill>
                  <a:schemeClr val="tx1">
                    <a:lumMod val="95000"/>
                    <a:lumOff val="5000"/>
                  </a:schemeClr>
                </a:solidFill>
              </a:rPr>
              <a:t>Bachelor of Technology</a:t>
            </a:r>
            <a:br>
              <a:rPr lang="en-US" sz="2400" b="1" i="1" dirty="0">
                <a:solidFill>
                  <a:schemeClr val="tx1">
                    <a:lumMod val="95000"/>
                    <a:lumOff val="5000"/>
                  </a:schemeClr>
                </a:solidFill>
              </a:rPr>
            </a:br>
            <a:r>
              <a:rPr lang="en-US" sz="2400" b="1" i="1" dirty="0">
                <a:solidFill>
                  <a:schemeClr val="tx1">
                    <a:lumMod val="95000"/>
                    <a:lumOff val="5000"/>
                  </a:schemeClr>
                </a:solidFill>
              </a:rPr>
              <a:t>                                                  </a:t>
            </a:r>
            <a:r>
              <a:rPr lang="en-US" sz="2400" b="1" dirty="0">
                <a:solidFill>
                  <a:schemeClr val="tx1">
                    <a:lumMod val="95000"/>
                    <a:lumOff val="5000"/>
                  </a:schemeClr>
                </a:solidFill>
              </a:rPr>
              <a:t>In</a:t>
            </a:r>
            <a:br>
              <a:rPr lang="en-US" sz="2400" b="1" dirty="0">
                <a:solidFill>
                  <a:schemeClr val="tx1">
                    <a:lumMod val="95000"/>
                    <a:lumOff val="5000"/>
                  </a:schemeClr>
                </a:solidFill>
              </a:rPr>
            </a:br>
            <a:r>
              <a:rPr lang="en-US" sz="2400" b="1" dirty="0">
                <a:solidFill>
                  <a:schemeClr val="tx1">
                    <a:lumMod val="95000"/>
                    <a:lumOff val="5000"/>
                  </a:schemeClr>
                </a:solidFill>
              </a:rPr>
              <a:t>                    </a:t>
            </a:r>
            <a:r>
              <a:rPr lang="en-US" sz="2400" b="1" i="1" dirty="0">
                <a:solidFill>
                  <a:schemeClr val="tx1">
                    <a:lumMod val="95000"/>
                    <a:lumOff val="5000"/>
                  </a:schemeClr>
                </a:solidFill>
              </a:rPr>
              <a:t>Electronics And Communication Engineering</a:t>
            </a:r>
            <a:br>
              <a:rPr lang="en-US" sz="2400" dirty="0"/>
            </a:br>
            <a:r>
              <a:rPr lang="en-US" sz="2400" dirty="0"/>
              <a:t>                                                                                    </a:t>
            </a:r>
            <a:br>
              <a:rPr lang="en-US" sz="1800" i="1" dirty="0">
                <a:solidFill>
                  <a:schemeClr val="tx1">
                    <a:lumMod val="95000"/>
                    <a:lumOff val="5000"/>
                  </a:schemeClr>
                </a:solidFill>
              </a:rPr>
            </a:br>
            <a:r>
              <a:rPr lang="en-US" sz="2400" b="1" i="1" dirty="0">
                <a:solidFill>
                  <a:schemeClr val="accent5">
                    <a:lumMod val="75000"/>
                  </a:schemeClr>
                </a:solidFill>
                <a:effectLst>
                  <a:outerShdw blurRad="38100" dist="38100" dir="2700000" algn="tl">
                    <a:srgbClr val="000000">
                      <a:alpha val="43137"/>
                    </a:srgbClr>
                  </a:outerShdw>
                </a:effectLst>
                <a:latin typeface="Algerian" panose="04020705040A02060702" pitchFamily="82" charset="0"/>
              </a:rPr>
              <a:t>TEAM MEMBERS:-</a:t>
            </a:r>
            <a:br>
              <a:rPr lang="en-US" sz="2400" b="1" i="1" dirty="0">
                <a:solidFill>
                  <a:schemeClr val="accent5">
                    <a:lumMod val="75000"/>
                  </a:schemeClr>
                </a:solidFill>
                <a:effectLst>
                  <a:outerShdw blurRad="38100" dist="38100" dir="2700000" algn="tl">
                    <a:srgbClr val="000000">
                      <a:alpha val="43137"/>
                    </a:srgbClr>
                  </a:outerShdw>
                </a:effectLst>
                <a:latin typeface="Algerian" panose="04020705040A02060702" pitchFamily="82" charset="0"/>
              </a:rPr>
            </a:br>
            <a:r>
              <a:rPr lang="en-US" sz="2000" dirty="0">
                <a:solidFill>
                  <a:schemeClr val="tx2"/>
                </a:solidFill>
                <a:latin typeface="Aharoni" panose="02010803020104030203" pitchFamily="2" charset="-79"/>
                <a:cs typeface="Aharoni" panose="02010803020104030203" pitchFamily="2" charset="-79"/>
              </a:rPr>
              <a:t>M.RAKESH                          </a:t>
            </a: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U19EC290</a:t>
            </a:r>
            <a:br>
              <a:rPr lang="en-US" sz="2000" dirty="0">
                <a:solidFill>
                  <a:schemeClr val="tx2"/>
                </a:solidFill>
                <a:latin typeface="Aharoni" panose="02010803020104030203" pitchFamily="2" charset="-79"/>
                <a:cs typeface="Aharoni" panose="02010803020104030203" pitchFamily="2" charset="-79"/>
              </a:rPr>
            </a:br>
            <a:r>
              <a:rPr lang="en-US" sz="2000" dirty="0">
                <a:solidFill>
                  <a:schemeClr val="tx2"/>
                </a:solidFill>
                <a:latin typeface="Aharoni" panose="02010803020104030203" pitchFamily="2" charset="-79"/>
                <a:cs typeface="Aharoni" panose="02010803020104030203" pitchFamily="2" charset="-79"/>
              </a:rPr>
              <a:t>M.DURGA SAI                      </a:t>
            </a: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U19EC285                    </a:t>
            </a:r>
            <a:br>
              <a:rPr lang="en-US" sz="2000" dirty="0">
                <a:solidFill>
                  <a:schemeClr val="tx2"/>
                </a:solidFill>
                <a:latin typeface="Aharoni" panose="02010803020104030203" pitchFamily="2" charset="-79"/>
                <a:cs typeface="Aharoni" panose="02010803020104030203" pitchFamily="2" charset="-79"/>
              </a:rPr>
            </a:br>
            <a:r>
              <a:rPr lang="en-US" sz="2000" dirty="0">
                <a:solidFill>
                  <a:schemeClr val="tx2"/>
                </a:solidFill>
                <a:latin typeface="Aharoni" panose="02010803020104030203" pitchFamily="2" charset="-79"/>
                <a:cs typeface="Aharoni" panose="02010803020104030203" pitchFamily="2" charset="-79"/>
              </a:rPr>
              <a:t>K.SAI MANOJ                      </a:t>
            </a: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U19EC252</a:t>
            </a:r>
            <a:br>
              <a:rPr lang="en-US" sz="2000" dirty="0">
                <a:solidFill>
                  <a:schemeClr val="tx2"/>
                </a:solidFill>
                <a:latin typeface="Aharoni" panose="02010803020104030203" pitchFamily="2" charset="-79"/>
                <a:cs typeface="Aharoni" panose="02010803020104030203" pitchFamily="2" charset="-79"/>
              </a:rPr>
            </a:br>
            <a:r>
              <a:rPr lang="en-US" sz="2000" dirty="0">
                <a:solidFill>
                  <a:schemeClr val="tx2"/>
                </a:solidFill>
                <a:latin typeface="Aharoni" panose="02010803020104030203" pitchFamily="2" charset="-79"/>
                <a:cs typeface="Aharoni" panose="02010803020104030203" pitchFamily="2" charset="-79"/>
              </a:rPr>
              <a:t>K.LEELA MANIKANTA         </a:t>
            </a: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U19EC257</a:t>
            </a:r>
            <a:b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b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Guide by (PROFESSOR and HOD{ ECE}):</a:t>
            </a:r>
            <a:b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b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a:t>
            </a:r>
            <a:b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b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DR.H.UMMA HABIBA</a:t>
            </a:r>
            <a:b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b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a:t>
            </a:r>
            <a:b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br>
            <a:r>
              <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                                                                                                                            </a:t>
            </a:r>
            <a:endParaRPr lang="en-IN" sz="2000" b="1" dirty="0">
              <a:solidFill>
                <a:schemeClr val="tx1">
                  <a:lumMod val="95000"/>
                  <a:lumOff val="5000"/>
                </a:schemeClr>
              </a:solidFill>
              <a:latin typeface="Times New Roman" panose="02020603050405020304" pitchFamily="18" charset="0"/>
              <a:cs typeface="Times New Roman" panose="02020603050405020304" pitchFamily="18" charset="0"/>
              <a:sym typeface="+mn-ea"/>
            </a:endParaRPr>
          </a:p>
        </p:txBody>
      </p:sp>
      <p:grpSp>
        <p:nvGrpSpPr>
          <p:cNvPr id="4" name="Group 3"/>
          <p:cNvGrpSpPr/>
          <p:nvPr/>
        </p:nvGrpSpPr>
        <p:grpSpPr>
          <a:xfrm>
            <a:off x="317793" y="434362"/>
            <a:ext cx="9305179" cy="957944"/>
            <a:chOff x="957943" y="508000"/>
            <a:chExt cx="10798633" cy="1422400"/>
          </a:xfrm>
        </p:grpSpPr>
        <p:pic>
          <p:nvPicPr>
            <p:cNvPr id="5" name="Picture 4"/>
            <p:cNvPicPr>
              <a:picLocks noChangeAspect="1"/>
            </p:cNvPicPr>
            <p:nvPr/>
          </p:nvPicPr>
          <p:blipFill>
            <a:blip r:embed="rId1" cstate="print"/>
            <a:stretch>
              <a:fillRect/>
            </a:stretch>
          </p:blipFill>
          <p:spPr>
            <a:xfrm>
              <a:off x="6937829" y="595086"/>
              <a:ext cx="4818747" cy="1273629"/>
            </a:xfrm>
            <a:prstGeom prst="rect">
              <a:avLst/>
            </a:prstGeom>
          </p:spPr>
        </p:pic>
        <p:pic>
          <p:nvPicPr>
            <p:cNvPr id="6" name="Picture 5"/>
            <p:cNvPicPr>
              <a:picLocks noChangeAspect="1"/>
            </p:cNvPicPr>
            <p:nvPr/>
          </p:nvPicPr>
          <p:blipFill>
            <a:blip r:embed="rId2"/>
            <a:stretch>
              <a:fillRect/>
            </a:stretch>
          </p:blipFill>
          <p:spPr>
            <a:xfrm>
              <a:off x="957943" y="508000"/>
              <a:ext cx="6618514" cy="1422400"/>
            </a:xfrm>
            <a:prstGeom prst="rect">
              <a:avLst/>
            </a:prstGeom>
          </p:spPr>
        </p:pic>
      </p:grpSp>
    </p:spTree>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894" y="563880"/>
            <a:ext cx="8596668" cy="1320800"/>
          </a:xfrm>
        </p:spPr>
        <p:txBody>
          <a:bodyPr/>
          <a:lstStyle/>
          <a:p>
            <a:r>
              <a:rPr lang="en-IN" altLang="en-US"/>
              <a:t>WORKING</a:t>
            </a:r>
            <a:r>
              <a:rPr lang="en-US" altLang="en-IN"/>
              <a:t>:</a:t>
            </a:r>
            <a:br>
              <a:rPr lang="en-IN" altLang="en-US"/>
            </a:br>
            <a:endParaRPr lang="en-IN" altLang="en-US"/>
          </a:p>
        </p:txBody>
      </p:sp>
      <p:sp>
        <p:nvSpPr>
          <p:cNvPr id="3" name="Content Placeholder 2"/>
          <p:cNvSpPr>
            <a:spLocks noGrp="1"/>
          </p:cNvSpPr>
          <p:nvPr>
            <p:ph idx="1"/>
          </p:nvPr>
        </p:nvSpPr>
        <p:spPr>
          <a:xfrm>
            <a:off x="586105" y="1368425"/>
            <a:ext cx="8596630" cy="4396740"/>
          </a:xfrm>
        </p:spPr>
        <p:txBody>
          <a:bodyPr>
            <a:noAutofit/>
          </a:bodyPr>
          <a:lstStyle/>
          <a:p>
            <a:r>
              <a:rPr lang="en-US" sz="1800" b="1" dirty="0"/>
              <a:t>The main components required to accomplish the connection. The</a:t>
            </a:r>
            <a:endParaRPr lang="en-US" sz="1800" b="1" dirty="0"/>
          </a:p>
          <a:p>
            <a:r>
              <a:rPr lang="en-US" sz="1800" b="1" dirty="0"/>
              <a:t>components are NodeMCU, Arduino UNO, IR sensors, LED lights (RED,</a:t>
            </a:r>
            <a:endParaRPr lang="en-US" sz="1800" b="1" dirty="0"/>
          </a:p>
          <a:p>
            <a:r>
              <a:rPr lang="en-US" sz="1800" b="1" dirty="0"/>
              <a:t>Green and Yellow), resistors, jumpers.</a:t>
            </a:r>
            <a:endParaRPr lang="en-US" sz="1800" b="1" dirty="0"/>
          </a:p>
          <a:p>
            <a:endParaRPr lang="en-US" sz="1800" b="1" dirty="0"/>
          </a:p>
          <a:p>
            <a:r>
              <a:rPr lang="en-US" sz="1800" b="1" dirty="0"/>
              <a:t>This traffic light uses an Arduino UNO microcontroller to create an</a:t>
            </a:r>
            <a:endParaRPr lang="en-US" sz="1800" b="1" dirty="0"/>
          </a:p>
          <a:p>
            <a:r>
              <a:rPr lang="en-US" sz="1800" b="1" dirty="0"/>
              <a:t>automation function together with an Infrared sensor (IR sensor) to</a:t>
            </a:r>
            <a:endParaRPr lang="en-US" sz="1800" b="1" dirty="0"/>
          </a:p>
          <a:p>
            <a:r>
              <a:rPr lang="en-US" sz="1800" b="1" dirty="0"/>
              <a:t>detect the density of the traffic. Each vehicle is set to 3 seconds. All</a:t>
            </a:r>
            <a:endParaRPr lang="en-US" sz="1800" b="1" dirty="0"/>
          </a:p>
          <a:p>
            <a:r>
              <a:rPr lang="en-US" sz="1800" b="1" dirty="0"/>
              <a:t>vehicles pass through the traffic light is measured and processed</a:t>
            </a:r>
            <a:endParaRPr lang="en-US" sz="1800" b="1" dirty="0"/>
          </a:p>
          <a:p>
            <a:r>
              <a:rPr lang="en-US" sz="1800" b="1" dirty="0"/>
              <a:t>accordingly to delays. The integrated system of this density based</a:t>
            </a:r>
            <a:endParaRPr lang="en-US" sz="1800" b="1" dirty="0"/>
          </a:p>
          <a:p>
            <a:r>
              <a:rPr lang="en-US" sz="1800" b="1" dirty="0"/>
              <a:t>traffic control consists of an IR sensor for input, an Arduino UNO</a:t>
            </a:r>
            <a:endParaRPr lang="en-US" sz="1800" b="1" dirty="0"/>
          </a:p>
          <a:p>
            <a:r>
              <a:rPr lang="en-US" sz="1800" b="1" dirty="0"/>
              <a:t>microcontroller for data interpretation, a red, yellow and green LED</a:t>
            </a:r>
            <a:endParaRPr lang="en-US" sz="1800" b="1" dirty="0"/>
          </a:p>
          <a:p>
            <a:r>
              <a:rPr lang="en-US" sz="1800" b="1" dirty="0"/>
              <a:t>for traffic light lighting and an LED Dot Matrix Module for output</a:t>
            </a:r>
            <a:endParaRPr lang="en-US" sz="18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405" y="306705"/>
            <a:ext cx="8065770" cy="746125"/>
          </a:xfrm>
        </p:spPr>
        <p:txBody>
          <a:bodyPr/>
          <a:lstStyle/>
          <a:p>
            <a:r>
              <a:rPr lang="en-IN" altLang="en-US" dirty="0"/>
              <a:t>NODEMCU CONTROLLER</a:t>
            </a:r>
            <a:r>
              <a:rPr lang="en-US" altLang="en-IN" dirty="0"/>
              <a:t>:</a:t>
            </a:r>
            <a:endParaRPr lang="en-US" altLang="en-IN" dirty="0"/>
          </a:p>
        </p:txBody>
      </p:sp>
      <p:sp>
        <p:nvSpPr>
          <p:cNvPr id="3" name="Content Placeholder 2"/>
          <p:cNvSpPr>
            <a:spLocks noGrp="1"/>
          </p:cNvSpPr>
          <p:nvPr>
            <p:ph sz="half" idx="1"/>
          </p:nvPr>
        </p:nvSpPr>
        <p:spPr>
          <a:xfrm>
            <a:off x="935990" y="1052195"/>
            <a:ext cx="8338185" cy="4988560"/>
          </a:xfrm>
        </p:spPr>
        <p:txBody>
          <a:bodyPr>
            <a:noAutofit/>
          </a:bodyPr>
          <a:lstStyle/>
          <a:p>
            <a:r>
              <a:rPr lang="en-US" sz="1800" b="1" dirty="0"/>
              <a:t>If you have completed various Arduino projects and are familiar </a:t>
            </a:r>
            <a:r>
              <a:rPr lang="en-US" sz="1800" b="1" dirty="0" smtClean="0"/>
              <a:t>with Arduino</a:t>
            </a:r>
            <a:r>
              <a:rPr lang="en-US" sz="1800" b="1" dirty="0"/>
              <a:t>, using NodeMCU instead of Arduino Uno is the logical </a:t>
            </a:r>
            <a:r>
              <a:rPr lang="en-US" sz="1800" b="1" dirty="0" smtClean="0"/>
              <a:t>next step </a:t>
            </a:r>
            <a:r>
              <a:rPr lang="en-US" sz="1800" b="1" dirty="0"/>
              <a:t>if you’re looking for a more compact module that </a:t>
            </a:r>
            <a:r>
              <a:rPr lang="en-US" sz="1800" b="1" dirty="0" smtClean="0"/>
              <a:t>encompasses Wi-Fi</a:t>
            </a:r>
            <a:r>
              <a:rPr lang="en-US" sz="1800" b="1" dirty="0"/>
              <a:t>. NodeMCU is predicated on the </a:t>
            </a:r>
            <a:r>
              <a:rPr lang="en-US" sz="1800" b="1" dirty="0" err="1"/>
              <a:t>Esperessif</a:t>
            </a:r>
            <a:r>
              <a:rPr lang="en-US" sz="1800" b="1" dirty="0"/>
              <a:t> ESP8266-12E </a:t>
            </a:r>
            <a:r>
              <a:rPr lang="en-US" sz="1800" b="1" dirty="0" smtClean="0"/>
              <a:t>Wi-Fi System-On-Chip</a:t>
            </a:r>
            <a:r>
              <a:rPr lang="en-US" sz="1800" b="1" dirty="0"/>
              <a:t>. It is based on </a:t>
            </a:r>
            <a:r>
              <a:rPr lang="en-US" sz="1800" b="1" dirty="0" err="1"/>
              <a:t>Lua</a:t>
            </a:r>
            <a:r>
              <a:rPr lang="en-US" sz="1800" b="1" dirty="0"/>
              <a:t>-based firmware and </a:t>
            </a:r>
            <a:r>
              <a:rPr lang="en-US" sz="1800" b="1" dirty="0" smtClean="0"/>
              <a:t>is open-source</a:t>
            </a:r>
            <a:r>
              <a:rPr lang="en-US" sz="1800" b="1" dirty="0"/>
              <a:t>.</a:t>
            </a:r>
            <a:endParaRPr lang="en-US" sz="1800" b="1" dirty="0"/>
          </a:p>
          <a:p>
            <a:endParaRPr lang="en-US" sz="1800" b="1" dirty="0"/>
          </a:p>
          <a:p>
            <a:r>
              <a:rPr lang="en-US" sz="1800" b="1" dirty="0"/>
              <a:t>It’s perfect for </a:t>
            </a:r>
            <a:r>
              <a:rPr lang="en-US" sz="1800" b="1" dirty="0" err="1"/>
              <a:t>IoT</a:t>
            </a:r>
            <a:r>
              <a:rPr lang="en-US" sz="1800" b="1" dirty="0"/>
              <a:t> projects, especially other Wireless connectivity</a:t>
            </a:r>
            <a:endParaRPr lang="en-US" sz="1800" b="1" dirty="0"/>
          </a:p>
          <a:p>
            <a:r>
              <a:rPr lang="en-US" sz="1800" b="1" dirty="0"/>
              <a:t>projects as Arduino does not work wirelessly. We either need to</a:t>
            </a:r>
            <a:endParaRPr lang="en-US" sz="1800" b="1" dirty="0"/>
          </a:p>
          <a:p>
            <a:r>
              <a:rPr lang="en-US" sz="1800" b="1" dirty="0"/>
              <a:t>connect it to a Bluetooth or </a:t>
            </a:r>
            <a:r>
              <a:rPr lang="en-US" sz="1800" b="1" dirty="0" err="1"/>
              <a:t>nRF</a:t>
            </a:r>
            <a:r>
              <a:rPr lang="en-US" sz="1800" b="1" dirty="0"/>
              <a:t> module This chip has a great deal in</a:t>
            </a:r>
            <a:endParaRPr lang="en-US" sz="1800" b="1" dirty="0"/>
          </a:p>
          <a:p>
            <a:r>
              <a:rPr lang="en-US" sz="1800" b="1" dirty="0"/>
              <a:t>common with the Arduino – they’re both microcontroller-equipped</a:t>
            </a:r>
            <a:endParaRPr lang="en-US" sz="1800" b="1" dirty="0"/>
          </a:p>
          <a:p>
            <a:r>
              <a:rPr lang="en-US" sz="1800" b="1" dirty="0"/>
              <a:t>prototyping boards that can be programmed using the Arduino IDE.</a:t>
            </a:r>
            <a:endParaRPr lang="en-US" sz="1800" b="1" dirty="0"/>
          </a:p>
          <a:p>
            <a:r>
              <a:rPr lang="en-US" sz="1800" b="1" dirty="0"/>
              <a:t>The ESP8266 is more updated and younger than Arduino, and</a:t>
            </a:r>
            <a:endParaRPr lang="en-US" sz="1800" b="1" dirty="0"/>
          </a:p>
          <a:p>
            <a:r>
              <a:rPr lang="en-US" sz="1800" b="1" dirty="0"/>
              <a:t>therefore the ESP has stronger specifications than Arduino.</a:t>
            </a:r>
            <a:endParaRPr lang="en-US" sz="1800" b="1" dirty="0"/>
          </a:p>
        </p:txBody>
      </p:sp>
      <p:pic>
        <p:nvPicPr>
          <p:cNvPr id="4" name="Content Placeholder 3" descr="Screenshot (73)"/>
          <p:cNvPicPr>
            <a:picLocks noGrp="1" noChangeAspect="1"/>
          </p:cNvPicPr>
          <p:nvPr>
            <p:ph sz="half" idx="2"/>
          </p:nvPr>
        </p:nvPicPr>
        <p:blipFill>
          <a:blip r:embed="rId1"/>
          <a:stretch>
            <a:fillRect/>
          </a:stretch>
        </p:blipFill>
        <p:spPr>
          <a:xfrm>
            <a:off x="9274810" y="2448560"/>
            <a:ext cx="2487295" cy="19418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260350"/>
            <a:ext cx="8596630" cy="763270"/>
          </a:xfrm>
        </p:spPr>
        <p:txBody>
          <a:bodyPr>
            <a:normAutofit/>
          </a:bodyPr>
          <a:lstStyle/>
          <a:p>
            <a:r>
              <a:rPr lang="en-IN" altLang="en-US"/>
              <a:t>ARDUINO UNO CONTROLLER</a:t>
            </a:r>
            <a:r>
              <a:rPr lang="en-US" altLang="en-IN"/>
              <a:t>:</a:t>
            </a:r>
            <a:endParaRPr lang="en-US" altLang="en-IN"/>
          </a:p>
        </p:txBody>
      </p:sp>
      <p:sp>
        <p:nvSpPr>
          <p:cNvPr id="3" name="Content Placeholder 2"/>
          <p:cNvSpPr>
            <a:spLocks noGrp="1"/>
          </p:cNvSpPr>
          <p:nvPr>
            <p:ph sz="half" idx="1"/>
          </p:nvPr>
        </p:nvSpPr>
        <p:spPr>
          <a:xfrm>
            <a:off x="677545" y="916940"/>
            <a:ext cx="9178290" cy="4227830"/>
          </a:xfrm>
        </p:spPr>
        <p:txBody>
          <a:bodyPr>
            <a:noAutofit/>
          </a:bodyPr>
          <a:lstStyle/>
          <a:p>
            <a:r>
              <a:rPr lang="en-US" sz="1800" b="1"/>
              <a:t>Arduino Uno is a microcontroller board based on the ATmega328P. It has 14 digital</a:t>
            </a:r>
            <a:endParaRPr lang="en-US" sz="1800" b="1"/>
          </a:p>
          <a:p>
            <a:r>
              <a:rPr lang="en-US" sz="1800" b="1"/>
              <a:t>input/output pins (of which 6 can be used as PWM outputs), 6 analog inputs, a 16</a:t>
            </a:r>
            <a:endParaRPr lang="en-US" sz="1800" b="1"/>
          </a:p>
          <a:p>
            <a:r>
              <a:rPr lang="en-US" sz="1800" b="1"/>
              <a:t>MHz ceramic resonator (CSTCE16M0V53-R0), a USB connection, a power jack, an</a:t>
            </a:r>
            <a:endParaRPr lang="en-US" sz="1800" b="1"/>
          </a:p>
          <a:p>
            <a:r>
              <a:rPr lang="en-US" sz="1800" b="1"/>
              <a:t>ICSP header and a reset button. It contains everything needed to support the</a:t>
            </a:r>
            <a:endParaRPr lang="en-US" sz="1800" b="1"/>
          </a:p>
          <a:p>
            <a:r>
              <a:rPr lang="en-US" sz="1800" b="1"/>
              <a:t>microcontroller; simply connect it to a computer with a USB cable or power it with</a:t>
            </a:r>
            <a:endParaRPr lang="en-US" sz="1800" b="1"/>
          </a:p>
          <a:p>
            <a:r>
              <a:rPr lang="en-US" sz="1800" b="1"/>
              <a:t>a AC-to-DC adapter or battery to get started.. You can tinker with your Uno without</a:t>
            </a:r>
            <a:endParaRPr lang="en-US" sz="1800" b="1"/>
          </a:p>
          <a:p>
            <a:r>
              <a:rPr lang="en-US" sz="1800" b="1"/>
              <a:t>worrying too much about doing something wrong, worst case scenario you can</a:t>
            </a:r>
            <a:endParaRPr lang="en-US" sz="1800" b="1"/>
          </a:p>
          <a:p>
            <a:r>
              <a:rPr lang="en-US" sz="1800" b="1"/>
              <a:t>replace the chip for a few dollars and start over again.</a:t>
            </a:r>
            <a:endParaRPr lang="en-US" sz="1800" b="1"/>
          </a:p>
          <a:p>
            <a:pPr marL="0" indent="0">
              <a:buNone/>
            </a:pPr>
            <a:r>
              <a:rPr lang="en-US" sz="1800" b="1"/>
              <a:t> </a:t>
            </a:r>
            <a:endParaRPr lang="en-US" sz="1800" b="1"/>
          </a:p>
        </p:txBody>
      </p:sp>
      <p:pic>
        <p:nvPicPr>
          <p:cNvPr id="5" name="Content Placeholder 4" descr="Screenshot (74)"/>
          <p:cNvPicPr>
            <a:picLocks noGrp="1" noChangeAspect="1"/>
          </p:cNvPicPr>
          <p:nvPr>
            <p:ph sz="half" idx="2"/>
          </p:nvPr>
        </p:nvPicPr>
        <p:blipFill>
          <a:blip r:embed="rId1"/>
          <a:stretch>
            <a:fillRect/>
          </a:stretch>
        </p:blipFill>
        <p:spPr>
          <a:xfrm>
            <a:off x="9657080" y="779780"/>
            <a:ext cx="2301240" cy="34347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7545" y="93980"/>
            <a:ext cx="8596630" cy="774065"/>
          </a:xfrm>
        </p:spPr>
        <p:txBody>
          <a:bodyPr/>
          <a:lstStyle/>
          <a:p>
            <a:r>
              <a:rPr lang="en-IN" altLang="en-US"/>
              <a:t>IR SENSOR</a:t>
            </a:r>
            <a:r>
              <a:rPr lang="en-US" altLang="en-IN"/>
              <a:t>:</a:t>
            </a:r>
            <a:endParaRPr lang="en-US" altLang="en-IN"/>
          </a:p>
        </p:txBody>
      </p:sp>
      <p:sp>
        <p:nvSpPr>
          <p:cNvPr id="3" name="Content Placeholder 2"/>
          <p:cNvSpPr>
            <a:spLocks noGrp="1"/>
          </p:cNvSpPr>
          <p:nvPr>
            <p:ph sz="half" idx="1"/>
          </p:nvPr>
        </p:nvSpPr>
        <p:spPr>
          <a:xfrm>
            <a:off x="677545" y="868045"/>
            <a:ext cx="8754110" cy="5173345"/>
          </a:xfrm>
        </p:spPr>
        <p:txBody>
          <a:bodyPr>
            <a:noAutofit/>
          </a:bodyPr>
          <a:lstStyle/>
          <a:p>
            <a:r>
              <a:rPr lang="en-US" sz="1800" b="1"/>
              <a:t>An infrared sensor is an electronic device, that emits in order to sense some</a:t>
            </a:r>
            <a:endParaRPr lang="en-US" sz="1800" b="1"/>
          </a:p>
          <a:p>
            <a:r>
              <a:rPr lang="en-US" sz="1800" b="1"/>
              <a:t>aspects of the surroundings. An IR sensor can measure the heat of an</a:t>
            </a:r>
            <a:endParaRPr lang="en-US" sz="1800" b="1"/>
          </a:p>
          <a:p>
            <a:r>
              <a:rPr lang="en-US" sz="1800" b="1"/>
              <a:t>object as well as detects the motion. These types of sensors measure only</a:t>
            </a:r>
            <a:endParaRPr lang="en-US" sz="1800" b="1"/>
          </a:p>
          <a:p>
            <a:r>
              <a:rPr lang="en-US" sz="1800" b="1"/>
              <a:t>infrared radiation, rather than emitting it that is called a passive IR sensor.</a:t>
            </a:r>
            <a:endParaRPr lang="en-US" sz="1800" b="1"/>
          </a:p>
          <a:p>
            <a:r>
              <a:rPr lang="en-US" sz="1800" b="1"/>
              <a:t>Usually, in the infrared spectrum, all the objects radiate some form of</a:t>
            </a:r>
            <a:endParaRPr lang="en-US" sz="1800" b="1"/>
          </a:p>
          <a:p>
            <a:r>
              <a:rPr lang="en-US" sz="1800" b="1"/>
              <a:t>thermal radiation.</a:t>
            </a:r>
            <a:endParaRPr lang="en-US" sz="1800" b="1"/>
          </a:p>
          <a:p>
            <a:endParaRPr lang="en-US" sz="1800" b="1"/>
          </a:p>
          <a:p>
            <a:r>
              <a:rPr lang="en-US" sz="1800" b="1"/>
              <a:t>These types of radiations are invisible to our eyes, which can be detected</a:t>
            </a:r>
            <a:endParaRPr lang="en-US" sz="1800" b="1"/>
          </a:p>
          <a:p>
            <a:r>
              <a:rPr lang="en-US" sz="1800" b="1"/>
              <a:t>by an infrared sensor. The emitter is simply an IR LED (Light Emitting Diode)</a:t>
            </a:r>
            <a:endParaRPr lang="en-US" sz="1800" b="1"/>
          </a:p>
          <a:p>
            <a:r>
              <a:rPr lang="en-US" sz="1800" b="1"/>
              <a:t>and the detector is simply an IR photodiode that is sensitive to IR light of</a:t>
            </a:r>
            <a:endParaRPr lang="en-US" sz="1800" b="1"/>
          </a:p>
          <a:p>
            <a:r>
              <a:rPr lang="en-US" sz="1800" b="1"/>
              <a:t>the same wavelength as that emitted by the IR LED. When IR light falls on</a:t>
            </a:r>
            <a:endParaRPr lang="en-US" sz="1800" b="1"/>
          </a:p>
          <a:p>
            <a:r>
              <a:rPr lang="en-US" sz="1800" b="1"/>
              <a:t>the photodiode, the resistances and the output voltages will change in</a:t>
            </a:r>
            <a:endParaRPr lang="en-US" sz="1800" b="1"/>
          </a:p>
          <a:p>
            <a:r>
              <a:rPr lang="en-US" sz="1800" b="1"/>
              <a:t>proportion to the magnitude of the IR light received.</a:t>
            </a:r>
            <a:endParaRPr lang="en-US" sz="1800" b="1"/>
          </a:p>
        </p:txBody>
      </p:sp>
      <p:pic>
        <p:nvPicPr>
          <p:cNvPr id="5" name="Content Placeholder 4" descr="Screenshot (76)"/>
          <p:cNvPicPr>
            <a:picLocks noGrp="1" noChangeAspect="1"/>
          </p:cNvPicPr>
          <p:nvPr>
            <p:ph sz="half" idx="2"/>
          </p:nvPr>
        </p:nvPicPr>
        <p:blipFill>
          <a:blip r:embed="rId1">
            <a:lum contrast="-6000"/>
          </a:blip>
          <a:stretch>
            <a:fillRect/>
          </a:stretch>
        </p:blipFill>
        <p:spPr>
          <a:xfrm>
            <a:off x="9273540" y="2094230"/>
            <a:ext cx="2521585" cy="26308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TRAFFIC LIGHT SIGNALS</a:t>
            </a:r>
            <a:r>
              <a:rPr lang="en-US" altLang="en-IN"/>
              <a:t>:</a:t>
            </a:r>
            <a:endParaRPr lang="en-US" altLang="en-IN"/>
          </a:p>
        </p:txBody>
      </p:sp>
      <p:sp>
        <p:nvSpPr>
          <p:cNvPr id="19" name="Content Placeholder 18"/>
          <p:cNvSpPr>
            <a:spLocks noGrp="1"/>
          </p:cNvSpPr>
          <p:nvPr>
            <p:ph sz="half" idx="1"/>
          </p:nvPr>
        </p:nvSpPr>
        <p:spPr>
          <a:xfrm>
            <a:off x="499110" y="1238885"/>
            <a:ext cx="6553200" cy="4356100"/>
          </a:xfrm>
        </p:spPr>
        <p:txBody>
          <a:bodyPr>
            <a:normAutofit/>
          </a:bodyPr>
          <a:lstStyle/>
          <a:p>
            <a:r>
              <a:rPr lang="en-US" sz="1800" b="1" dirty="0">
                <a:sym typeface="+mn-ea"/>
              </a:rPr>
              <a:t>Traffic signals are given out by devices that are mostly</a:t>
            </a:r>
            <a:r>
              <a:rPr lang="en-IN" altLang="en-US" sz="1800" b="1" dirty="0">
                <a:sym typeface="+mn-ea"/>
              </a:rPr>
              <a:t> </a:t>
            </a:r>
            <a:r>
              <a:rPr lang="en-US" sz="1800" b="1" dirty="0">
                <a:sym typeface="+mn-ea"/>
              </a:rPr>
              <a:t>placed at important locations such as busy intersections</a:t>
            </a:r>
            <a:r>
              <a:rPr lang="en-IN" altLang="en-US" sz="1800" b="1" dirty="0">
                <a:sym typeface="+mn-ea"/>
              </a:rPr>
              <a:t> </a:t>
            </a:r>
            <a:r>
              <a:rPr lang="en-US" sz="1800" b="1" dirty="0">
                <a:sym typeface="+mn-ea"/>
              </a:rPr>
              <a:t>to regulate the flow of traffic, which includes everything</a:t>
            </a:r>
            <a:r>
              <a:rPr lang="en-IN" altLang="en-US" sz="1800" b="1" dirty="0">
                <a:sym typeface="+mn-ea"/>
              </a:rPr>
              <a:t> </a:t>
            </a:r>
            <a:r>
              <a:rPr lang="en-US" sz="1800" b="1" dirty="0">
                <a:sym typeface="+mn-ea"/>
              </a:rPr>
              <a:t>from heavy commercial vehicles and cars to bicycles and</a:t>
            </a:r>
            <a:r>
              <a:rPr lang="en-IN" altLang="en-US" sz="1800" b="1" dirty="0">
                <a:sym typeface="+mn-ea"/>
              </a:rPr>
              <a:t> </a:t>
            </a:r>
            <a:r>
              <a:rPr lang="en-US" sz="1800" b="1" dirty="0">
                <a:sym typeface="+mn-ea"/>
              </a:rPr>
              <a:t>pedestrians. </a:t>
            </a:r>
            <a:endParaRPr lang="en-US" sz="1800" b="1" dirty="0">
              <a:sym typeface="+mn-ea"/>
            </a:endParaRPr>
          </a:p>
          <a:p>
            <a:r>
              <a:rPr lang="en-US" sz="1800" b="1" dirty="0">
                <a:sym typeface="+mn-ea"/>
              </a:rPr>
              <a:t>However, these signals come with some</a:t>
            </a:r>
            <a:r>
              <a:rPr lang="en-IN" altLang="en-US" sz="1800" b="1" dirty="0">
                <a:sym typeface="+mn-ea"/>
              </a:rPr>
              <a:t> </a:t>
            </a:r>
            <a:r>
              <a:rPr lang="en-US" sz="1800" b="1" dirty="0">
                <a:sym typeface="+mn-ea"/>
              </a:rPr>
              <a:t>rules associated with them. Basically, the traffic signal</a:t>
            </a:r>
            <a:r>
              <a:rPr lang="en-IN" altLang="en-US" sz="1800" b="1" dirty="0">
                <a:sym typeface="+mn-ea"/>
              </a:rPr>
              <a:t> </a:t>
            </a:r>
            <a:r>
              <a:rPr lang="en-US" sz="1800" b="1" dirty="0">
                <a:sym typeface="+mn-ea"/>
              </a:rPr>
              <a:t>rules form the very backbone of these signs and</a:t>
            </a:r>
            <a:r>
              <a:rPr lang="en-IN" altLang="en-US" sz="1800" b="1" dirty="0">
                <a:sym typeface="+mn-ea"/>
              </a:rPr>
              <a:t> </a:t>
            </a:r>
            <a:r>
              <a:rPr lang="en-US" sz="1800" b="1" dirty="0">
                <a:sym typeface="+mn-ea"/>
              </a:rPr>
              <a:t>following them is vital for ensuring smooth and risk-free</a:t>
            </a:r>
            <a:r>
              <a:rPr lang="en-IN" altLang="en-US" sz="1800" b="1" dirty="0">
                <a:sym typeface="+mn-ea"/>
              </a:rPr>
              <a:t> </a:t>
            </a:r>
            <a:r>
              <a:rPr lang="en-US" sz="1800" b="1" dirty="0">
                <a:sym typeface="+mn-ea"/>
              </a:rPr>
              <a:t>road travel.</a:t>
            </a:r>
            <a:endParaRPr lang="en-US" sz="1800" b="1" dirty="0"/>
          </a:p>
        </p:txBody>
      </p:sp>
      <p:pic>
        <p:nvPicPr>
          <p:cNvPr id="20" name="Content Placeholder 19" descr="Screenshot (77)"/>
          <p:cNvPicPr>
            <a:picLocks noGrp="1" noChangeAspect="1"/>
          </p:cNvPicPr>
          <p:nvPr>
            <p:ph sz="half" idx="2"/>
          </p:nvPr>
        </p:nvPicPr>
        <p:blipFill>
          <a:blip r:embed="rId1"/>
          <a:stretch>
            <a:fillRect/>
          </a:stretch>
        </p:blipFill>
        <p:spPr>
          <a:xfrm>
            <a:off x="7473315" y="1456690"/>
            <a:ext cx="2422525" cy="3346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t>Block diagram</a:t>
            </a:r>
            <a:r>
              <a:rPr lang="en-US" altLang="en-IN" sz="4000" b="1" dirty="0"/>
              <a:t>:</a:t>
            </a:r>
            <a:endParaRPr lang="en-US" altLang="en-IN" sz="4000" b="1" dirty="0"/>
          </a:p>
        </p:txBody>
      </p:sp>
      <p:pic>
        <p:nvPicPr>
          <p:cNvPr id="4" name="Content Placeholder 3"/>
          <p:cNvPicPr>
            <a:picLocks noGrp="1"/>
          </p:cNvPicPr>
          <p:nvPr>
            <p:ph idx="1"/>
          </p:nvPr>
        </p:nvPicPr>
        <p:blipFill>
          <a:blip r:embed="rId1"/>
          <a:stretch>
            <a:fillRect/>
          </a:stretch>
        </p:blipFill>
        <p:spPr>
          <a:xfrm>
            <a:off x="2936240" y="1474470"/>
            <a:ext cx="6757670" cy="3895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Hardware requirements:</a:t>
            </a:r>
            <a:endParaRPr lang="en-IN" sz="4000" b="1" dirty="0"/>
          </a:p>
        </p:txBody>
      </p:sp>
      <p:sp>
        <p:nvSpPr>
          <p:cNvPr id="3" name="Content Placeholder 2"/>
          <p:cNvSpPr>
            <a:spLocks noGrp="1"/>
          </p:cNvSpPr>
          <p:nvPr>
            <p:ph idx="1"/>
          </p:nvPr>
        </p:nvSpPr>
        <p:spPr/>
        <p:txBody>
          <a:bodyPr/>
          <a:lstStyle/>
          <a:p>
            <a:r>
              <a:rPr lang="en-IN" sz="2400" b="1" dirty="0" smtClean="0"/>
              <a:t>NodeMCU </a:t>
            </a:r>
            <a:r>
              <a:rPr lang="en-IN" sz="2400" b="1" dirty="0"/>
              <a:t>Controller</a:t>
            </a:r>
            <a:endParaRPr lang="en-IN" sz="2400" b="1" dirty="0"/>
          </a:p>
          <a:p>
            <a:r>
              <a:rPr lang="en-IN" sz="2400" b="1" dirty="0"/>
              <a:t>Arduino </a:t>
            </a:r>
            <a:endParaRPr lang="en-IN" sz="2400" b="1" dirty="0"/>
          </a:p>
          <a:p>
            <a:r>
              <a:rPr lang="en-IN" sz="2400" b="1" dirty="0"/>
              <a:t>IR sensor</a:t>
            </a:r>
            <a:r>
              <a:rPr lang="en-IN" sz="2400" b="1" dirty="0">
                <a:sym typeface="+mn-ea"/>
              </a:rPr>
              <a:t>Node </a:t>
            </a:r>
            <a:endParaRPr lang="en-IN" sz="2400" b="1" dirty="0"/>
          </a:p>
          <a:p>
            <a:r>
              <a:rPr lang="en-IN" sz="2400" b="1" dirty="0"/>
              <a:t>Traffic light signals</a:t>
            </a:r>
            <a:endParaRPr lang="en-IN" sz="2400" b="1" dirty="0"/>
          </a:p>
          <a:p>
            <a:r>
              <a:rPr lang="en-IN" sz="2400" b="1" dirty="0"/>
              <a:t>Power Supply</a:t>
            </a:r>
            <a:endParaRPr lang="en-IN" sz="2400" b="1" dirty="0"/>
          </a:p>
          <a:p>
            <a:pPr marL="0" indent="0">
              <a:buNone/>
            </a:pPr>
            <a:endParaRPr lang="en-IN" sz="2400" b="1"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Hardware working</a:t>
            </a:r>
            <a:r>
              <a:rPr lang="en-US" altLang="en-IN" b="1" dirty="0" smtClean="0"/>
              <a:t>:</a:t>
            </a:r>
            <a:endParaRPr lang="en-US" altLang="en-IN" b="1" dirty="0" smtClean="0"/>
          </a:p>
        </p:txBody>
      </p:sp>
      <p:pic>
        <p:nvPicPr>
          <p:cNvPr id="1032" name="Picture 8" descr="Contactless Smart Doorbell Using ESP8266 &amp; Blynk | The IOT Projects"/>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135848" y="2353773"/>
            <a:ext cx="2868821" cy="22979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58591" y="1582341"/>
            <a:ext cx="6096000" cy="5077460"/>
          </a:xfrm>
          <a:prstGeom prst="rect">
            <a:avLst/>
          </a:prstGeom>
        </p:spPr>
        <p:txBody>
          <a:bodyPr wrap="square">
            <a:spAutoFit/>
          </a:bodyPr>
          <a:lstStyle/>
          <a:p>
            <a:pPr algn="just"/>
            <a:r>
              <a:rPr lang="en-US" b="1" dirty="0">
                <a:solidFill>
                  <a:srgbClr val="000000"/>
                </a:solidFill>
                <a:cs typeface="Calibri" panose="020F0502020204030204" charset="0"/>
              </a:rPr>
              <a:t>NodeMCU (ESP8266 12E). ESP8266 is a microcontroller designed for Expressive Systems. </a:t>
            </a:r>
            <a:r>
              <a:rPr lang="en-US" b="1" dirty="0" smtClean="0">
                <a:solidFill>
                  <a:srgbClr val="000000"/>
                </a:solidFill>
                <a:cs typeface="Calibri" panose="020F0502020204030204" charset="0"/>
              </a:rPr>
              <a:t>ESP8266 </a:t>
            </a:r>
            <a:r>
              <a:rPr lang="en-US" b="1" dirty="0">
                <a:solidFill>
                  <a:srgbClr val="000000"/>
                </a:solidFill>
                <a:cs typeface="Calibri" panose="020F0502020204030204" charset="0"/>
              </a:rPr>
              <a:t>is a solution for Wi-Fi networks from existing Micro Controllers to Wi-Fi and is also capable </a:t>
            </a:r>
            <a:r>
              <a:rPr lang="en-US" b="1" dirty="0" smtClean="0">
                <a:solidFill>
                  <a:srgbClr val="000000"/>
                </a:solidFill>
                <a:cs typeface="Calibri" panose="020F0502020204030204" charset="0"/>
              </a:rPr>
              <a:t>of </a:t>
            </a:r>
            <a:r>
              <a:rPr lang="en-US" b="1" dirty="0">
                <a:solidFill>
                  <a:srgbClr val="000000"/>
                </a:solidFill>
                <a:cs typeface="Calibri" panose="020F0502020204030204" charset="0"/>
              </a:rPr>
              <a:t>running standalone applications. Connection with PC using the micro USB cable and there are 17 </a:t>
            </a:r>
            <a:r>
              <a:rPr lang="en-US" b="1" dirty="0" smtClean="0">
                <a:solidFill>
                  <a:srgbClr val="000000"/>
                </a:solidFill>
                <a:cs typeface="Calibri" panose="020F0502020204030204" charset="0"/>
              </a:rPr>
              <a:t> GPOI</a:t>
            </a:r>
            <a:r>
              <a:rPr lang="en-US" b="1" dirty="0">
                <a:solidFill>
                  <a:srgbClr val="000000"/>
                </a:solidFill>
                <a:cs typeface="Calibri" panose="020F0502020204030204" charset="0"/>
              </a:rPr>
              <a:t>, with a consumed current of 10uA ~ 170mA and RAM of 32K + 80K </a:t>
            </a:r>
            <a:r>
              <a:rPr lang="en-US" b="1" dirty="0" smtClean="0">
                <a:solidFill>
                  <a:srgbClr val="000000"/>
                </a:solidFill>
                <a:cs typeface="Calibri" panose="020F0502020204030204" charset="0"/>
              </a:rPr>
              <a:t>. </a:t>
            </a:r>
            <a:r>
              <a:rPr lang="en-US" b="1" dirty="0">
                <a:solidFill>
                  <a:srgbClr val="000000"/>
                </a:solidFill>
                <a:cs typeface="Calibri" panose="020F0502020204030204" charset="0"/>
              </a:rPr>
              <a:t>It is designed for </a:t>
            </a:r>
            <a:r>
              <a:rPr lang="en-US" b="1" dirty="0" smtClean="0">
                <a:solidFill>
                  <a:srgbClr val="000000"/>
                </a:solidFill>
                <a:cs typeface="Calibri" panose="020F0502020204030204" charset="0"/>
              </a:rPr>
              <a:t> wireless </a:t>
            </a:r>
            <a:r>
              <a:rPr lang="en-US" b="1" dirty="0">
                <a:solidFill>
                  <a:srgbClr val="000000"/>
                </a:solidFill>
                <a:cs typeface="Calibri" panose="020F0502020204030204" charset="0"/>
              </a:rPr>
              <a:t>location-aware devices, wireless positioning system signals, industrial wireless control, etc. </a:t>
            </a:r>
            <a:r>
              <a:rPr lang="en-US" b="1" dirty="0" smtClean="0">
                <a:solidFill>
                  <a:srgbClr val="000000"/>
                </a:solidFill>
                <a:cs typeface="Calibri" panose="020F0502020204030204" charset="0"/>
              </a:rPr>
              <a:t>ESP8266 </a:t>
            </a:r>
            <a:r>
              <a:rPr lang="en-US" b="1" dirty="0">
                <a:solidFill>
                  <a:srgbClr val="000000"/>
                </a:solidFill>
                <a:cs typeface="Calibri" panose="020F0502020204030204" charset="0"/>
              </a:rPr>
              <a:t>is used to process and transfer information to the web server so that the smartphone can access </a:t>
            </a:r>
            <a:r>
              <a:rPr lang="en-US" b="1" dirty="0" smtClean="0">
                <a:solidFill>
                  <a:srgbClr val="000000"/>
                </a:solidFill>
                <a:cs typeface="Calibri" panose="020F0502020204030204" charset="0"/>
              </a:rPr>
              <a:t> the information.</a:t>
            </a:r>
            <a:r>
              <a:rPr lang="en-US" b="1" dirty="0">
                <a:cs typeface="Calibri" panose="020F0502020204030204" charset="0"/>
              </a:rPr>
              <a:t> IR obstacle sensors. It detected object range of 10-30 cm. This sensor can be used for most indoor </a:t>
            </a:r>
            <a:r>
              <a:rPr lang="en-US" b="1" dirty="0" smtClean="0">
                <a:cs typeface="Calibri" panose="020F0502020204030204" charset="0"/>
              </a:rPr>
              <a:t>applications </a:t>
            </a:r>
            <a:r>
              <a:rPr lang="en-US" b="1" dirty="0">
                <a:cs typeface="Calibri" panose="020F0502020204030204" charset="0"/>
              </a:rPr>
              <a:t>where no important ambient light is </a:t>
            </a:r>
            <a:r>
              <a:rPr lang="en-US" b="1" dirty="0" smtClean="0">
                <a:cs typeface="Calibri" panose="020F0502020204030204" charset="0"/>
              </a:rPr>
              <a:t>present . </a:t>
            </a:r>
            <a:r>
              <a:rPr lang="en-US" b="1" dirty="0">
                <a:cs typeface="Calibri" panose="020F0502020204030204" charset="0"/>
              </a:rPr>
              <a:t>The IR sensor will used to sense the road </a:t>
            </a:r>
            <a:endParaRPr lang="en-US" b="1" dirty="0">
              <a:cs typeface="Calibri" panose="020F0502020204030204" charset="0"/>
            </a:endParaRPr>
          </a:p>
          <a:p>
            <a:pPr algn="just"/>
            <a:r>
              <a:rPr lang="en-US" b="1" dirty="0">
                <a:cs typeface="Calibri" panose="020F0502020204030204" charset="0"/>
              </a:rPr>
              <a:t>traffic congestion. </a:t>
            </a:r>
            <a:endParaRPr lang="en-US" b="1" dirty="0">
              <a:cs typeface="Calibri" panose="020F0502020204030204" charset="0"/>
            </a:endParaRPr>
          </a:p>
          <a:p>
            <a:pPr algn="just"/>
            <a:endParaRPr lang="en-US" b="1" i="0" dirty="0">
              <a:solidFill>
                <a:srgbClr val="000000"/>
              </a:solidFill>
              <a:effectLst/>
              <a:latin typeface="ff9"/>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t>Circuit Diagram:</a:t>
            </a:r>
            <a:endParaRPr lang="en-US" altLang="en-IN" dirty="0"/>
          </a:p>
        </p:txBody>
      </p:sp>
      <p:pic>
        <p:nvPicPr>
          <p:cNvPr id="2050" name="Picture 2" descr="Traffic Light Controller Using Arduino - Robu.in | Indian ..."/>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6419825" y="2830289"/>
            <a:ext cx="3303724" cy="18583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62377" y="2830289"/>
            <a:ext cx="5632361" cy="1753235"/>
          </a:xfrm>
          <a:prstGeom prst="rect">
            <a:avLst/>
          </a:prstGeom>
        </p:spPr>
        <p:txBody>
          <a:bodyPr wrap="square">
            <a:spAutoFit/>
          </a:bodyPr>
          <a:lstStyle/>
          <a:p>
            <a:pPr algn="just"/>
            <a:r>
              <a:rPr lang="en-US" b="1" dirty="0">
                <a:solidFill>
                  <a:srgbClr val="202124"/>
                </a:solidFill>
              </a:rPr>
              <a:t>This is the circuit diagram for the traffic light controller by using Arduino. </a:t>
            </a:r>
            <a:r>
              <a:rPr lang="en-US" b="1" dirty="0">
                <a:solidFill>
                  <a:srgbClr val="202124"/>
                </a:solidFill>
              </a:rPr>
              <a:t>Connect LEDs on the breadboard as Red, Yellow, Green, respectively. Connect the negative terminal of the LED and connect the 220 Ohm resistor in series. Connect these negative terminals to the ground.</a:t>
            </a:r>
            <a:endParaRPr lang="en-IN"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Software requirements:</a:t>
            </a:r>
            <a:endParaRPr lang="en-IN" sz="4000" b="1" dirty="0"/>
          </a:p>
        </p:txBody>
      </p:sp>
      <p:sp>
        <p:nvSpPr>
          <p:cNvPr id="3" name="Content Placeholder 2"/>
          <p:cNvSpPr>
            <a:spLocks noGrp="1"/>
          </p:cNvSpPr>
          <p:nvPr>
            <p:ph idx="1"/>
          </p:nvPr>
        </p:nvSpPr>
        <p:spPr/>
        <p:txBody>
          <a:bodyPr/>
          <a:lstStyle/>
          <a:p>
            <a:r>
              <a:rPr lang="en-IN" sz="2400" b="1" dirty="0"/>
              <a:t>Arduino IDE</a:t>
            </a:r>
            <a:endParaRPr lang="en-IN" sz="2400" b="1" dirty="0"/>
          </a:p>
          <a:p>
            <a:r>
              <a:rPr lang="en-IN" sz="2400" b="1" dirty="0"/>
              <a:t>Embedded C</a:t>
            </a:r>
            <a:endParaRPr lang="en-IN" sz="2400" b="1"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45" y="156210"/>
            <a:ext cx="8596630" cy="440690"/>
          </a:xfrm>
        </p:spPr>
        <p:txBody>
          <a:bodyPr/>
          <a:lstStyle/>
          <a:p>
            <a:r>
              <a:rPr lang="en-IN" b="1" dirty="0"/>
              <a:t>Abstract:</a:t>
            </a:r>
            <a:endParaRPr lang="en-IN" b="1" dirty="0"/>
          </a:p>
        </p:txBody>
      </p:sp>
      <p:sp>
        <p:nvSpPr>
          <p:cNvPr id="4" name="Content Placeholder 3"/>
          <p:cNvSpPr/>
          <p:nvPr>
            <p:ph idx="1"/>
          </p:nvPr>
        </p:nvSpPr>
        <p:spPr>
          <a:xfrm>
            <a:off x="609600" y="1174750"/>
            <a:ext cx="10972800" cy="3040380"/>
          </a:xfrm>
        </p:spPr>
        <p:txBody>
          <a:bodyPr/>
          <a:p>
            <a:r>
              <a:rPr lang="en-IN" altLang="en-US" sz="2400"/>
              <a:t>Traffic light control systems are widely used to monitor and control the flow of automobiles through the junction of many roads. They aim to realize smooth motion of cars in the transportation routes. However, the synchronization of multiple traffic light systems at adjacent intersections is a complicated problem given the various parameters involved. Conventional systems do not handle variable flows approaching the junctions. In addition, the mutual interference between adjacent traffic light systems, the disparity of cars flow with time, the accidents, the passage of emergency vehicles, and the pedestrian crossing are not implemented in the existing traffic system. This leads to traffic jam and congestion. We propose a system based on NodeMCU micro controller that evaluates the traffic density using IR sensors and accomplishes dynamic timing slots with different levels. Moreover, a portable controller device is designed to solve the problem of emergency vehicles stuck in the overcrowded roads.</a:t>
            </a:r>
            <a:endParaRPr lang="en-IN" altLang="en-US" sz="240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Applications</a:t>
            </a:r>
            <a:r>
              <a:rPr lang="en-US" dirty="0"/>
              <a:t>:</a:t>
            </a:r>
            <a:endParaRPr lang="en-IN" dirty="0"/>
          </a:p>
        </p:txBody>
      </p:sp>
      <p:sp>
        <p:nvSpPr>
          <p:cNvPr id="3" name="Content Placeholder 2"/>
          <p:cNvSpPr>
            <a:spLocks noGrp="1"/>
          </p:cNvSpPr>
          <p:nvPr>
            <p:ph idx="1"/>
          </p:nvPr>
        </p:nvSpPr>
        <p:spPr>
          <a:xfrm>
            <a:off x="677334" y="2160590"/>
            <a:ext cx="8596668" cy="3164446"/>
          </a:xfrm>
        </p:spPr>
        <p:txBody>
          <a:bodyPr/>
          <a:lstStyle/>
          <a:p>
            <a:r>
              <a:rPr lang="en-US" sz="2400" b="1" dirty="0"/>
              <a:t>It helps regional and municipal transportation departments to cope with the situation</a:t>
            </a:r>
            <a:endParaRPr lang="en-US" sz="2400" b="1" dirty="0"/>
          </a:p>
          <a:p>
            <a:r>
              <a:rPr lang="en-US" sz="2400" b="1" dirty="0"/>
              <a:t>It is used for helping the drivers and </a:t>
            </a:r>
            <a:r>
              <a:rPr lang="en-US" sz="2400" b="1" dirty="0" err="1"/>
              <a:t>pedistrains</a:t>
            </a:r>
            <a:r>
              <a:rPr lang="en-US" sz="2400" b="1" dirty="0"/>
              <a:t> will cross the crosswalk</a:t>
            </a:r>
            <a:endParaRPr lang="en-US" sz="2400" b="1" dirty="0"/>
          </a:p>
          <a:p>
            <a:r>
              <a:rPr lang="en-US" sz="2400" b="1" dirty="0"/>
              <a:t>To </a:t>
            </a:r>
            <a:r>
              <a:rPr lang="en-US" sz="2400" b="1" dirty="0" err="1"/>
              <a:t>slove</a:t>
            </a:r>
            <a:r>
              <a:rPr lang="en-US" sz="2400" b="1" dirty="0"/>
              <a:t> the current problems of traffic lights</a:t>
            </a:r>
            <a:endParaRPr lang="en-IN" sz="2400" b="1"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03640" y="525145"/>
            <a:ext cx="3138170" cy="399923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endParaRPr lang="en-IN" dirty="0"/>
          </a:p>
        </p:txBody>
      </p:sp>
      <p:sp>
        <p:nvSpPr>
          <p:cNvPr id="3" name="Content Placeholder 2"/>
          <p:cNvSpPr>
            <a:spLocks noGrp="1"/>
          </p:cNvSpPr>
          <p:nvPr>
            <p:ph idx="1"/>
          </p:nvPr>
        </p:nvSpPr>
        <p:spPr>
          <a:xfrm>
            <a:off x="677334" y="1451429"/>
            <a:ext cx="9177866" cy="4589933"/>
          </a:xfrm>
        </p:spPr>
        <p:txBody>
          <a:bodyPr>
            <a:normAutofit fontScale="70000"/>
          </a:bodyPr>
          <a:lstStyle/>
          <a:p>
            <a:pPr>
              <a:buFont typeface="Wingdings" panose="05000000000000000000" pitchFamily="2" charset="2"/>
              <a:buChar char="Ø"/>
            </a:pPr>
            <a:r>
              <a:rPr lang="en-IN" sz="1800" dirty="0"/>
              <a:t> </a:t>
            </a:r>
            <a:r>
              <a:rPr lang="en-IN" sz="1800" b="1" dirty="0"/>
              <a:t> </a:t>
            </a:r>
            <a:r>
              <a:rPr lang="en-IN" sz="2400" b="1" dirty="0"/>
              <a:t>N. Kham, and C </a:t>
            </a:r>
            <a:r>
              <a:rPr lang="en-IN" sz="2400" b="1" dirty="0" err="1"/>
              <a:t>Nwe</a:t>
            </a:r>
            <a:r>
              <a:rPr lang="en-IN" sz="2400" b="1" dirty="0"/>
              <a:t>, “Implementation of modern traffic light control system”, International journal of scientific and research publications, Vol. 4, Issue 6, Jun. 2014.</a:t>
            </a:r>
            <a:endParaRPr lang="en-IN" sz="2400" b="1" dirty="0"/>
          </a:p>
          <a:p>
            <a:pPr>
              <a:buFont typeface="Wingdings" panose="05000000000000000000" pitchFamily="2" charset="2"/>
              <a:buChar char="Ø"/>
            </a:pPr>
            <a:r>
              <a:rPr lang="en-IN" sz="2400" b="1" dirty="0"/>
              <a:t>  I. Isa, </a:t>
            </a:r>
            <a:r>
              <a:rPr lang="en-IN" sz="2400" b="1" dirty="0" err="1"/>
              <a:t>N.Shaari</a:t>
            </a:r>
            <a:r>
              <a:rPr lang="en-IN" sz="2400" b="1" dirty="0"/>
              <a:t>, </a:t>
            </a:r>
            <a:r>
              <a:rPr lang="en-IN" sz="2400" b="1" dirty="0" err="1"/>
              <a:t>A.Fayeez</a:t>
            </a:r>
            <a:r>
              <a:rPr lang="en-IN" sz="2400" b="1" dirty="0"/>
              <a:t>, and N. </a:t>
            </a:r>
            <a:r>
              <a:rPr lang="en-IN" sz="2400" b="1" dirty="0" err="1"/>
              <a:t>Azlin</a:t>
            </a:r>
            <a:r>
              <a:rPr lang="en-IN" sz="2400" b="1" dirty="0"/>
              <a:t>, "Portable wireless traffic light system (PWTLS)", International journal of research in engineering and technology, Vol. 3, Issue 2, pp. 242-247, Feb 2014.</a:t>
            </a:r>
            <a:endParaRPr lang="en-IN" sz="2400" b="1" dirty="0"/>
          </a:p>
          <a:p>
            <a:pPr>
              <a:buFont typeface="Wingdings" panose="05000000000000000000" pitchFamily="2" charset="2"/>
              <a:buChar char="Ø"/>
            </a:pPr>
            <a:r>
              <a:rPr lang="en-IN" sz="2400" b="1" dirty="0"/>
              <a:t>  P. </a:t>
            </a:r>
            <a:r>
              <a:rPr lang="en-IN" sz="2400" b="1" dirty="0" err="1"/>
              <a:t>Sinhmar</a:t>
            </a:r>
            <a:r>
              <a:rPr lang="en-IN" sz="2400" b="1" dirty="0"/>
              <a:t>, "Intelligent traffic light and density control using IR sensors and microcontroller", International journal of advanced technology &amp; engineering research (IJATER), Vol. 2, Issue 2, pp. 30- 35, March 2012.</a:t>
            </a:r>
            <a:endParaRPr lang="en-IN" sz="2400" b="1" dirty="0"/>
          </a:p>
          <a:p>
            <a:pPr>
              <a:buFont typeface="Wingdings" panose="05000000000000000000" pitchFamily="2" charset="2"/>
              <a:buChar char="Ø"/>
            </a:pPr>
            <a:r>
              <a:rPr lang="en-IN" sz="2400" b="1" dirty="0"/>
              <a:t> E. Geetha, V. </a:t>
            </a:r>
            <a:r>
              <a:rPr lang="en-IN" sz="2400" b="1" dirty="0" err="1"/>
              <a:t>Viswanadha</a:t>
            </a:r>
            <a:r>
              <a:rPr lang="en-IN" sz="2400" b="1" dirty="0"/>
              <a:t>, and G. Kavitha, "Design of intelligent auto traffic signal controller with emergency override", International journal of engineering science and innovative technology (IJESIT), Vol. 3 , Issue 4, pp. 670-675, July 2014.</a:t>
            </a:r>
            <a:endParaRPr lang="en-IN" sz="2400" b="1" dirty="0"/>
          </a:p>
          <a:p>
            <a:pPr>
              <a:buFont typeface="Wingdings" panose="05000000000000000000" pitchFamily="2" charset="2"/>
              <a:buChar char="Ø"/>
            </a:pPr>
            <a:r>
              <a:rPr lang="en-IN" sz="2400" b="1" dirty="0"/>
              <a:t>G. Kavya, and B. Saranya, "Density based intelligent traffic signal system using PIC microcontroller", International journal of research in applied science &amp; engineering technology (IJRASET), Vol. 3, Issue 1, pp. 205-209, Jan 2015. </a:t>
            </a:r>
            <a:endParaRPr lang="en-IN" sz="2400" b="1" dirty="0"/>
          </a:p>
          <a:p>
            <a:endParaRPr lang="en-IN" sz="2400" b="1"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4000" dirty="0">
                <a:latin typeface="Bodoni MT Black" panose="02070A03080606020203" pitchFamily="18" charset="0"/>
              </a:rPr>
              <a:t>   	  	  	  		THANK YOU</a:t>
            </a:r>
            <a:endParaRPr lang="en-IN" sz="4000" dirty="0">
              <a:latin typeface="Bodoni MT Black" panose="02070A03080606020203"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Introduction:</a:t>
            </a:r>
            <a:endParaRPr lang="en-IN" b="1" dirty="0"/>
          </a:p>
        </p:txBody>
      </p:sp>
      <p:sp>
        <p:nvSpPr>
          <p:cNvPr id="3" name="Content Placeholder 2"/>
          <p:cNvSpPr>
            <a:spLocks noGrp="1"/>
          </p:cNvSpPr>
          <p:nvPr>
            <p:ph idx="1"/>
          </p:nvPr>
        </p:nvSpPr>
        <p:spPr>
          <a:xfrm>
            <a:off x="662940" y="1311910"/>
            <a:ext cx="10730865" cy="5074285"/>
          </a:xfrm>
        </p:spPr>
        <p:txBody>
          <a:bodyPr>
            <a:normAutofit/>
          </a:bodyPr>
          <a:lstStyle/>
          <a:p>
            <a:r>
              <a:rPr lang="en-US" sz="2400" dirty="0"/>
              <a:t>The road traffic conditions are becoming more and more chaotic. Many countries are actively developing intelligent transportation systems (ITS) which can lead to the improvement in the safety and efficiency of today’s transportation network .</a:t>
            </a:r>
            <a:endParaRPr lang="en-US" sz="2400" dirty="0"/>
          </a:p>
          <a:p>
            <a:r>
              <a:rPr lang="en-US" sz="2400" dirty="0"/>
              <a:t> A mobile or remote-based traffic control system plays a pivotal role in ensuring that there is no traffic congestion in a case of emergency or when there is convoy cars leading to a funeral or wedding.</a:t>
            </a:r>
            <a:endParaRPr lang="en-US" sz="2400" dirty="0"/>
          </a:p>
          <a:p>
            <a:r>
              <a:rPr lang="en-US" sz="2400" dirty="0"/>
              <a:t> By using this type of a system, many lives can be saved by being taken to the hospital as soon as possible and also unnecessary traffic jams can be avoided in traffic junctions by making use of this kind of a system</a:t>
            </a:r>
            <a:r>
              <a:rPr lang="en-US" dirty="0"/>
              <a:t>. </a:t>
            </a:r>
            <a:endParaRPr lang="en-IN" dirty="0"/>
          </a:p>
          <a:p>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Literature</a:t>
            </a:r>
            <a:r>
              <a:rPr lang="en-US" b="1" dirty="0"/>
              <a:t> </a:t>
            </a:r>
            <a:r>
              <a:rPr lang="en-US" sz="4000" b="1" dirty="0"/>
              <a:t>Survey:</a:t>
            </a:r>
            <a:endParaRPr lang="en-IN" sz="4000" b="1" dirty="0"/>
          </a:p>
        </p:txBody>
      </p:sp>
      <p:sp>
        <p:nvSpPr>
          <p:cNvPr id="3" name="Content Placeholder 2"/>
          <p:cNvSpPr>
            <a:spLocks noGrp="1"/>
          </p:cNvSpPr>
          <p:nvPr>
            <p:ph idx="1"/>
          </p:nvPr>
        </p:nvSpPr>
        <p:spPr>
          <a:xfrm>
            <a:off x="765175" y="1219200"/>
            <a:ext cx="10372725" cy="5429250"/>
          </a:xfrm>
        </p:spPr>
        <p:txBody>
          <a:bodyPr>
            <a:noAutofit/>
          </a:bodyPr>
          <a:lstStyle/>
          <a:p>
            <a:r>
              <a:rPr lang="en-IN" sz="2400" b="1" dirty="0"/>
              <a:t>Smart Traffic Light Scheduling in Smart City Using Image and Video </a:t>
            </a:r>
            <a:r>
              <a:rPr lang="en-IN" sz="2400" b="1" dirty="0" smtClean="0"/>
              <a:t>Processing</a:t>
            </a:r>
            <a:endParaRPr lang="en-IN" sz="2400" b="1" dirty="0" smtClean="0"/>
          </a:p>
          <a:p>
            <a:r>
              <a:rPr lang="en-IN" sz="2400" dirty="0"/>
              <a:t>In the proposed models, traffic light scheduling is determined based on the density and the number of passing vehicles. Moreover, it is implemented by Raspberry-Pi board and </a:t>
            </a:r>
            <a:r>
              <a:rPr lang="en-IN" sz="2400" dirty="0" err="1"/>
              <a:t>OpenCV</a:t>
            </a:r>
            <a:r>
              <a:rPr lang="en-IN" sz="2400" dirty="0"/>
              <a:t> tool. The analytical and experimental results indicate the efficiency provided by the proposed models in intelligent traffic management. Today, we face the challenge of inequality in the growth of road infrastructure compared to the growing number of vehicles in modern life [1]. Therefore, a growing volume of traffic is observed that is becoming more and more serious.</a:t>
            </a:r>
            <a:r>
              <a:rPr lang="en-IN" sz="2000" dirty="0"/>
              <a:t> </a:t>
            </a:r>
            <a:endParaRPr lang="en-IN" sz="2000"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Literature Survey:</a:t>
            </a:r>
            <a:endParaRPr lang="en-IN" sz="4000" b="1" dirty="0"/>
          </a:p>
        </p:txBody>
      </p:sp>
      <p:sp>
        <p:nvSpPr>
          <p:cNvPr id="3" name="Content Placeholder 2"/>
          <p:cNvSpPr>
            <a:spLocks noGrp="1"/>
          </p:cNvSpPr>
          <p:nvPr>
            <p:ph idx="1"/>
          </p:nvPr>
        </p:nvSpPr>
        <p:spPr>
          <a:xfrm>
            <a:off x="604520" y="1235075"/>
            <a:ext cx="10782300" cy="4777105"/>
          </a:xfrm>
        </p:spPr>
        <p:txBody>
          <a:bodyPr>
            <a:noAutofit/>
          </a:bodyPr>
          <a:lstStyle/>
          <a:p>
            <a:r>
              <a:rPr lang="en-IN" sz="2400" b="1" dirty="0"/>
              <a:t>IOT based Smart Traffic Light Control </a:t>
            </a:r>
            <a:r>
              <a:rPr lang="en-IN" sz="2400" b="1" dirty="0" smtClean="0"/>
              <a:t>System</a:t>
            </a:r>
            <a:endParaRPr lang="en-IN" sz="2400" b="1" dirty="0" smtClean="0"/>
          </a:p>
          <a:p>
            <a:r>
              <a:rPr lang="en-IN" sz="2400" dirty="0"/>
              <a:t>Traffic Congestion and traffic monitoring is one of the important problems all over the world. This work uses IOT and Adaptive </a:t>
            </a:r>
            <a:r>
              <a:rPr lang="en-IN" sz="2400" dirty="0" err="1"/>
              <a:t>Neuro</a:t>
            </a:r>
            <a:r>
              <a:rPr lang="en-IN" sz="2400" dirty="0"/>
              <a:t> Fuzzy Inference System (ANFIS) to improve traffic conditions. An ANFIS traffic light controller with inputs as waiting time and vehicle density is developed using MATLAB SIMULINK environment. A camera is used to capture the traffic scenes and this image is transferred to the cloud using Arduino UNO and </a:t>
            </a:r>
            <a:r>
              <a:rPr lang="en-IN" sz="2400" dirty="0" err="1"/>
              <a:t>ThingSpeak</a:t>
            </a:r>
            <a:r>
              <a:rPr lang="en-IN" sz="2400" dirty="0"/>
              <a:t> Platform. The image is then </a:t>
            </a:r>
            <a:r>
              <a:rPr lang="en-IN" sz="2400" dirty="0" err="1"/>
              <a:t>analyzed</a:t>
            </a:r>
            <a:r>
              <a:rPr lang="en-IN" sz="2400" dirty="0"/>
              <a:t> in the server using ANFIS controller and appropriate control signals are sent to the traffic signals. </a:t>
            </a:r>
            <a:endParaRPr lang="en-US" sz="2400" b="1"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t>Existing system:</a:t>
            </a:r>
            <a:endParaRPr lang="en-IN" sz="4000" b="1" dirty="0"/>
          </a:p>
        </p:txBody>
      </p:sp>
      <p:sp>
        <p:nvSpPr>
          <p:cNvPr id="3" name="Content Placeholder 2"/>
          <p:cNvSpPr>
            <a:spLocks noGrp="1"/>
          </p:cNvSpPr>
          <p:nvPr>
            <p:ph idx="1"/>
          </p:nvPr>
        </p:nvSpPr>
        <p:spPr>
          <a:xfrm>
            <a:off x="677545" y="1384300"/>
            <a:ext cx="10817860" cy="4392930"/>
          </a:xfrm>
        </p:spPr>
        <p:txBody>
          <a:bodyPr>
            <a:noAutofit/>
          </a:bodyPr>
          <a:lstStyle/>
          <a:p>
            <a:pPr algn="just"/>
            <a:r>
              <a:rPr lang="en-US" sz="2400" dirty="0"/>
              <a:t>The microcontroller-based traffic light system for road intersection control was developed to direct the movement of vehicles meeting at a road junction without any collision.</a:t>
            </a:r>
            <a:endParaRPr lang="en-US" sz="2400" dirty="0"/>
          </a:p>
          <a:p>
            <a:pPr algn="just"/>
            <a:r>
              <a:rPr lang="en-US" sz="2400" dirty="0"/>
              <a:t> To achieve this, the microcontroller allocates time for each path when the vehicles along that path will move and the other vehicles from the other path will stop.</a:t>
            </a:r>
            <a:endParaRPr lang="en-US" sz="2400" dirty="0"/>
          </a:p>
          <a:p>
            <a:pPr algn="just"/>
            <a:r>
              <a:rPr lang="en-US" sz="2400" dirty="0"/>
              <a:t> When the time allocated for a specific path has been exhausted, the red light will be ON meaning stop and the next line will be ON (green light) which means the vehicle in that path should start moving. When the time is about to be exhausted, the yellow light will be ON in the third path informing the vehicles in that path to be ready to move, and after some seconds the green light will be ON.</a:t>
            </a:r>
            <a:endParaRPr lang="en-US" sz="2400" dirty="0"/>
          </a:p>
          <a:p>
            <a:pPr algn="just"/>
            <a:r>
              <a:rPr lang="en-US" sz="2400" dirty="0"/>
              <a:t> Disadvantage is traffic light timing is fixed.</a:t>
            </a:r>
            <a:endParaRPr lang="en-IN" sz="2400" dirty="0"/>
          </a:p>
          <a:p>
            <a:pPr algn="just"/>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Disadvantages</a:t>
            </a:r>
            <a:r>
              <a:rPr lang="en-US" altLang="en-IN" b="1" dirty="0" smtClean="0"/>
              <a:t>:</a:t>
            </a:r>
            <a:endParaRPr lang="en-US" altLang="en-IN" b="1" dirty="0" smtClean="0"/>
          </a:p>
        </p:txBody>
      </p:sp>
      <p:sp>
        <p:nvSpPr>
          <p:cNvPr id="3" name="Content Placeholder 2"/>
          <p:cNvSpPr>
            <a:spLocks noGrp="1"/>
          </p:cNvSpPr>
          <p:nvPr>
            <p:ph idx="1"/>
          </p:nvPr>
        </p:nvSpPr>
        <p:spPr/>
        <p:txBody>
          <a:bodyPr/>
          <a:lstStyle/>
          <a:p>
            <a:r>
              <a:rPr lang="en-US" sz="2400" dirty="0"/>
              <a:t>expensive.</a:t>
            </a:r>
            <a:endParaRPr lang="en-US" sz="2400" dirty="0"/>
          </a:p>
          <a:p>
            <a:r>
              <a:rPr lang="en-US" sz="2400" dirty="0"/>
              <a:t>not practical for all roads.</a:t>
            </a:r>
            <a:endParaRPr lang="en-US" sz="2400" dirty="0"/>
          </a:p>
          <a:p>
            <a:r>
              <a:rPr lang="en-US" sz="2400" dirty="0"/>
              <a:t>perceived by some as a way of raising funds.</a:t>
            </a:r>
            <a:endParaRPr lang="en-US" sz="2400" dirty="0"/>
          </a:p>
          <a:p>
            <a:r>
              <a:rPr lang="en-US" sz="2400" dirty="0"/>
              <a:t>less or no effect beyond the camera.</a:t>
            </a:r>
            <a:endParaRPr lang="en-US" sz="2400" dirty="0"/>
          </a:p>
          <a:p>
            <a:r>
              <a:rPr lang="en-US" sz="2400" dirty="0"/>
              <a:t>are subject to vandalism.</a:t>
            </a:r>
            <a:endParaRPr lang="en-US" sz="2400" dirty="0"/>
          </a:p>
          <a:p>
            <a:r>
              <a:rPr lang="en-US" sz="2400" dirty="0"/>
              <a:t>need regular maintenance.</a:t>
            </a:r>
            <a:endParaRPr lang="en-US" sz="2400" dirty="0"/>
          </a:p>
          <a:p>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Proposed system:</a:t>
            </a:r>
            <a:endParaRPr lang="en-IN" b="1" dirty="0"/>
          </a:p>
        </p:txBody>
      </p:sp>
      <p:sp>
        <p:nvSpPr>
          <p:cNvPr id="3" name="Content Placeholder 2"/>
          <p:cNvSpPr>
            <a:spLocks noGrp="1"/>
          </p:cNvSpPr>
          <p:nvPr>
            <p:ph idx="1"/>
          </p:nvPr>
        </p:nvSpPr>
        <p:spPr>
          <a:xfrm>
            <a:off x="677334" y="1213170"/>
            <a:ext cx="10513180" cy="3688668"/>
          </a:xfrm>
        </p:spPr>
        <p:txBody>
          <a:bodyPr>
            <a:noAutofit/>
          </a:bodyPr>
          <a:lstStyle/>
          <a:p>
            <a:r>
              <a:rPr lang="en-US" sz="2400" dirty="0"/>
              <a:t>The debates on mobility almost exclusively consist of functionalist analyses of how particular mobile technologies can alleviate geographical barriers for human activity . </a:t>
            </a:r>
            <a:endParaRPr lang="en-US" sz="2400" dirty="0"/>
          </a:p>
          <a:p>
            <a:r>
              <a:rPr lang="en-US" sz="2400" dirty="0"/>
              <a:t>The developed system  has allowed the Android mobile device (emergency vehicle) to override the normal operation of a traffic signal. The system comprises of  </a:t>
            </a:r>
            <a:r>
              <a:rPr lang="en-US" sz="2400" dirty="0" err="1"/>
              <a:t>NodemCU</a:t>
            </a:r>
            <a:r>
              <a:rPr lang="en-US" sz="2400" dirty="0"/>
              <a:t> microcontroller , </a:t>
            </a:r>
            <a:r>
              <a:rPr lang="en-US" sz="2400" dirty="0" err="1"/>
              <a:t>Arduino</a:t>
            </a:r>
            <a:r>
              <a:rPr lang="en-US" sz="2400" dirty="0"/>
              <a:t> , IR Sensor  and traffic signals.</a:t>
            </a:r>
            <a:endParaRPr lang="en-US" sz="2400" dirty="0"/>
          </a:p>
          <a:p>
            <a:r>
              <a:rPr lang="en-US" sz="2400" dirty="0"/>
              <a:t> This system will be very essential for the benefit and safety of the people of the society, thereby ensuring that there is no longer a traffic congestion that is experienced currently.</a:t>
            </a:r>
            <a:endParaRPr lang="en-US" sz="2400" dirty="0"/>
          </a:p>
          <a:p>
            <a:r>
              <a:rPr lang="en-US" sz="2400" dirty="0"/>
              <a:t> By using this type of a system, many lives can be saved by being taken to the hospital as soon as possible and also unnecessary traffic jams can be avoided in traffic junctions by making use of this kind of a system. </a:t>
            </a:r>
            <a:endParaRPr lang="en-IN" sz="2400" dirty="0"/>
          </a:p>
          <a:p>
            <a:endParaRPr lang="en-IN" sz="2400" dirty="0"/>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Advantages</a:t>
            </a:r>
            <a:r>
              <a:rPr lang="en-US" altLang="en-IN" b="1" dirty="0" smtClean="0"/>
              <a:t>:</a:t>
            </a:r>
            <a:endParaRPr lang="en-US" altLang="en-IN" b="1" dirty="0" smtClean="0"/>
          </a:p>
        </p:txBody>
      </p:sp>
      <p:sp>
        <p:nvSpPr>
          <p:cNvPr id="3" name="Content Placeholder 2"/>
          <p:cNvSpPr>
            <a:spLocks noGrp="1"/>
          </p:cNvSpPr>
          <p:nvPr>
            <p:ph idx="1"/>
          </p:nvPr>
        </p:nvSpPr>
        <p:spPr/>
        <p:txBody>
          <a:bodyPr/>
          <a:lstStyle/>
          <a:p>
            <a:r>
              <a:rPr lang="en-US" sz="2400" dirty="0"/>
              <a:t>When properly timed, traffic signals </a:t>
            </a:r>
            <a:r>
              <a:rPr lang="en-US" sz="2400" b="1" dirty="0"/>
              <a:t>increase the traffic handling capacity of an intersection</a:t>
            </a:r>
            <a:r>
              <a:rPr lang="en-US" sz="2400" dirty="0"/>
              <a:t>, and when installed under conditions that justify its use, it is a valuable device for improving the safety and efficiency of both pedestrian and vehicular traffic.</a:t>
            </a:r>
            <a:endParaRPr lang="en-IN" sz="2400" dirty="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12200</Words>
  <Application>WPS Presentation</Application>
  <PresentationFormat>Widescreen</PresentationFormat>
  <Paragraphs>156</Paragraphs>
  <Slides>22</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22</vt:i4>
      </vt:variant>
    </vt:vector>
  </HeadingPairs>
  <TitlesOfParts>
    <vt:vector size="38" baseType="lpstr">
      <vt:lpstr>Arial</vt:lpstr>
      <vt:lpstr>SimSun</vt:lpstr>
      <vt:lpstr>Wingdings</vt:lpstr>
      <vt:lpstr>Algerian</vt:lpstr>
      <vt:lpstr>Gabriola</vt:lpstr>
      <vt:lpstr>Aharoni</vt:lpstr>
      <vt:lpstr>Times New Roman</vt:lpstr>
      <vt:lpstr>Yu Gothic UI Semibold</vt:lpstr>
      <vt:lpstr>Microsoft YaHei</vt:lpstr>
      <vt:lpstr>Arial Unicode MS</vt:lpstr>
      <vt:lpstr>Calibri</vt:lpstr>
      <vt:lpstr>ff9</vt:lpstr>
      <vt:lpstr>Bodoni MT Black</vt:lpstr>
      <vt:lpstr>Segoe Print</vt:lpstr>
      <vt:lpstr>Arial Black</vt:lpstr>
      <vt:lpstr>Blue Waves</vt:lpstr>
      <vt:lpstr>                       SMART CONTROL OF TRAFFIC LIGHTS USING IOT                                     Bachelor of Technology                                                   In                     Electronics And Communication Engineering                                                                                      TEAM MEMBERS:- M.RAKESH                           U19EC290 M.DURGA SAI                      U19EC285                     K.SAI MANOJ                       U19EC252 K.LEELA MANIKANTA         U19EC257                                                                                  Guide by (PROFESSOR and HOD{ ECE}):                                                                                                                                                                                             DR.H.UMMA HABIBA                                                                                                                                                                                                                                                                     </vt:lpstr>
      <vt:lpstr>Abstract:</vt:lpstr>
      <vt:lpstr>Introduction:</vt:lpstr>
      <vt:lpstr>Literature Survey</vt:lpstr>
      <vt:lpstr>Literature Survey</vt:lpstr>
      <vt:lpstr>Existing system:</vt:lpstr>
      <vt:lpstr>Disadvantages</vt:lpstr>
      <vt:lpstr>Proposed system:</vt:lpstr>
      <vt:lpstr>Advantages</vt:lpstr>
      <vt:lpstr>WORKING </vt:lpstr>
      <vt:lpstr>NODEMCU CONTROLLER</vt:lpstr>
      <vt:lpstr>ARDUINO UNO CONTROLLER</vt:lpstr>
      <vt:lpstr>IR SENSOR</vt:lpstr>
      <vt:lpstr>TRAFFIC LIGHT SIGNALS</vt:lpstr>
      <vt:lpstr>Block diagram</vt:lpstr>
      <vt:lpstr>Hardware requirements:</vt:lpstr>
      <vt:lpstr>Hardware working</vt:lpstr>
      <vt:lpstr>PowerPoint 演示文稿</vt:lpstr>
      <vt:lpstr>Software requirements:</vt:lpstr>
      <vt:lpstr>Applications:</vt:lpstr>
      <vt:lpstr>Reference: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CONTROL OF TRAFFIC LIGHT USING IOT</dc:title>
  <dc:creator>DELL</dc:creator>
  <cp:lastModifiedBy>RAKESH METTU</cp:lastModifiedBy>
  <cp:revision>22</cp:revision>
  <dcterms:created xsi:type="dcterms:W3CDTF">2022-10-27T10:37:00Z</dcterms:created>
  <dcterms:modified xsi:type="dcterms:W3CDTF">2023-01-01T15:23:22Z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D096E3D7A64A437A8C1CE87688BDFDBE</vt:lpwstr>
  </property>
  <property fmtid="{D5CDD505-2E9C-101B-9397-08002B2CF9AE}" pid="3" name="KSOProductBuildVer">
    <vt:lpwstr>1033-11.2.0.11440</vt:lpwstr>
  </property>
</Properties>
</file>