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24" r:id="rId2"/>
    <p:sldId id="627" r:id="rId3"/>
    <p:sldId id="634" r:id="rId4"/>
    <p:sldId id="641" r:id="rId5"/>
    <p:sldId id="635" r:id="rId6"/>
    <p:sldId id="643" r:id="rId7"/>
    <p:sldId id="637" r:id="rId8"/>
    <p:sldId id="644" r:id="rId9"/>
    <p:sldId id="645" r:id="rId10"/>
    <p:sldId id="638" r:id="rId11"/>
    <p:sldId id="639" r:id="rId12"/>
    <p:sldId id="633" r:id="rId13"/>
  </p:sldIdLst>
  <p:sldSz cx="9144000" cy="5143500" type="screen16x9"/>
  <p:notesSz cx="7099300" cy="10234613"/>
  <p:defaultTextStyle>
    <a:defPPr>
      <a:defRPr lang="en-GB"/>
    </a:defPPr>
    <a:lvl1pPr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37B95F"/>
    <a:srgbClr val="CCFFCC"/>
    <a:srgbClr val="A5002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0" autoAdjust="0"/>
    <p:restoredTop sz="95402" autoAdjust="0"/>
  </p:normalViewPr>
  <p:slideViewPr>
    <p:cSldViewPr>
      <p:cViewPr varScale="1">
        <p:scale>
          <a:sx n="110" d="100"/>
          <a:sy n="110" d="100"/>
        </p:scale>
        <p:origin x="-84" y="-150"/>
      </p:cViewPr>
      <p:guideLst>
        <p:guide orient="horz" pos="162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91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1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021294" y="1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85353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68350"/>
            <a:ext cx="6807200" cy="38290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</a:ln>
        </p:spPr>
      </p:sp>
      <p:sp>
        <p:nvSpPr>
          <p:cNvPr id="5129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09930" y="4861442"/>
            <a:ext cx="5671224" cy="459669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7488" tIns="50694" rIns="97488" bIns="50694" numCol="1" anchor="t" anchorCtr="0" compatLnSpc="1"/>
          <a:lstStyle/>
          <a:p>
            <a:pPr lvl="0"/>
            <a:endParaRPr lang="zh-CN" altLang="en-US" noProof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719329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021294" y="9721106"/>
            <a:ext cx="3068146" cy="50284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7488" tIns="50694" rIns="97488" bIns="50694" numCol="1" anchor="b" anchorCtr="0" compatLnSpc="1"/>
          <a:lstStyle>
            <a:lvl1pPr algn="r" defTabSz="-635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83590" algn="l"/>
                <a:tab pos="1567815" algn="l"/>
                <a:tab pos="2352040" algn="l"/>
                <a:tab pos="3136265" algn="l"/>
              </a:tabLst>
              <a:defRPr sz="1300">
                <a:solidFill>
                  <a:srgbClr val="000000"/>
                </a:solidFill>
                <a:latin typeface="AR PL UMing CN" pitchFamily="16" charset="0"/>
              </a:defRPr>
            </a:lvl1pPr>
          </a:lstStyle>
          <a:p>
            <a:pPr>
              <a:defRPr/>
            </a:pPr>
            <a:fld id="{D48F374F-3BCE-4877-8598-0831DF0B9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48F374F-3BCE-4877-8598-0831DF0B92D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1371600" y="3829050"/>
            <a:ext cx="640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lang="zh-CN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4" name="标题占位符 21"/>
          <p:cNvSpPr>
            <a:spLocks noGrp="1"/>
          </p:cNvSpPr>
          <p:nvPr>
            <p:ph type="ctrTitle" hasCustomPrompt="1"/>
          </p:nvPr>
        </p:nvSpPr>
        <p:spPr>
          <a:xfrm>
            <a:off x="1043608" y="1851670"/>
            <a:ext cx="6264696" cy="800100"/>
          </a:xfrm>
        </p:spPr>
        <p:txBody>
          <a:bodyPr anchor="t"/>
          <a:lstStyle>
            <a:lvl1pPr algn="ctr">
              <a:defRPr kumimoji="0" lang="zh-CN" altLang="en-US" sz="4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 defTabSz="514350" eaLnBrk="1" latinLnBrk="0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编辑母版标题样式</a:t>
            </a:r>
          </a:p>
        </p:txBody>
      </p:sp>
      <p:sp>
        <p:nvSpPr>
          <p:cNvPr id="2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3798"/>
            <a:ext cx="2880200" cy="100811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000" kern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en-US" altLang="zh-CN" dirty="0"/>
          </a:p>
          <a:p>
            <a:pPr lvl="0"/>
            <a:r>
              <a:rPr lang="zh-CN" altLang="en-US" dirty="0"/>
              <a:t>职称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pic>
        <p:nvPicPr>
          <p:cNvPr id="18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83518"/>
            <a:ext cx="2160240" cy="57606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2714612" y="576426"/>
            <a:ext cx="250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高端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就业培训专家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5565"/>
            <a:ext cx="2057400" cy="36814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8768" y="915565"/>
            <a:ext cx="5937448" cy="36814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/>
        </p:nvGrpSpPr>
        <p:grpSpPr>
          <a:xfrm>
            <a:off x="0" y="2510"/>
            <a:ext cx="9144000" cy="5140990"/>
            <a:chOff x="0" y="2510"/>
            <a:chExt cx="9144000" cy="5140990"/>
          </a:xfrm>
        </p:grpSpPr>
        <p:pic>
          <p:nvPicPr>
            <p:cNvPr id="8" name="图片 7" descr="pp内容页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0" y="2510"/>
              <a:ext cx="9144000" cy="514099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7637" y="267494"/>
              <a:ext cx="4988859" cy="4437413"/>
            </a:xfrm>
            <a:prstGeom prst="rect">
              <a:avLst/>
            </a:prstGeom>
          </p:spPr>
        </p:pic>
        <p:sp>
          <p:nvSpPr>
            <p:cNvPr id="4" name="文本框 9"/>
            <p:cNvSpPr txBox="1"/>
            <p:nvPr userDrawn="1"/>
          </p:nvSpPr>
          <p:spPr>
            <a:xfrm>
              <a:off x="3275856" y="4111434"/>
              <a:ext cx="3771900" cy="5485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扫描大树或关注（微信号：</a:t>
              </a:r>
              <a:r>
                <a:rPr lang="en-US" altLang="zh-CN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farsight2013</a:t>
              </a:r>
              <a:r>
                <a:rPr lang="zh-CN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第一时间获取更多华清远见课程信息。</a:t>
              </a:r>
            </a:p>
          </p:txBody>
        </p:sp>
        <p:sp>
          <p:nvSpPr>
            <p:cNvPr id="5" name="文本框 2"/>
            <p:cNvSpPr txBox="1"/>
            <p:nvPr userDrawn="1"/>
          </p:nvSpPr>
          <p:spPr>
            <a:xfrm>
              <a:off x="755576" y="2211710"/>
              <a:ext cx="5553075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043608" y="1923678"/>
              <a:ext cx="20002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 谢！</a:t>
              </a:r>
            </a:p>
          </p:txBody>
        </p:sp>
        <p:pic>
          <p:nvPicPr>
            <p:cNvPr id="11" name="Picture 2" descr="C:\Users\Administrator\Desktop\华清远见logo 副本副本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3568" y="483518"/>
              <a:ext cx="2160240" cy="576064"/>
            </a:xfrm>
            <a:prstGeom prst="rect">
              <a:avLst/>
            </a:prstGeom>
            <a:noFill/>
          </p:spPr>
        </p:pic>
        <p:pic>
          <p:nvPicPr>
            <p:cNvPr id="17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l="6525" t="91431" r="76123"/>
            <a:stretch>
              <a:fillRect/>
            </a:stretch>
          </p:blipFill>
          <p:spPr bwMode="auto">
            <a:xfrm>
              <a:off x="4211961" y="4702175"/>
              <a:ext cx="1872484" cy="44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l="6525" t="91431" r="76123"/>
            <a:stretch>
              <a:fillRect/>
            </a:stretch>
          </p:blipFill>
          <p:spPr bwMode="auto">
            <a:xfrm>
              <a:off x="4932040" y="4731990"/>
              <a:ext cx="1799781" cy="369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l="6525" t="91431" r="76123"/>
            <a:stretch>
              <a:fillRect/>
            </a:stretch>
          </p:blipFill>
          <p:spPr bwMode="auto">
            <a:xfrm>
              <a:off x="2123728" y="4731990"/>
              <a:ext cx="1799781" cy="369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l="6525" t="91431" r="76123"/>
            <a:stretch>
              <a:fillRect/>
            </a:stretch>
          </p:blipFill>
          <p:spPr bwMode="auto">
            <a:xfrm>
              <a:off x="2484187" y="4731990"/>
              <a:ext cx="1799781" cy="369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 userDrawn="1"/>
          </p:nvSpPr>
          <p:spPr bwMode="auto">
            <a:xfrm>
              <a:off x="2195736" y="4752305"/>
              <a:ext cx="266382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400" b="1" kern="1200" spc="200" baseline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华清远见教育集团</a:t>
              </a:r>
            </a:p>
          </p:txBody>
        </p:sp>
        <p:sp>
          <p:nvSpPr>
            <p:cNvPr id="18" name="TextBox 17"/>
            <p:cNvSpPr txBox="1"/>
            <p:nvPr userDrawn="1"/>
          </p:nvSpPr>
          <p:spPr bwMode="auto">
            <a:xfrm>
              <a:off x="4572695" y="4752305"/>
              <a:ext cx="2663825" cy="323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1500" b="1" kern="1500" spc="100" dirty="0">
                  <a:solidFill>
                    <a:schemeClr val="bg1"/>
                  </a:solidFill>
                  <a:latin typeface="Arial" panose="020B0604020202020204" pitchFamily="34" charset="0"/>
                </a:rPr>
                <a:t>www.embedu.org</a:t>
              </a:r>
              <a:endParaRPr lang="zh-CN" altLang="en-US" sz="1500" b="1" kern="1500" spc="1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872" y="411510"/>
            <a:ext cx="5997352" cy="432048"/>
          </a:xfrm>
        </p:spPr>
        <p:txBody>
          <a:bodyPr/>
          <a:lstStyle>
            <a:lvl1pPr>
              <a:defRPr lang="zh-CN" alt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90400" y="915566"/>
            <a:ext cx="8014048" cy="367240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11510"/>
            <a:ext cx="5997352" cy="4320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560" y="914401"/>
            <a:ext cx="3884240" cy="368260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14401"/>
            <a:ext cx="3956248" cy="368260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" y="411509"/>
            <a:ext cx="5987008" cy="43204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4164" y="1059582"/>
            <a:ext cx="3957836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164" y="1631156"/>
            <a:ext cx="3957836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059582"/>
            <a:ext cx="3959419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3959420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583" y="987574"/>
            <a:ext cx="2864297" cy="50405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87574"/>
            <a:ext cx="5029398" cy="3607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60" y="1563638"/>
            <a:ext cx="2880320" cy="30309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21"/>
          <p:cNvSpPr>
            <a:spLocks noGrp="1"/>
          </p:cNvSpPr>
          <p:nvPr>
            <p:ph type="title"/>
          </p:nvPr>
        </p:nvSpPr>
        <p:spPr bwMode="auto">
          <a:xfrm>
            <a:off x="590872" y="411510"/>
            <a:ext cx="5997352" cy="432048"/>
          </a:xfrm>
          <a:prstGeom prst="rect">
            <a:avLst/>
          </a:prstGeom>
        </p:spPr>
        <p:txBody>
          <a:bodyPr/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590872" y="914401"/>
            <a:ext cx="8013576" cy="36826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2" name="组合 32"/>
          <p:cNvGrpSpPr/>
          <p:nvPr/>
        </p:nvGrpSpPr>
        <p:grpSpPr>
          <a:xfrm>
            <a:off x="2123728" y="4702175"/>
            <a:ext cx="5112792" cy="399132"/>
            <a:chOff x="2123728" y="4702175"/>
            <a:chExt cx="5112792" cy="399132"/>
          </a:xfrm>
        </p:grpSpPr>
        <p:pic>
          <p:nvPicPr>
            <p:cNvPr id="14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 l="6525" t="91431" r="76123"/>
            <a:stretch>
              <a:fillRect/>
            </a:stretch>
          </p:blipFill>
          <p:spPr bwMode="auto">
            <a:xfrm>
              <a:off x="4211961" y="4702175"/>
              <a:ext cx="1872484" cy="389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 l="6525" t="91431" r="76123"/>
            <a:stretch>
              <a:fillRect/>
            </a:stretch>
          </p:blipFill>
          <p:spPr bwMode="auto">
            <a:xfrm>
              <a:off x="4932040" y="4731990"/>
              <a:ext cx="1799781" cy="369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 l="6525" t="91431" r="76123"/>
            <a:stretch>
              <a:fillRect/>
            </a:stretch>
          </p:blipFill>
          <p:spPr bwMode="auto">
            <a:xfrm>
              <a:off x="2123728" y="4731990"/>
              <a:ext cx="1799781" cy="369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 l="6525" t="91431" r="76123"/>
            <a:stretch>
              <a:fillRect/>
            </a:stretch>
          </p:blipFill>
          <p:spPr bwMode="auto">
            <a:xfrm>
              <a:off x="2484187" y="4731990"/>
              <a:ext cx="1799781" cy="369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30"/>
            <p:cNvSpPr txBox="1"/>
            <p:nvPr userDrawn="1"/>
          </p:nvSpPr>
          <p:spPr bwMode="auto">
            <a:xfrm>
              <a:off x="2195736" y="4752305"/>
              <a:ext cx="266382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400" b="1" kern="1200" spc="200" baseline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华清远见教育集团</a:t>
              </a:r>
            </a:p>
          </p:txBody>
        </p:sp>
        <p:sp>
          <p:nvSpPr>
            <p:cNvPr id="19" name="TextBox 31"/>
            <p:cNvSpPr txBox="1"/>
            <p:nvPr userDrawn="1"/>
          </p:nvSpPr>
          <p:spPr bwMode="auto">
            <a:xfrm>
              <a:off x="4572695" y="4752305"/>
              <a:ext cx="2663825" cy="323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1500" b="1" kern="1500" spc="100" dirty="0">
                  <a:solidFill>
                    <a:schemeClr val="bg1"/>
                  </a:solidFill>
                  <a:latin typeface="Arial" panose="020B0604020202020204" pitchFamily="34" charset="0"/>
                </a:rPr>
                <a:t>www.embedu.org</a:t>
              </a:r>
              <a:endParaRPr lang="zh-CN" altLang="en-US" sz="1500" b="1" kern="1500" spc="1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13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60232" y="267494"/>
            <a:ext cx="2160240" cy="5760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zh-CN" altLang="en-US" sz="2000" b="1" i="0" u="none" strike="noStrike" kern="1200" cap="none" spc="0" normalizeH="0" baseline="0" noProof="0" dirty="0" smtClean="0">
          <a:ln>
            <a:noFill/>
          </a:ln>
          <a:solidFill>
            <a:srgbClr val="C00000"/>
          </a:solidFill>
          <a:effectLst/>
          <a:uLnTx/>
          <a:uFillTx/>
          <a:latin typeface="华文细黑" panose="02010600040101010101" pitchFamily="2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ts val="600"/>
        </a:spcAft>
        <a:buClr>
          <a:schemeClr val="tx1"/>
        </a:buClr>
        <a:buSzPct val="76000"/>
        <a:buFont typeface="Wingdings" panose="05000000000000000000" pitchFamily="2" charset="2"/>
        <a:buChar char=""/>
        <a:defRPr lang="zh-CN" altLang="en-US" sz="1800" kern="1200" dirty="0" smtClean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005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1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200">
          <a:solidFill>
            <a:schemeClr val="tx1"/>
          </a:solidFill>
          <a:latin typeface="+mn-lt"/>
          <a:ea typeface="+mn-ea"/>
        </a:defRPr>
      </a:lvl3pPr>
      <a:lvl4pPr marL="1097280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11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9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s" altLang="en-US" dirty="0"/>
              <a:t>智能医疗系统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139952" y="3219822"/>
            <a:ext cx="2664296" cy="504056"/>
          </a:xfrm>
        </p:spPr>
        <p:txBody>
          <a:bodyPr/>
          <a:lstStyle/>
          <a:p>
            <a:r>
              <a:rPr lang="zh-Hans" altLang="en-US" sz="1800" b="1" dirty="0">
                <a:solidFill>
                  <a:schemeClr val="tx1"/>
                </a:solidFill>
              </a:rPr>
              <a:t>第四组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文本占位符 5"/>
          <p:cNvSpPr txBox="1"/>
          <p:nvPr/>
        </p:nvSpPr>
        <p:spPr bwMode="auto">
          <a:xfrm>
            <a:off x="395536" y="4135388"/>
            <a:ext cx="2880200" cy="1008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ctr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lang="zh-CN" altLang="en-US" sz="2000" kern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005" indent="-2730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822325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09728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3716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1828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2860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743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200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zh-CN" altLang="en-US" dirty="0"/>
              <a:t>四川农业大学</a:t>
            </a:r>
            <a:r>
              <a:rPr lang="en-US" altLang="zh-CN" dirty="0"/>
              <a:t>-</a:t>
            </a:r>
            <a:r>
              <a:rPr lang="zh-CN" altLang="en-US" dirty="0"/>
              <a:t>物联网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BA42B-5BAC-7941-888A-A311E5A6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遇到的问题与解决方案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E39C5-70A5-4844-8F2C-EA1EED05F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Hans" altLang="en-US" dirty="0"/>
              <a:t>遇到的问题：网络不通，导致服务器和客户端不能互通。</a:t>
            </a:r>
          </a:p>
          <a:p>
            <a:r>
              <a:rPr lang="zh-Hans" altLang="en-US" dirty="0"/>
              <a:t>解决方案：客户端代码拷到服务器端执行。</a:t>
            </a:r>
          </a:p>
          <a:p>
            <a:endParaRPr lang="zh-Hans" altLang="en-US" dirty="0"/>
          </a:p>
          <a:p>
            <a:endParaRPr lang="zh-Hans" altLang="en-US" dirty="0"/>
          </a:p>
          <a:p>
            <a:endParaRPr lang="zh-Hans" altLang="en-US" dirty="0"/>
          </a:p>
          <a:p>
            <a:endParaRPr lang="zh-Hans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70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4FDD9-7FE2-F945-B68D-0B883F50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项目收获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4B7BC-2120-5540-A44B-3469D9FAF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Hans" altLang="en-US" dirty="0"/>
              <a:t>指针与数组，网络编程，数据库编程，读取串口通信。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57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11510"/>
            <a:ext cx="5997352" cy="432048"/>
          </a:xfrm>
        </p:spPr>
        <p:txBody>
          <a:bodyPr/>
          <a:lstStyle/>
          <a:p>
            <a:r>
              <a:rPr lang="zh-CN" altLang="en-US" dirty="0"/>
              <a:t>目录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590400" y="915566"/>
            <a:ext cx="8158064" cy="3672408"/>
          </a:xfrm>
        </p:spPr>
        <p:txBody>
          <a:bodyPr/>
          <a:lstStyle/>
          <a:p>
            <a:r>
              <a:rPr kumimoji="1" lang="zh-CN" altLang="en-US" sz="2000" b="1" dirty="0"/>
              <a:t>项目背景</a:t>
            </a:r>
            <a:endParaRPr kumimoji="1" lang="en-US" altLang="zh-CN" sz="2000" b="1" dirty="0"/>
          </a:p>
          <a:p>
            <a:r>
              <a:rPr kumimoji="1" lang="zh-CN" altLang="en-US" sz="2000" b="1" dirty="0"/>
              <a:t>成员介绍</a:t>
            </a:r>
            <a:endParaRPr kumimoji="1" lang="en-US" altLang="zh-CN" sz="2000" b="1" dirty="0"/>
          </a:p>
          <a:p>
            <a:r>
              <a:rPr kumimoji="1" lang="zh-CN" altLang="en-US" sz="2000" b="1" dirty="0"/>
              <a:t>项目框架</a:t>
            </a:r>
            <a:endParaRPr kumimoji="1" lang="en-US" altLang="zh-CN" sz="2000" b="1" dirty="0"/>
          </a:p>
          <a:p>
            <a:r>
              <a:rPr kumimoji="1" lang="zh-CN" altLang="en-US" sz="2000" b="1" dirty="0"/>
              <a:t>详细设计</a:t>
            </a:r>
            <a:endParaRPr kumimoji="1" lang="en-US" altLang="zh-CN" sz="2000" b="1" dirty="0"/>
          </a:p>
          <a:p>
            <a:r>
              <a:rPr kumimoji="1" lang="zh-CN" altLang="en-US" sz="2000" b="1" dirty="0"/>
              <a:t>遇到的问题和解决办法</a:t>
            </a:r>
            <a:endParaRPr kumimoji="1" lang="en-US" altLang="zh-CN" sz="2000" b="1" dirty="0"/>
          </a:p>
          <a:p>
            <a:r>
              <a:rPr kumimoji="1" lang="zh-CN" altLang="en-US" sz="2000" b="1" dirty="0"/>
              <a:t>项目收获</a:t>
            </a:r>
            <a:endParaRPr kumimoji="1" lang="en-US" altLang="zh-CN" sz="2000" b="1" dirty="0"/>
          </a:p>
          <a:p>
            <a:endParaRPr kumimoji="1" lang="en-US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BE361-2AC5-494A-8C1A-B3EE32AC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项目背景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657AE-C4E8-4544-B588-6781464FE9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401" y="1022743"/>
            <a:ext cx="7321812" cy="3565230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智能医疗是通过打造健康档案区域医疗信息平台，利用最先进的物联网技术，实现患者与医务人员、医疗机构、医疗设备之间的互动，逐步达到信息化。</a:t>
            </a:r>
            <a:endParaRPr lang="zh-Hans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随着人均寿命的延长、出生率的下降和人们对健康的关注，现代社会人们需要更好的医疗系统。</a:t>
            </a:r>
            <a:r>
              <a:rPr lang="zh-Hans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通过智能医疗和信息化，人们可以更好的管理医生用户的信息，方便用户和医生选择和查询，使看病就诊更加方便快捷，提高效率。但是目前我国的智能医疗相对并不成熟，所以实现一个合理实用的智能医疗系统至关重要。</a:t>
            </a:r>
            <a:endParaRPr lang="zh-Hans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4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72206" y="685576"/>
            <a:ext cx="5842042" cy="3675132"/>
            <a:chOff x="3539930" y="1657965"/>
            <a:chExt cx="4606220" cy="3604217"/>
          </a:xfrm>
        </p:grpSpPr>
        <p:sp>
          <p:nvSpPr>
            <p:cNvPr id="5" name="矩形 4"/>
            <p:cNvSpPr/>
            <p:nvPr/>
          </p:nvSpPr>
          <p:spPr>
            <a:xfrm>
              <a:off x="5252117" y="1657965"/>
              <a:ext cx="1537854" cy="3491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智能医疗平台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675713" y="2784028"/>
              <a:ext cx="1166552" cy="3491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医生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162247" y="2784028"/>
              <a:ext cx="1166552" cy="3491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体检者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025352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登录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539930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注册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516636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预约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008731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查看预约记录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800174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体检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315497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登录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297721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查看体检任务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785934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查看体检报告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480319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查看体检报告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739951" y="2379311"/>
              <a:ext cx="25190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69567" y="3545637"/>
              <a:ext cx="1866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508516" y="3554967"/>
              <a:ext cx="14299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2"/>
            </p:cNvCxnSpPr>
            <p:nvPr/>
          </p:nvCxnSpPr>
          <p:spPr>
            <a:xfrm flipH="1">
              <a:off x="6018245" y="2007100"/>
              <a:ext cx="2799" cy="3722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7" idx="0"/>
            </p:cNvCxnSpPr>
            <p:nvPr/>
          </p:nvCxnSpPr>
          <p:spPr>
            <a:xfrm>
              <a:off x="4739951" y="2379311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endCxn id="6" idx="0"/>
            </p:cNvCxnSpPr>
            <p:nvPr/>
          </p:nvCxnSpPr>
          <p:spPr>
            <a:xfrm>
              <a:off x="7258989" y="2379311"/>
              <a:ext cx="0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690281" y="3140919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258989" y="3142089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763995" y="3545637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202210" y="3545636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700605" y="3552365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197015" y="3552365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639448" y="3552365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511481" y="3545635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974710" y="3545635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7464074" y="3563129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7950171" y="3552364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863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D020-D18F-5043-96C5-7944029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成员介绍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DA544-60CB-9D4F-B039-6E474FFEA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Hans" altLang="en-US" dirty="0"/>
              <a:t>组长：杜德平，负责客户端代码编写</a:t>
            </a:r>
          </a:p>
          <a:p>
            <a:pPr marL="0" indent="0">
              <a:buNone/>
            </a:pPr>
            <a:r>
              <a:rPr lang="zh-Hans" altLang="en-US" dirty="0"/>
              <a:t>组员：眭天俊，负责服务器端代码编写</a:t>
            </a:r>
          </a:p>
          <a:p>
            <a:pPr marL="0" indent="0">
              <a:buNone/>
            </a:pPr>
            <a:r>
              <a:rPr lang="zh-Hans" altLang="en-US" dirty="0"/>
              <a:t>      张宇瀚，</a:t>
            </a:r>
            <a:r>
              <a:rPr lang="en-US" altLang="zh-Hans" dirty="0"/>
              <a:t>M0</a:t>
            </a:r>
            <a:r>
              <a:rPr lang="zh-Hans" altLang="en-US" dirty="0"/>
              <a:t>数据读取，测试</a:t>
            </a:r>
          </a:p>
        </p:txBody>
      </p:sp>
    </p:spTree>
    <p:extLst>
      <p:ext uri="{BB962C8B-B14F-4D97-AF65-F5344CB8AC3E}">
        <p14:creationId xmlns:p14="http://schemas.microsoft.com/office/powerpoint/2010/main" val="402858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39177" y="324197"/>
            <a:ext cx="3986044" cy="4308283"/>
            <a:chOff x="3316779" y="1170592"/>
            <a:chExt cx="4339244" cy="5251780"/>
          </a:xfrm>
        </p:grpSpPr>
        <p:sp>
          <p:nvSpPr>
            <p:cNvPr id="17" name="矩形 16"/>
            <p:cNvSpPr/>
            <p:nvPr/>
          </p:nvSpPr>
          <p:spPr>
            <a:xfrm>
              <a:off x="4925858" y="4818374"/>
              <a:ext cx="1109177" cy="6393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数据服务器</a:t>
              </a:r>
              <a:r>
                <a:rPr lang="en-US" altLang="zh-CN" sz="1000" dirty="0">
                  <a:solidFill>
                    <a:schemeClr val="tx1"/>
                  </a:solidFill>
                </a:rPr>
                <a:t>(A9)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287585" y="2539368"/>
              <a:ext cx="1109177" cy="6393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Web</a:t>
              </a:r>
              <a:r>
                <a:rPr lang="zh-CN" altLang="en-US" sz="1000" dirty="0">
                  <a:solidFill>
                    <a:schemeClr val="tx1"/>
                  </a:solidFill>
                </a:rPr>
                <a:t>服务器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(IIS)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048190" y="3432231"/>
              <a:ext cx="1109177" cy="6393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服务节点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(IIS)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925859" y="5650758"/>
              <a:ext cx="1109177" cy="6393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体检设备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(M0)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684117" y="2539368"/>
              <a:ext cx="1109177" cy="63932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桌面应用程序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(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WinForm</a:t>
              </a:r>
              <a:r>
                <a:rPr lang="en-US" altLang="zh-CN" sz="1000" dirty="0">
                  <a:solidFill>
                    <a:schemeClr val="tx1"/>
                  </a:solidFill>
                </a:rPr>
                <a:t>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3880248" y="2394066"/>
              <a:ext cx="3200401" cy="1837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3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80248" y="4680066"/>
              <a:ext cx="3200401" cy="17124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3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316779" y="1170592"/>
              <a:ext cx="4339244" cy="7235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3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841085" y="6084711"/>
              <a:ext cx="703602" cy="337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服务器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3316779" y="1593787"/>
              <a:ext cx="536078" cy="337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用户</a:t>
              </a: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3920480" y="391766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/>
                <a:t>客户端</a:t>
              </a:r>
              <a:endParaRPr lang="zh-CN" altLang="en-US" sz="1013" dirty="0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055760" y="1341579"/>
              <a:ext cx="786120" cy="42190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用户</a:t>
              </a:r>
              <a:r>
                <a:rPr lang="en-US" altLang="zh-CN" sz="1000" dirty="0">
                  <a:solidFill>
                    <a:schemeClr val="tx1"/>
                  </a:solidFill>
                </a:rPr>
                <a:t>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圆角矩形 142"/>
            <p:cNvSpPr/>
            <p:nvPr/>
          </p:nvSpPr>
          <p:spPr>
            <a:xfrm>
              <a:off x="5026659" y="1355324"/>
              <a:ext cx="676119" cy="406095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用户</a:t>
              </a:r>
              <a:r>
                <a:rPr lang="en-US" altLang="zh-CN" sz="1000" dirty="0">
                  <a:solidFill>
                    <a:schemeClr val="tx1"/>
                  </a:solidFill>
                </a:rPr>
                <a:t>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5930976" y="1364848"/>
              <a:ext cx="591121" cy="4060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用户</a:t>
              </a:r>
              <a:r>
                <a:rPr lang="en-US" altLang="zh-Hans" sz="1000" dirty="0"/>
                <a:t>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6721233" y="1341579"/>
              <a:ext cx="614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/>
                <a:t>……</a:t>
              </a:r>
              <a:endParaRPr lang="zh-CN" altLang="en-US" sz="1800" dirty="0"/>
            </a:p>
          </p:txBody>
        </p:sp>
        <p:sp>
          <p:nvSpPr>
            <p:cNvPr id="146" name="上下箭头 145"/>
            <p:cNvSpPr/>
            <p:nvPr/>
          </p:nvSpPr>
          <p:spPr>
            <a:xfrm>
              <a:off x="5328458" y="1945941"/>
              <a:ext cx="238084" cy="382386"/>
            </a:xfrm>
            <a:prstGeom prst="up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3"/>
            </a:p>
          </p:txBody>
        </p:sp>
        <p:sp>
          <p:nvSpPr>
            <p:cNvPr id="147" name="上下箭头 146"/>
            <p:cNvSpPr/>
            <p:nvPr/>
          </p:nvSpPr>
          <p:spPr>
            <a:xfrm>
              <a:off x="5328458" y="4249671"/>
              <a:ext cx="222394" cy="382386"/>
            </a:xfrm>
            <a:prstGeom prst="up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3"/>
            </a:p>
          </p:txBody>
        </p:sp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1FBD536C-3E57-6840-BD90-A8927686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项目框架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15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C1232-35B4-D446-A672-85CB0508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详细设计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A9A7A-6588-4440-B8EC-E28F8196A3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400" y="915566"/>
            <a:ext cx="8014048" cy="3672408"/>
          </a:xfrm>
        </p:spPr>
        <p:txBody>
          <a:bodyPr anchor="ctr"/>
          <a:lstStyle/>
          <a:p>
            <a:r>
              <a:rPr lang="zh-Hans" altLang="en-US" sz="2400" dirty="0"/>
              <a:t>  服务器架构</a:t>
            </a:r>
            <a:endParaRPr lang="zh-CN" altLang="en-US" sz="24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274D825-BE9A-2C43-9780-27E2FD71B1CB}"/>
              </a:ext>
            </a:extLst>
          </p:cNvPr>
          <p:cNvGrpSpPr/>
          <p:nvPr/>
        </p:nvGrpSpPr>
        <p:grpSpPr>
          <a:xfrm>
            <a:off x="3276773" y="1049159"/>
            <a:ext cx="4517294" cy="3405221"/>
            <a:chOff x="3422879" y="2033104"/>
            <a:chExt cx="4517294" cy="340522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CDF7DAB-BD2A-3749-840E-836A66C49B94}"/>
                </a:ext>
              </a:extLst>
            </p:cNvPr>
            <p:cNvSpPr/>
            <p:nvPr/>
          </p:nvSpPr>
          <p:spPr>
            <a:xfrm>
              <a:off x="6951052" y="3390037"/>
              <a:ext cx="989121" cy="8221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网络通信模块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AB6313F-097B-7E47-B808-D2DA922D2A99}"/>
                </a:ext>
              </a:extLst>
            </p:cNvPr>
            <p:cNvSpPr/>
            <p:nvPr/>
          </p:nvSpPr>
          <p:spPr>
            <a:xfrm>
              <a:off x="5259912" y="3382914"/>
              <a:ext cx="978578" cy="8292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硬件控制模块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13186C9-D328-D446-8E17-E34C9312E442}"/>
                </a:ext>
              </a:extLst>
            </p:cNvPr>
            <p:cNvSpPr/>
            <p:nvPr/>
          </p:nvSpPr>
          <p:spPr>
            <a:xfrm>
              <a:off x="3423106" y="2033104"/>
              <a:ext cx="4517067" cy="87580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业务逻辑模块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AA4539-0080-B241-9617-205061EDEEA3}"/>
                </a:ext>
              </a:extLst>
            </p:cNvPr>
            <p:cNvSpPr/>
            <p:nvPr/>
          </p:nvSpPr>
          <p:spPr>
            <a:xfrm>
              <a:off x="3423107" y="3386328"/>
              <a:ext cx="1113700" cy="82587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数据库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访问模块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左右箭头 7">
              <a:extLst>
                <a:ext uri="{FF2B5EF4-FFF2-40B4-BE49-F238E27FC236}">
                  <a16:creationId xmlns:a16="http://schemas.microsoft.com/office/drawing/2014/main" id="{4A325ED7-58B2-0243-AD9A-83317C03F2DE}"/>
                </a:ext>
              </a:extLst>
            </p:cNvPr>
            <p:cNvSpPr/>
            <p:nvPr/>
          </p:nvSpPr>
          <p:spPr>
            <a:xfrm rot="5400000">
              <a:off x="3799708" y="4445293"/>
              <a:ext cx="360265" cy="132898"/>
            </a:xfrm>
            <a:prstGeom prst="left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24BFD6C-3C00-684B-8A30-0CF818614EFC}"/>
                </a:ext>
              </a:extLst>
            </p:cNvPr>
            <p:cNvSpPr/>
            <p:nvPr/>
          </p:nvSpPr>
          <p:spPr>
            <a:xfrm>
              <a:off x="3422879" y="4814699"/>
              <a:ext cx="1113928" cy="62362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数据库</a:t>
              </a:r>
            </a:p>
          </p:txBody>
        </p:sp>
        <p:sp>
          <p:nvSpPr>
            <p:cNvPr id="11" name="正五边形 9">
              <a:extLst>
                <a:ext uri="{FF2B5EF4-FFF2-40B4-BE49-F238E27FC236}">
                  <a16:creationId xmlns:a16="http://schemas.microsoft.com/office/drawing/2014/main" id="{D8C418ED-F2BD-3741-A7A0-B841CAAA8272}"/>
                </a:ext>
              </a:extLst>
            </p:cNvPr>
            <p:cNvSpPr/>
            <p:nvPr/>
          </p:nvSpPr>
          <p:spPr>
            <a:xfrm>
              <a:off x="5310019" y="4793853"/>
              <a:ext cx="876136" cy="623627"/>
            </a:xfrm>
            <a:prstGeom prst="pen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传感器</a:t>
              </a:r>
            </a:p>
          </p:txBody>
        </p:sp>
        <p:sp>
          <p:nvSpPr>
            <p:cNvPr id="12" name="左右箭头 10">
              <a:extLst>
                <a:ext uri="{FF2B5EF4-FFF2-40B4-BE49-F238E27FC236}">
                  <a16:creationId xmlns:a16="http://schemas.microsoft.com/office/drawing/2014/main" id="{FCA1A6F7-EB5F-7542-A0CA-7D6FB58C9E0B}"/>
                </a:ext>
              </a:extLst>
            </p:cNvPr>
            <p:cNvSpPr/>
            <p:nvPr/>
          </p:nvSpPr>
          <p:spPr>
            <a:xfrm rot="5400000">
              <a:off x="5570141" y="4443110"/>
              <a:ext cx="360265" cy="137270"/>
            </a:xfrm>
            <a:prstGeom prst="left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1">
              <a:extLst>
                <a:ext uri="{FF2B5EF4-FFF2-40B4-BE49-F238E27FC236}">
                  <a16:creationId xmlns:a16="http://schemas.microsoft.com/office/drawing/2014/main" id="{BA63F639-48A3-7A40-88F0-F01C4B3D49DD}"/>
                </a:ext>
              </a:extLst>
            </p:cNvPr>
            <p:cNvSpPr/>
            <p:nvPr/>
          </p:nvSpPr>
          <p:spPr>
            <a:xfrm>
              <a:off x="5648572" y="2980687"/>
              <a:ext cx="201257" cy="360266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2">
              <a:extLst>
                <a:ext uri="{FF2B5EF4-FFF2-40B4-BE49-F238E27FC236}">
                  <a16:creationId xmlns:a16="http://schemas.microsoft.com/office/drawing/2014/main" id="{FCFE2C68-CF02-1C47-A119-16905E8E76B7}"/>
                </a:ext>
              </a:extLst>
            </p:cNvPr>
            <p:cNvSpPr/>
            <p:nvPr/>
          </p:nvSpPr>
          <p:spPr>
            <a:xfrm>
              <a:off x="7344983" y="2980687"/>
              <a:ext cx="201257" cy="360266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下箭头 13">
              <a:extLst>
                <a:ext uri="{FF2B5EF4-FFF2-40B4-BE49-F238E27FC236}">
                  <a16:creationId xmlns:a16="http://schemas.microsoft.com/office/drawing/2014/main" id="{9B9C42D5-B09E-CC4B-83BF-CE0EAC9A12C6}"/>
                </a:ext>
              </a:extLst>
            </p:cNvPr>
            <p:cNvSpPr/>
            <p:nvPr/>
          </p:nvSpPr>
          <p:spPr>
            <a:xfrm>
              <a:off x="3879213" y="2980687"/>
              <a:ext cx="201257" cy="360266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1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EAE8362-1A9B-C648-8B9C-B8B572F75C86}"/>
              </a:ext>
            </a:extLst>
          </p:cNvPr>
          <p:cNvGrpSpPr/>
          <p:nvPr/>
        </p:nvGrpSpPr>
        <p:grpSpPr>
          <a:xfrm>
            <a:off x="1461062" y="651716"/>
            <a:ext cx="6596128" cy="3898840"/>
            <a:chOff x="2485502" y="1546166"/>
            <a:chExt cx="6650625" cy="474656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0CCA68D-2BD7-A548-9DD0-4F9F372B4083}"/>
                </a:ext>
              </a:extLst>
            </p:cNvPr>
            <p:cNvSpPr/>
            <p:nvPr/>
          </p:nvSpPr>
          <p:spPr>
            <a:xfrm>
              <a:off x="4438995" y="1546167"/>
              <a:ext cx="2751513" cy="12468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8B7F9EC-7B2F-CD41-8639-87BBC810E1C4}"/>
                </a:ext>
              </a:extLst>
            </p:cNvPr>
            <p:cNvSpPr/>
            <p:nvPr/>
          </p:nvSpPr>
          <p:spPr>
            <a:xfrm>
              <a:off x="4438995" y="3257971"/>
              <a:ext cx="2751513" cy="7154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6E400E0-0BD7-074F-B54A-82D66A1F0F64}"/>
                </a:ext>
              </a:extLst>
            </p:cNvPr>
            <p:cNvSpPr/>
            <p:nvPr/>
          </p:nvSpPr>
          <p:spPr>
            <a:xfrm>
              <a:off x="4438996" y="4369722"/>
              <a:ext cx="2751513" cy="78087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C4053DA-8353-4C4F-BB82-E0523C842F35}"/>
                </a:ext>
              </a:extLst>
            </p:cNvPr>
            <p:cNvSpPr/>
            <p:nvPr/>
          </p:nvSpPr>
          <p:spPr>
            <a:xfrm>
              <a:off x="4438996" y="5563984"/>
              <a:ext cx="2751513" cy="7287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D1DE156-C2C4-394E-B406-C557D44B3C51}"/>
                </a:ext>
              </a:extLst>
            </p:cNvPr>
            <p:cNvSpPr txBox="1"/>
            <p:nvPr/>
          </p:nvSpPr>
          <p:spPr>
            <a:xfrm>
              <a:off x="4552867" y="5634537"/>
              <a:ext cx="1255200" cy="375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373737"/>
                  </a:solidFill>
                </a:rPr>
                <a:t>数据库访问层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2752F70-A917-5E4D-91F8-0DA318ADE04C}"/>
                </a:ext>
              </a:extLst>
            </p:cNvPr>
            <p:cNvSpPr txBox="1"/>
            <p:nvPr/>
          </p:nvSpPr>
          <p:spPr>
            <a:xfrm>
              <a:off x="4552868" y="4484612"/>
              <a:ext cx="1076615" cy="375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373737"/>
                  </a:solidFill>
                </a:rPr>
                <a:t>业务逻辑层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2FE6890-215C-0648-A19E-EC47A090D79C}"/>
                </a:ext>
              </a:extLst>
            </p:cNvPr>
            <p:cNvSpPr txBox="1"/>
            <p:nvPr/>
          </p:nvSpPr>
          <p:spPr>
            <a:xfrm>
              <a:off x="4552867" y="3352695"/>
              <a:ext cx="719444" cy="375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373737"/>
                  </a:solidFill>
                </a:rPr>
                <a:t>服务层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7ABE8FD-3212-AF46-95D6-D00B43B6300D}"/>
                </a:ext>
              </a:extLst>
            </p:cNvPr>
            <p:cNvSpPr txBox="1"/>
            <p:nvPr/>
          </p:nvSpPr>
          <p:spPr>
            <a:xfrm>
              <a:off x="4552866" y="1681634"/>
              <a:ext cx="719444" cy="375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373737"/>
                  </a:solidFill>
                </a:rPr>
                <a:t>表现层</a:t>
              </a:r>
            </a:p>
          </p:txBody>
        </p:sp>
        <p:sp>
          <p:nvSpPr>
            <p:cNvPr id="13" name="下箭头 11">
              <a:extLst>
                <a:ext uri="{FF2B5EF4-FFF2-40B4-BE49-F238E27FC236}">
                  <a16:creationId xmlns:a16="http://schemas.microsoft.com/office/drawing/2014/main" id="{625A9EBB-0AD3-694B-BD21-77DF8F00F1E3}"/>
                </a:ext>
              </a:extLst>
            </p:cNvPr>
            <p:cNvSpPr/>
            <p:nvPr/>
          </p:nvSpPr>
          <p:spPr>
            <a:xfrm>
              <a:off x="5627719" y="2873285"/>
              <a:ext cx="245223" cy="315007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>
              <a:extLst>
                <a:ext uri="{FF2B5EF4-FFF2-40B4-BE49-F238E27FC236}">
                  <a16:creationId xmlns:a16="http://schemas.microsoft.com/office/drawing/2014/main" id="{A25786F2-EF52-CF45-AD61-49D4B0A8AB98}"/>
                </a:ext>
              </a:extLst>
            </p:cNvPr>
            <p:cNvSpPr/>
            <p:nvPr/>
          </p:nvSpPr>
          <p:spPr>
            <a:xfrm>
              <a:off x="5627718" y="4026128"/>
              <a:ext cx="245223" cy="321685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下箭头 14">
              <a:extLst>
                <a:ext uri="{FF2B5EF4-FFF2-40B4-BE49-F238E27FC236}">
                  <a16:creationId xmlns:a16="http://schemas.microsoft.com/office/drawing/2014/main" id="{CEF04C3F-A83C-1946-92A4-22D0ED97E30C}"/>
                </a:ext>
              </a:extLst>
            </p:cNvPr>
            <p:cNvSpPr/>
            <p:nvPr/>
          </p:nvSpPr>
          <p:spPr>
            <a:xfrm>
              <a:off x="5627718" y="5194354"/>
              <a:ext cx="245223" cy="325130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3E71F0E-CE63-F641-8F0C-7A4D6226F7D8}"/>
                </a:ext>
              </a:extLst>
            </p:cNvPr>
            <p:cNvSpPr txBox="1"/>
            <p:nvPr/>
          </p:nvSpPr>
          <p:spPr>
            <a:xfrm>
              <a:off x="4914503" y="4823789"/>
              <a:ext cx="1867493" cy="319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373737"/>
                  </a:solidFill>
                </a:rPr>
                <a:t>校验和解析数据、处理逻辑</a:t>
              </a:r>
              <a:endParaRPr lang="zh-CN" altLang="en-US" dirty="0">
                <a:solidFill>
                  <a:srgbClr val="373737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DF15111-38FD-4A4A-A380-3A4BCB24C053}"/>
                </a:ext>
              </a:extLst>
            </p:cNvPr>
            <p:cNvSpPr txBox="1"/>
            <p:nvPr/>
          </p:nvSpPr>
          <p:spPr>
            <a:xfrm>
              <a:off x="5107333" y="5956879"/>
              <a:ext cx="1454515" cy="319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373737"/>
                  </a:solidFill>
                </a:rPr>
                <a:t>与</a:t>
              </a:r>
              <a:r>
                <a:rPr lang="en-US" altLang="zh-CN" sz="1100" dirty="0">
                  <a:solidFill>
                    <a:srgbClr val="373737"/>
                  </a:solidFill>
                </a:rPr>
                <a:t>Socket</a:t>
              </a:r>
              <a:r>
                <a:rPr lang="zh-CN" altLang="en-US" sz="1100" dirty="0">
                  <a:solidFill>
                    <a:srgbClr val="373737"/>
                  </a:solidFill>
                </a:rPr>
                <a:t>服务器交互</a:t>
              </a:r>
              <a:endParaRPr lang="zh-CN" altLang="en-US" dirty="0">
                <a:solidFill>
                  <a:srgbClr val="373737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909CEF2-9B2A-9F47-9F7F-F84A5E89FEB0}"/>
                </a:ext>
              </a:extLst>
            </p:cNvPr>
            <p:cNvSpPr/>
            <p:nvPr/>
          </p:nvSpPr>
          <p:spPr>
            <a:xfrm>
              <a:off x="4779005" y="2193150"/>
              <a:ext cx="856211" cy="399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Web App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9140C98-940C-624B-9BDA-17ABC6EEB0C1}"/>
                </a:ext>
              </a:extLst>
            </p:cNvPr>
            <p:cNvSpPr/>
            <p:nvPr/>
          </p:nvSpPr>
          <p:spPr>
            <a:xfrm>
              <a:off x="6109428" y="2193150"/>
              <a:ext cx="856211" cy="399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桌面</a:t>
              </a:r>
              <a:r>
                <a:rPr lang="en-US" altLang="zh-CN" sz="1200" dirty="0">
                  <a:solidFill>
                    <a:schemeClr val="tx1"/>
                  </a:solidFill>
                </a:rPr>
                <a:t> App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6AF3A25-78BE-7440-A198-56AFA5245ADE}"/>
                </a:ext>
              </a:extLst>
            </p:cNvPr>
            <p:cNvSpPr txBox="1"/>
            <p:nvPr/>
          </p:nvSpPr>
          <p:spPr>
            <a:xfrm>
              <a:off x="5004754" y="3678213"/>
              <a:ext cx="1727176" cy="319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373737"/>
                  </a:solidFill>
                </a:rPr>
                <a:t>将业务逻辑层打包成服务</a:t>
              </a:r>
              <a:endParaRPr lang="zh-CN" altLang="en-US" dirty="0">
                <a:solidFill>
                  <a:srgbClr val="373737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821335C-C8E2-564D-B0D6-A866FB36A1A5}"/>
                </a:ext>
              </a:extLst>
            </p:cNvPr>
            <p:cNvSpPr/>
            <p:nvPr/>
          </p:nvSpPr>
          <p:spPr>
            <a:xfrm>
              <a:off x="2485502" y="1546167"/>
              <a:ext cx="1446415" cy="474656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3AC340E-9D39-5C41-B7A3-96EB2D52195C}"/>
                </a:ext>
              </a:extLst>
            </p:cNvPr>
            <p:cNvSpPr/>
            <p:nvPr/>
          </p:nvSpPr>
          <p:spPr>
            <a:xfrm>
              <a:off x="7689712" y="1546166"/>
              <a:ext cx="1446415" cy="474656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C590CA-3F08-F146-AE9B-92CFD0B2CB5A}"/>
                </a:ext>
              </a:extLst>
            </p:cNvPr>
            <p:cNvSpPr txBox="1"/>
            <p:nvPr/>
          </p:nvSpPr>
          <p:spPr>
            <a:xfrm>
              <a:off x="2601127" y="1681633"/>
              <a:ext cx="719444" cy="375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373737"/>
                  </a:solidFill>
                </a:rPr>
                <a:t>实体层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E7BD940-4870-2D4D-8F53-B4307269E46E}"/>
                </a:ext>
              </a:extLst>
            </p:cNvPr>
            <p:cNvSpPr txBox="1"/>
            <p:nvPr/>
          </p:nvSpPr>
          <p:spPr>
            <a:xfrm>
              <a:off x="7799352" y="1681632"/>
              <a:ext cx="719444" cy="375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373737"/>
                  </a:solidFill>
                </a:rPr>
                <a:t>公共层</a:t>
              </a:r>
            </a:p>
          </p:txBody>
        </p:sp>
        <p:sp>
          <p:nvSpPr>
            <p:cNvPr id="25" name="左箭头 27">
              <a:extLst>
                <a:ext uri="{FF2B5EF4-FFF2-40B4-BE49-F238E27FC236}">
                  <a16:creationId xmlns:a16="http://schemas.microsoft.com/office/drawing/2014/main" id="{536F18BA-6462-9A4B-B04D-BAE75AABF655}"/>
                </a:ext>
              </a:extLst>
            </p:cNvPr>
            <p:cNvSpPr/>
            <p:nvPr/>
          </p:nvSpPr>
          <p:spPr>
            <a:xfrm>
              <a:off x="4031672" y="2093386"/>
              <a:ext cx="273121" cy="299292"/>
            </a:xfrm>
            <a:prstGeom prst="lef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箭头 28">
              <a:extLst>
                <a:ext uri="{FF2B5EF4-FFF2-40B4-BE49-F238E27FC236}">
                  <a16:creationId xmlns:a16="http://schemas.microsoft.com/office/drawing/2014/main" id="{3D4ED4C0-E39E-8346-8424-3557FCFD64AC}"/>
                </a:ext>
              </a:extLst>
            </p:cNvPr>
            <p:cNvSpPr/>
            <p:nvPr/>
          </p:nvSpPr>
          <p:spPr>
            <a:xfrm>
              <a:off x="7290263" y="2086494"/>
              <a:ext cx="256881" cy="30618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A2B618C-751E-1547-A08F-C7E1AFA17277}"/>
                </a:ext>
              </a:extLst>
            </p:cNvPr>
            <p:cNvSpPr/>
            <p:nvPr/>
          </p:nvSpPr>
          <p:spPr>
            <a:xfrm>
              <a:off x="2643440" y="3841100"/>
              <a:ext cx="1130533" cy="399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数据传输模型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083FA08-16ED-DD41-8489-4B42DE6258E2}"/>
                </a:ext>
              </a:extLst>
            </p:cNvPr>
            <p:cNvSpPr/>
            <p:nvPr/>
          </p:nvSpPr>
          <p:spPr>
            <a:xfrm>
              <a:off x="2701413" y="2873285"/>
              <a:ext cx="1014589" cy="399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视图模型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69CEEDC-B33A-0B4E-A54E-5280D2C8015B}"/>
                </a:ext>
              </a:extLst>
            </p:cNvPr>
            <p:cNvSpPr/>
            <p:nvPr/>
          </p:nvSpPr>
          <p:spPr>
            <a:xfrm>
              <a:off x="7880685" y="2873285"/>
              <a:ext cx="1101654" cy="399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帮助类</a:t>
              </a:r>
            </a:p>
          </p:txBody>
        </p:sp>
        <p:sp>
          <p:nvSpPr>
            <p:cNvPr id="30" name="右箭头 33">
              <a:extLst>
                <a:ext uri="{FF2B5EF4-FFF2-40B4-BE49-F238E27FC236}">
                  <a16:creationId xmlns:a16="http://schemas.microsoft.com/office/drawing/2014/main" id="{3E2A2457-F49A-F84F-A8E8-C72DEFD598F7}"/>
                </a:ext>
              </a:extLst>
            </p:cNvPr>
            <p:cNvSpPr/>
            <p:nvPr/>
          </p:nvSpPr>
          <p:spPr>
            <a:xfrm>
              <a:off x="7293792" y="4638500"/>
              <a:ext cx="256881" cy="30618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箭头 34">
              <a:extLst>
                <a:ext uri="{FF2B5EF4-FFF2-40B4-BE49-F238E27FC236}">
                  <a16:creationId xmlns:a16="http://schemas.microsoft.com/office/drawing/2014/main" id="{CA374323-EC7B-E94D-A5D8-7C6684691D9A}"/>
                </a:ext>
              </a:extLst>
            </p:cNvPr>
            <p:cNvSpPr/>
            <p:nvPr/>
          </p:nvSpPr>
          <p:spPr>
            <a:xfrm>
              <a:off x="7290649" y="5789222"/>
              <a:ext cx="256881" cy="30618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箭头 35">
              <a:extLst>
                <a:ext uri="{FF2B5EF4-FFF2-40B4-BE49-F238E27FC236}">
                  <a16:creationId xmlns:a16="http://schemas.microsoft.com/office/drawing/2014/main" id="{92D1A6A8-6A8F-E74D-8E57-3916D79665D7}"/>
                </a:ext>
              </a:extLst>
            </p:cNvPr>
            <p:cNvSpPr/>
            <p:nvPr/>
          </p:nvSpPr>
          <p:spPr>
            <a:xfrm>
              <a:off x="7290262" y="3462583"/>
              <a:ext cx="256881" cy="30618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左箭头 36">
              <a:extLst>
                <a:ext uri="{FF2B5EF4-FFF2-40B4-BE49-F238E27FC236}">
                  <a16:creationId xmlns:a16="http://schemas.microsoft.com/office/drawing/2014/main" id="{D3FC365B-A758-C04E-857A-12C82F39A87F}"/>
                </a:ext>
              </a:extLst>
            </p:cNvPr>
            <p:cNvSpPr/>
            <p:nvPr/>
          </p:nvSpPr>
          <p:spPr>
            <a:xfrm>
              <a:off x="4030144" y="3457571"/>
              <a:ext cx="273121" cy="299292"/>
            </a:xfrm>
            <a:prstGeom prst="lef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左箭头 37">
              <a:extLst>
                <a:ext uri="{FF2B5EF4-FFF2-40B4-BE49-F238E27FC236}">
                  <a16:creationId xmlns:a16="http://schemas.microsoft.com/office/drawing/2014/main" id="{84245FAA-A5F8-8443-ACBC-09C661F8DEF8}"/>
                </a:ext>
              </a:extLst>
            </p:cNvPr>
            <p:cNvSpPr/>
            <p:nvPr/>
          </p:nvSpPr>
          <p:spPr>
            <a:xfrm>
              <a:off x="4030145" y="4610512"/>
              <a:ext cx="273121" cy="299292"/>
            </a:xfrm>
            <a:prstGeom prst="lef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左箭头 38">
              <a:extLst>
                <a:ext uri="{FF2B5EF4-FFF2-40B4-BE49-F238E27FC236}">
                  <a16:creationId xmlns:a16="http://schemas.microsoft.com/office/drawing/2014/main" id="{C2D03E90-E931-B847-A8A7-069A0F918A6B}"/>
                </a:ext>
              </a:extLst>
            </p:cNvPr>
            <p:cNvSpPr/>
            <p:nvPr/>
          </p:nvSpPr>
          <p:spPr>
            <a:xfrm>
              <a:off x="4030143" y="5763453"/>
              <a:ext cx="273121" cy="299292"/>
            </a:xfrm>
            <a:prstGeom prst="lef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B9BD847-E684-EF4D-ADCA-B8E85E07D266}"/>
                </a:ext>
              </a:extLst>
            </p:cNvPr>
            <p:cNvSpPr/>
            <p:nvPr/>
          </p:nvSpPr>
          <p:spPr>
            <a:xfrm>
              <a:off x="7880685" y="3819997"/>
              <a:ext cx="1101654" cy="399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共用接口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6E4D9F62-AAFB-7D44-93A2-A940A75A84EA}"/>
              </a:ext>
            </a:extLst>
          </p:cNvPr>
          <p:cNvSpPr txBox="1"/>
          <p:nvPr/>
        </p:nvSpPr>
        <p:spPr>
          <a:xfrm>
            <a:off x="544846" y="1686736"/>
            <a:ext cx="553998" cy="1828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Hans" altLang="en-US" sz="2400" dirty="0">
                <a:solidFill>
                  <a:srgbClr val="373737"/>
                </a:solidFill>
              </a:rPr>
              <a:t>客户端架构</a:t>
            </a:r>
            <a:endParaRPr lang="zh-CN" altLang="en-US" sz="2400" dirty="0">
              <a:solidFill>
                <a:srgbClr val="3737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6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483956-E8AD-BB43-8A87-1ADB22DE0DD2}"/>
              </a:ext>
            </a:extLst>
          </p:cNvPr>
          <p:cNvGrpSpPr/>
          <p:nvPr/>
        </p:nvGrpSpPr>
        <p:grpSpPr>
          <a:xfrm>
            <a:off x="2396031" y="559467"/>
            <a:ext cx="4008314" cy="3997149"/>
            <a:chOff x="3923606" y="1755710"/>
            <a:chExt cx="3200401" cy="336708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C6A5E73-67F0-8746-8973-E2DEC7520BB7}"/>
                </a:ext>
              </a:extLst>
            </p:cNvPr>
            <p:cNvSpPr/>
            <p:nvPr/>
          </p:nvSpPr>
          <p:spPr>
            <a:xfrm>
              <a:off x="3923606" y="2310937"/>
              <a:ext cx="3200401" cy="2227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4E137FE-D817-1448-93EE-02E3274FED73}"/>
                </a:ext>
              </a:extLst>
            </p:cNvPr>
            <p:cNvSpPr/>
            <p:nvPr/>
          </p:nvSpPr>
          <p:spPr>
            <a:xfrm>
              <a:off x="4400795" y="3758073"/>
              <a:ext cx="2317570" cy="53960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实现类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5EA7B1D-7AC3-3949-8DE7-A46E756732D6}"/>
                </a:ext>
              </a:extLst>
            </p:cNvPr>
            <p:cNvSpPr/>
            <p:nvPr/>
          </p:nvSpPr>
          <p:spPr>
            <a:xfrm>
              <a:off x="4400795" y="2598481"/>
              <a:ext cx="944732" cy="575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接口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388A4-DB16-F840-BDAE-B3ACF1415AAC}"/>
                </a:ext>
              </a:extLst>
            </p:cNvPr>
            <p:cNvSpPr/>
            <p:nvPr/>
          </p:nvSpPr>
          <p:spPr>
            <a:xfrm>
              <a:off x="5797777" y="2598481"/>
              <a:ext cx="895649" cy="575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简单工厂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B090A9-A89E-4940-8B03-A85748F1995B}"/>
                </a:ext>
              </a:extLst>
            </p:cNvPr>
            <p:cNvSpPr txBox="1"/>
            <p:nvPr/>
          </p:nvSpPr>
          <p:spPr>
            <a:xfrm>
              <a:off x="4362106" y="327793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约束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9A3EDA4-738E-994B-B9FB-A486F0A64989}"/>
                </a:ext>
              </a:extLst>
            </p:cNvPr>
            <p:cNvSpPr txBox="1"/>
            <p:nvPr/>
          </p:nvSpPr>
          <p:spPr>
            <a:xfrm>
              <a:off x="4878733" y="3282492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实现</a:t>
              </a:r>
            </a:p>
          </p:txBody>
        </p:sp>
        <p:cxnSp>
          <p:nvCxnSpPr>
            <p:cNvPr id="9" name="直接箭头连接符 18">
              <a:extLst>
                <a:ext uri="{FF2B5EF4-FFF2-40B4-BE49-F238E27FC236}">
                  <a16:creationId xmlns:a16="http://schemas.microsoft.com/office/drawing/2014/main" id="{49DD184D-95BA-B14B-B9CE-E167A7C61D5E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6240426" y="3174027"/>
              <a:ext cx="5176" cy="584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BF0CFF7-36D5-9847-9167-79599F18849A}"/>
                </a:ext>
              </a:extLst>
            </p:cNvPr>
            <p:cNvSpPr txBox="1"/>
            <p:nvPr/>
          </p:nvSpPr>
          <p:spPr>
            <a:xfrm>
              <a:off x="6290259" y="3279455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创建</a:t>
              </a:r>
            </a:p>
          </p:txBody>
        </p:sp>
        <p:sp>
          <p:nvSpPr>
            <p:cNvPr id="11" name="下箭头 23">
              <a:extLst>
                <a:ext uri="{FF2B5EF4-FFF2-40B4-BE49-F238E27FC236}">
                  <a16:creationId xmlns:a16="http://schemas.microsoft.com/office/drawing/2014/main" id="{8DA77B2C-6BF7-2843-96C2-4C88384F5C5B}"/>
                </a:ext>
              </a:extLst>
            </p:cNvPr>
            <p:cNvSpPr/>
            <p:nvPr/>
          </p:nvSpPr>
          <p:spPr>
            <a:xfrm>
              <a:off x="5345527" y="4360025"/>
              <a:ext cx="384020" cy="434260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3959093-FBAD-7746-B621-D53A9640A6EC}"/>
                </a:ext>
              </a:extLst>
            </p:cNvPr>
            <p:cNvSpPr txBox="1"/>
            <p:nvPr/>
          </p:nvSpPr>
          <p:spPr>
            <a:xfrm>
              <a:off x="5091589" y="4808638"/>
              <a:ext cx="891896" cy="31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373737"/>
                  </a:solidFill>
                </a:rPr>
                <a:t>调用下层</a:t>
              </a:r>
            </a:p>
          </p:txBody>
        </p:sp>
        <p:sp>
          <p:nvSpPr>
            <p:cNvPr id="13" name="上箭头 36">
              <a:extLst>
                <a:ext uri="{FF2B5EF4-FFF2-40B4-BE49-F238E27FC236}">
                  <a16:creationId xmlns:a16="http://schemas.microsoft.com/office/drawing/2014/main" id="{1C4C79D0-E216-1145-92F1-FEEC2503D420}"/>
                </a:ext>
              </a:extLst>
            </p:cNvPr>
            <p:cNvSpPr/>
            <p:nvPr/>
          </p:nvSpPr>
          <p:spPr>
            <a:xfrm>
              <a:off x="6074255" y="2087261"/>
              <a:ext cx="332342" cy="447357"/>
            </a:xfrm>
            <a:prstGeom prst="up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上箭头 37">
              <a:extLst>
                <a:ext uri="{FF2B5EF4-FFF2-40B4-BE49-F238E27FC236}">
                  <a16:creationId xmlns:a16="http://schemas.microsoft.com/office/drawing/2014/main" id="{ADFB7EC2-1860-D64F-99C8-E17F84D10934}"/>
                </a:ext>
              </a:extLst>
            </p:cNvPr>
            <p:cNvSpPr/>
            <p:nvPr/>
          </p:nvSpPr>
          <p:spPr>
            <a:xfrm>
              <a:off x="4706990" y="2087258"/>
              <a:ext cx="332342" cy="447357"/>
            </a:xfrm>
            <a:prstGeom prst="up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2FAF339-4C64-6449-BCEB-F0D4D62AC239}"/>
                </a:ext>
              </a:extLst>
            </p:cNvPr>
            <p:cNvSpPr txBox="1"/>
            <p:nvPr/>
          </p:nvSpPr>
          <p:spPr>
            <a:xfrm>
              <a:off x="4336202" y="1755710"/>
              <a:ext cx="1073916" cy="31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373737"/>
                  </a:solidFill>
                </a:rPr>
                <a:t>供上层调用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B1AEF5C-2364-1343-BBCE-11E537ECA888}"/>
                </a:ext>
              </a:extLst>
            </p:cNvPr>
            <p:cNvSpPr txBox="1"/>
            <p:nvPr/>
          </p:nvSpPr>
          <p:spPr>
            <a:xfrm>
              <a:off x="5513304" y="1765423"/>
              <a:ext cx="1597222" cy="285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373737"/>
                  </a:solidFill>
                </a:rPr>
                <a:t>为上层创建该层对象</a:t>
              </a:r>
            </a:p>
          </p:txBody>
        </p:sp>
        <p:cxnSp>
          <p:nvCxnSpPr>
            <p:cNvPr id="17" name="直接箭头连接符 41">
              <a:extLst>
                <a:ext uri="{FF2B5EF4-FFF2-40B4-BE49-F238E27FC236}">
                  <a16:creationId xmlns:a16="http://schemas.microsoft.com/office/drawing/2014/main" id="{80F2BFB2-0AF8-FA43-8456-E6C90D6FC6A6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4873161" y="3174027"/>
              <a:ext cx="5022" cy="5972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09AAEA7-6E55-6747-9217-49767DB086A4}"/>
              </a:ext>
            </a:extLst>
          </p:cNvPr>
          <p:cNvSpPr txBox="1"/>
          <p:nvPr/>
        </p:nvSpPr>
        <p:spPr>
          <a:xfrm>
            <a:off x="1398340" y="1430585"/>
            <a:ext cx="553998" cy="212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Hans" altLang="en-US" sz="2400" dirty="0">
                <a:solidFill>
                  <a:schemeClr val="bg1">
                    <a:lumMod val="10000"/>
                  </a:schemeClr>
                </a:solidFill>
              </a:rPr>
              <a:t>客户端层架构</a:t>
            </a:r>
            <a:endParaRPr lang="zh-CN" altLang="en-US" sz="24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82848"/>
      </p:ext>
    </p:extLst>
  </p:cSld>
  <p:clrMapOvr>
    <a:masterClrMapping/>
  </p:clrMapOvr>
</p:sld>
</file>

<file path=ppt/theme/theme1.xml><?xml version="1.0" encoding="utf-8"?>
<a:theme xmlns:a="http://schemas.openxmlformats.org/drawingml/2006/main" name="华清远见PPT模板（宽屏）-移动互联网学院20160413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华清远见PPT模板（宽屏）-移动互联网学院20160413</Template>
  <TotalTime>8</TotalTime>
  <Words>26</Words>
  <Application>Microsoft Office PowerPoint</Application>
  <PresentationFormat>全屏显示(16:9)</PresentationFormat>
  <Paragraphs>11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华清远见PPT模板（宽屏）-移动互联网学院20160413</vt:lpstr>
      <vt:lpstr>智能医疗系统</vt:lpstr>
      <vt:lpstr>目录 </vt:lpstr>
      <vt:lpstr>项目背景</vt:lpstr>
      <vt:lpstr>PowerPoint 演示文稿</vt:lpstr>
      <vt:lpstr>成员介绍</vt:lpstr>
      <vt:lpstr>项目框架</vt:lpstr>
      <vt:lpstr>详细设计</vt:lpstr>
      <vt:lpstr>PowerPoint 演示文稿</vt:lpstr>
      <vt:lpstr>PowerPoint 演示文稿</vt:lpstr>
      <vt:lpstr>遇到的问题与解决方案</vt:lpstr>
      <vt:lpstr>项目收获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跨平台APP开发</dc:title>
  <dc:creator>micky</dc:creator>
  <cp:lastModifiedBy>Administrator</cp:lastModifiedBy>
  <cp:revision>89</cp:revision>
  <cp:lastPrinted>2011-09-16T06:19:00Z</cp:lastPrinted>
  <dcterms:created xsi:type="dcterms:W3CDTF">2016-04-14T04:36:00Z</dcterms:created>
  <dcterms:modified xsi:type="dcterms:W3CDTF">2017-10-25T08:57:03Z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