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60" r:id="rId2"/>
    <p:sldId id="261" r:id="rId3"/>
    <p:sldId id="264" r:id="rId4"/>
    <p:sldId id="265" r:id="rId5"/>
    <p:sldId id="266" r:id="rId6"/>
    <p:sldId id="275" r:id="rId7"/>
    <p:sldId id="290" r:id="rId8"/>
    <p:sldId id="268" r:id="rId9"/>
    <p:sldId id="272" r:id="rId10"/>
    <p:sldId id="274" r:id="rId11"/>
    <p:sldId id="291" r:id="rId12"/>
    <p:sldId id="289" r:id="rId13"/>
    <p:sldId id="292" r:id="rId14"/>
    <p:sldId id="293" r:id="rId15"/>
    <p:sldId id="280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Bell MT" panose="02020503060305020303" pitchFamily="18" charset="0"/>
      <p:regular r:id="rId22"/>
      <p:bold r:id="rId23"/>
      <p:italic r:id="rId24"/>
    </p:embeddedFont>
    <p:embeddedFont>
      <p:font typeface="微软雅黑" panose="020B0503020204020204" pitchFamily="34" charset="-122"/>
      <p:regular r:id="rId25"/>
      <p:bold r:id="rId26"/>
    </p:embeddedFont>
    <p:embeddedFont>
      <p:font typeface="华文琥珀" panose="02010800040101010101" pitchFamily="2" charset="-122"/>
      <p:regular r:id="rId27"/>
    </p:embeddedFont>
    <p:embeddedFont>
      <p:font typeface="Arial Narrow" panose="020B0606020202030204" pitchFamily="34" charset="0"/>
      <p:regular r:id="rId28"/>
      <p:bold r:id="rId29"/>
      <p:italic r:id="rId30"/>
      <p:boldItalic r:id="rId31"/>
    </p:embeddedFont>
    <p:embeddedFont>
      <p:font typeface="等线" panose="02010600030101010101" pitchFamily="2" charset="-122"/>
      <p:regular r:id="rId32"/>
      <p:bold r:id="rId33"/>
    </p:embeddedFont>
    <p:embeddedFont>
      <p:font typeface="GungsuhChe" panose="02010600030101010101" charset="-127"/>
      <p:regular r:id="rId34"/>
    </p:embeddedFont>
    <p:embeddedFont>
      <p:font typeface="华文细黑" panose="02010600040101010101" pitchFamily="2" charset="-122"/>
      <p:regular r:id="rId3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pos="6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4DD"/>
    <a:srgbClr val="20517C"/>
    <a:srgbClr val="E8EAE9"/>
    <a:srgbClr val="FFFFFF"/>
    <a:srgbClr val="A5A5A5"/>
    <a:srgbClr val="16A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31" autoAdjust="0"/>
    <p:restoredTop sz="85766" autoAdjust="0"/>
  </p:normalViewPr>
  <p:slideViewPr>
    <p:cSldViewPr showGuides="1">
      <p:cViewPr varScale="1">
        <p:scale>
          <a:sx n="115" d="100"/>
          <a:sy n="115" d="100"/>
        </p:scale>
        <p:origin x="168" y="102"/>
      </p:cViewPr>
      <p:guideLst>
        <p:guide orient="horz" pos="2160"/>
        <p:guide pos="3840"/>
        <p:guide pos="7061"/>
        <p:guide pos="6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0BA0B-DAEA-4680-AAC1-9E8B91E6063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DBA15-3F6E-4149-9019-6609FD57F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4680" y="0"/>
            <a:ext cx="12216680" cy="2132856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 userDrawn="1"/>
        </p:nvSpPr>
        <p:spPr>
          <a:xfrm>
            <a:off x="-24680" y="5301208"/>
            <a:ext cx="12216680" cy="1556792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KSO_Shape"/>
          <p:cNvSpPr>
            <a:spLocks/>
          </p:cNvSpPr>
          <p:nvPr userDrawn="1"/>
        </p:nvSpPr>
        <p:spPr bwMode="auto">
          <a:xfrm>
            <a:off x="8040216" y="2564904"/>
            <a:ext cx="3313621" cy="2016224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20517C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6" name="文本占位符 145"/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2924944"/>
            <a:ext cx="6549312" cy="8086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毕业论文答辩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</a:p>
        </p:txBody>
      </p:sp>
      <p:sp>
        <p:nvSpPr>
          <p:cNvPr id="149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839415" y="3958958"/>
            <a:ext cx="3379105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学院：金融学院</a:t>
            </a:r>
          </a:p>
        </p:txBody>
      </p:sp>
      <p:sp>
        <p:nvSpPr>
          <p:cNvPr id="150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4362537" y="3958958"/>
            <a:ext cx="3389647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专业：国际金融</a:t>
            </a:r>
          </a:p>
        </p:txBody>
      </p:sp>
      <p:sp>
        <p:nvSpPr>
          <p:cNvPr id="151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6717772" y="5950099"/>
            <a:ext cx="2618588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答辩人：北纬君</a:t>
            </a:r>
          </a:p>
        </p:txBody>
      </p:sp>
      <p:sp>
        <p:nvSpPr>
          <p:cNvPr id="152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9475105" y="5950099"/>
            <a:ext cx="2716895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指导老师：北纬君</a:t>
            </a:r>
          </a:p>
        </p:txBody>
      </p:sp>
    </p:spTree>
    <p:extLst>
      <p:ext uri="{BB962C8B-B14F-4D97-AF65-F5344CB8AC3E}">
        <p14:creationId xmlns:p14="http://schemas.microsoft.com/office/powerpoint/2010/main" val="37843078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359696" cy="68580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23392" y="836712"/>
            <a:ext cx="2003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0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 userDrawn="1"/>
        </p:nvSpPr>
        <p:spPr>
          <a:xfrm>
            <a:off x="830161" y="1852375"/>
            <a:ext cx="159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4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01</a:t>
            </a:r>
            <a:endParaRPr lang="zh-CN" altLang="en-US" dirty="0" smtClean="0"/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02</a:t>
            </a:r>
            <a:endParaRPr lang="zh-CN" altLang="en-US" dirty="0" smtClean="0"/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03</a:t>
            </a:r>
            <a:endParaRPr lang="zh-CN" altLang="en-US" dirty="0" smtClean="0"/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04</a:t>
            </a:r>
            <a:endParaRPr lang="zh-CN" altLang="en-US" dirty="0" smtClean="0"/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 hasCustomPrompt="1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05</a:t>
            </a:r>
            <a:endParaRPr lang="zh-CN" altLang="en-US" dirty="0" smtClean="0"/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 hasCustomPrompt="1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06</a:t>
            </a:r>
            <a:endParaRPr lang="zh-CN" altLang="en-US" dirty="0" smtClean="0"/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6672064" y="193587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 flipH="1">
            <a:off x="6672064" y="2731007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H="1">
            <a:off x="6672064" y="348586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 userDrawn="1"/>
        </p:nvCxnSpPr>
        <p:spPr>
          <a:xfrm flipH="1">
            <a:off x="6672064" y="42504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 userDrawn="1"/>
        </p:nvCxnSpPr>
        <p:spPr>
          <a:xfrm flipH="1">
            <a:off x="6672064" y="5015066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 flipH="1">
            <a:off x="6672064" y="58052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占位符 148"/>
          <p:cNvSpPr>
            <a:spLocks noGrp="1"/>
          </p:cNvSpPr>
          <p:nvPr>
            <p:ph type="body" sz="quarter" idx="17" hasCustomPrompt="1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 hasCustomPrompt="1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研究思路与方法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 hasCustomPrompt="1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研究难点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 hasCustomPrompt="1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研究数据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 hasCustomPrompt="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研究应用与成果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 hasCustomPrompt="1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研究结论</a:t>
            </a:r>
          </a:p>
        </p:txBody>
      </p:sp>
    </p:spTree>
    <p:extLst>
      <p:ext uri="{BB962C8B-B14F-4D97-AF65-F5344CB8AC3E}">
        <p14:creationId xmlns:p14="http://schemas.microsoft.com/office/powerpoint/2010/main" val="34947469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 smtClean="0"/>
          </a:p>
        </p:txBody>
      </p:sp>
      <p:sp>
        <p:nvSpPr>
          <p:cNvPr id="5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ONE</a:t>
            </a:r>
            <a:endParaRPr lang="zh-CN" altLang="en-US" dirty="0" smtClean="0"/>
          </a:p>
        </p:txBody>
      </p:sp>
      <p:sp>
        <p:nvSpPr>
          <p:cNvPr id="5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698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-24680" y="0"/>
            <a:ext cx="12216680" cy="112474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 smtClean="0"/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</a:p>
        </p:txBody>
      </p:sp>
      <p:cxnSp>
        <p:nvCxnSpPr>
          <p:cNvPr id="64" name="直接连接符 63"/>
          <p:cNvCxnSpPr/>
          <p:nvPr userDrawn="1"/>
        </p:nvCxnSpPr>
        <p:spPr>
          <a:xfrm flipH="1">
            <a:off x="1102301" y="407372"/>
            <a:ext cx="307464" cy="484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9521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5276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635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9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26" Type="http://schemas.openxmlformats.org/officeDocument/2006/relationships/tags" Target="../tags/tag62.xml"/><Relationship Id="rId3" Type="http://schemas.openxmlformats.org/officeDocument/2006/relationships/tags" Target="../tags/tag39.xml"/><Relationship Id="rId21" Type="http://schemas.openxmlformats.org/officeDocument/2006/relationships/tags" Target="../tags/tag57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5" Type="http://schemas.openxmlformats.org/officeDocument/2006/relationships/tags" Target="../tags/tag61.xml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0" Type="http://schemas.openxmlformats.org/officeDocument/2006/relationships/tags" Target="../tags/tag56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24" Type="http://schemas.openxmlformats.org/officeDocument/2006/relationships/tags" Target="../tags/tag60.xml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23" Type="http://schemas.openxmlformats.org/officeDocument/2006/relationships/tags" Target="../tags/tag59.xml"/><Relationship Id="rId10" Type="http://schemas.openxmlformats.org/officeDocument/2006/relationships/tags" Target="../tags/tag46.xml"/><Relationship Id="rId19" Type="http://schemas.openxmlformats.org/officeDocument/2006/relationships/tags" Target="../tags/tag55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tags" Target="../tags/tag58.xml"/><Relationship Id="rId27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slideLayout" Target="../slideLayouts/slideLayout4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79376" y="2924944"/>
            <a:ext cx="7272808" cy="808633"/>
          </a:xfrm>
        </p:spPr>
        <p:txBody>
          <a:bodyPr/>
          <a:lstStyle/>
          <a:p>
            <a:r>
              <a:rPr lang="zh-CN" altLang="en-US" sz="4400" dirty="0" smtClean="0"/>
              <a:t>基于</a:t>
            </a:r>
            <a:r>
              <a:rPr lang="en-US" altLang="zh-CN" sz="4400" dirty="0" smtClean="0"/>
              <a:t>ZigBee</a:t>
            </a:r>
            <a:r>
              <a:rPr lang="zh-CN" altLang="en-US" sz="4400" dirty="0" smtClean="0"/>
              <a:t>的温度控制系统</a:t>
            </a:r>
            <a:endParaRPr lang="zh-CN" altLang="en-US" sz="4400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007768" y="4005064"/>
            <a:ext cx="3379105" cy="5032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班级</a:t>
            </a:r>
            <a:r>
              <a:rPr lang="zh-CN" altLang="en-US" dirty="0" smtClean="0"/>
              <a:t>：物联网</a:t>
            </a:r>
            <a:r>
              <a:rPr lang="en-US" altLang="zh-CN" dirty="0" smtClean="0"/>
              <a:t>201403</a:t>
            </a:r>
            <a:r>
              <a:rPr lang="zh-CN" altLang="en-US" dirty="0" smtClean="0"/>
              <a:t>班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04112" y="5661248"/>
            <a:ext cx="3050636" cy="5032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组长：杜德平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7104112" y="6093296"/>
            <a:ext cx="4176464" cy="503237"/>
          </a:xfrm>
        </p:spPr>
        <p:txBody>
          <a:bodyPr/>
          <a:lstStyle/>
          <a:p>
            <a:r>
              <a:rPr lang="zh-CN" altLang="en-US" dirty="0"/>
              <a:t>组员</a:t>
            </a:r>
            <a:r>
              <a:rPr lang="zh-CN" altLang="en-US" dirty="0" smtClean="0"/>
              <a:t>：代淼  邢忠洁  高文静 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59260" y="672371"/>
            <a:ext cx="44550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CN" altLang="en-US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j-ea"/>
                <a:ea typeface="+mj-ea"/>
              </a:rPr>
              <a:t>四川农业大学</a:t>
            </a:r>
            <a:endParaRPr lang="zh-CN" altLang="en-US" sz="5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07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07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客户端模块</a:t>
            </a:r>
            <a:endParaRPr lang="zh-CN" altLang="en-US" dirty="0"/>
          </a:p>
        </p:txBody>
      </p:sp>
      <p:sp>
        <p:nvSpPr>
          <p:cNvPr id="32" name="MH_Other_1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694359" y="2462975"/>
            <a:ext cx="421535" cy="426235"/>
          </a:xfrm>
          <a:custGeom>
            <a:avLst/>
            <a:gdLst>
              <a:gd name="T0" fmla="*/ 2147483646 w 30"/>
              <a:gd name="T1" fmla="*/ 2147483646 h 30"/>
              <a:gd name="T2" fmla="*/ 2147483646 w 30"/>
              <a:gd name="T3" fmla="*/ 2147483646 h 30"/>
              <a:gd name="T4" fmla="*/ 2147483646 w 30"/>
              <a:gd name="T5" fmla="*/ 2147483646 h 30"/>
              <a:gd name="T6" fmla="*/ 0 w 30"/>
              <a:gd name="T7" fmla="*/ 2147483646 h 30"/>
              <a:gd name="T8" fmla="*/ 0 w 30"/>
              <a:gd name="T9" fmla="*/ 2147483646 h 30"/>
              <a:gd name="T10" fmla="*/ 2147483646 w 30"/>
              <a:gd name="T11" fmla="*/ 0 h 30"/>
              <a:gd name="T12" fmla="*/ 2147483646 w 30"/>
              <a:gd name="T13" fmla="*/ 0 h 30"/>
              <a:gd name="T14" fmla="*/ 2147483646 w 30"/>
              <a:gd name="T15" fmla="*/ 2147483646 h 30"/>
              <a:gd name="T16" fmla="*/ 2147483646 w 30"/>
              <a:gd name="T17" fmla="*/ 2147483646 h 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" h="30">
                <a:moveTo>
                  <a:pt x="30" y="27"/>
                </a:moveTo>
                <a:cubicBezTo>
                  <a:pt x="30" y="28"/>
                  <a:pt x="28" y="30"/>
                  <a:pt x="2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0" y="2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30" y="2"/>
                  <a:pt x="30" y="3"/>
                </a:cubicBezTo>
                <a:cubicBezTo>
                  <a:pt x="30" y="27"/>
                  <a:pt x="30" y="27"/>
                  <a:pt x="30" y="27"/>
                </a:cubicBez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5" name="MH_Other_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058864" y="2218792"/>
            <a:ext cx="10226674" cy="4630601"/>
          </a:xfrm>
          <a:custGeom>
            <a:avLst/>
            <a:gdLst>
              <a:gd name="T0" fmla="*/ 262287250 w 10001"/>
              <a:gd name="T1" fmla="*/ 0 h 12408"/>
              <a:gd name="T2" fmla="*/ 2147483646 w 10001"/>
              <a:gd name="T3" fmla="*/ 0 h 12408"/>
              <a:gd name="T4" fmla="*/ 2147483646 w 10001"/>
              <a:gd name="T5" fmla="*/ 2147483646 h 12408"/>
              <a:gd name="T6" fmla="*/ 2147483646 w 10001"/>
              <a:gd name="T7" fmla="*/ 2147483646 h 12408"/>
              <a:gd name="T8" fmla="*/ 2147483646 w 10001"/>
              <a:gd name="T9" fmla="*/ 2147483646 h 12408"/>
              <a:gd name="T10" fmla="*/ 2147483646 w 10001"/>
              <a:gd name="T11" fmla="*/ 2147483646 h 12408"/>
              <a:gd name="T12" fmla="*/ 262287250 w 10001"/>
              <a:gd name="T13" fmla="*/ 2147483646 h 12408"/>
              <a:gd name="T14" fmla="*/ 0 w 10001"/>
              <a:gd name="T15" fmla="*/ 2147483646 h 124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01" h="12408">
                <a:moveTo>
                  <a:pt x="1" y="0"/>
                </a:moveTo>
                <a:lnTo>
                  <a:pt x="9287" y="0"/>
                </a:lnTo>
                <a:cubicBezTo>
                  <a:pt x="9689" y="0"/>
                  <a:pt x="10001" y="547"/>
                  <a:pt x="10001" y="1250"/>
                </a:cubicBezTo>
                <a:lnTo>
                  <a:pt x="10001" y="4688"/>
                </a:lnTo>
                <a:cubicBezTo>
                  <a:pt x="10001" y="5391"/>
                  <a:pt x="9689" y="5938"/>
                  <a:pt x="9287" y="5938"/>
                </a:cubicBezTo>
                <a:lnTo>
                  <a:pt x="715" y="5938"/>
                </a:lnTo>
                <a:cubicBezTo>
                  <a:pt x="336" y="5938"/>
                  <a:pt x="1" y="6484"/>
                  <a:pt x="1" y="7188"/>
                </a:cubicBezTo>
                <a:cubicBezTo>
                  <a:pt x="1" y="10000"/>
                  <a:pt x="0" y="12408"/>
                  <a:pt x="0" y="12408"/>
                </a:cubicBezTo>
              </a:path>
            </a:pathLst>
          </a:custGeom>
          <a:noFill/>
          <a:ln w="11113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MH_Other_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07185" y="2111957"/>
            <a:ext cx="236624" cy="238190"/>
          </a:xfrm>
          <a:prstGeom prst="ellipse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7" name="MH_Other_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47930" y="2154267"/>
            <a:ext cx="155137" cy="15357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1" name="MH_Other_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564147" y="2111957"/>
            <a:ext cx="236624" cy="238190"/>
          </a:xfrm>
          <a:prstGeom prst="ellipse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2" name="MH_Other_1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604890" y="2154267"/>
            <a:ext cx="155137" cy="15357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3" name="MH_Other_12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629727" y="2462975"/>
            <a:ext cx="408997" cy="426235"/>
          </a:xfrm>
          <a:custGeom>
            <a:avLst/>
            <a:gdLst>
              <a:gd name="T0" fmla="*/ 2147483646 w 29"/>
              <a:gd name="T1" fmla="*/ 2147483646 h 30"/>
              <a:gd name="T2" fmla="*/ 2147483646 w 29"/>
              <a:gd name="T3" fmla="*/ 2147483646 h 30"/>
              <a:gd name="T4" fmla="*/ 2147483646 w 29"/>
              <a:gd name="T5" fmla="*/ 2147483646 h 30"/>
              <a:gd name="T6" fmla="*/ 0 w 29"/>
              <a:gd name="T7" fmla="*/ 2147483646 h 30"/>
              <a:gd name="T8" fmla="*/ 0 w 29"/>
              <a:gd name="T9" fmla="*/ 2147483646 h 30"/>
              <a:gd name="T10" fmla="*/ 2147483646 w 29"/>
              <a:gd name="T11" fmla="*/ 0 h 30"/>
              <a:gd name="T12" fmla="*/ 2147483646 w 29"/>
              <a:gd name="T13" fmla="*/ 0 h 30"/>
              <a:gd name="T14" fmla="*/ 2147483646 w 29"/>
              <a:gd name="T15" fmla="*/ 2147483646 h 30"/>
              <a:gd name="T16" fmla="*/ 2147483646 w 29"/>
              <a:gd name="T17" fmla="*/ 2147483646 h 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9" h="30">
                <a:moveTo>
                  <a:pt x="29" y="27"/>
                </a:moveTo>
                <a:cubicBezTo>
                  <a:pt x="29" y="28"/>
                  <a:pt x="28" y="30"/>
                  <a:pt x="2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0" y="2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29" y="2"/>
                  <a:pt x="29" y="3"/>
                </a:cubicBezTo>
                <a:cubicBezTo>
                  <a:pt x="29" y="27"/>
                  <a:pt x="29" y="27"/>
                  <a:pt x="29" y="27"/>
                </a:cubicBez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6" name="MH_Other_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42554" y="2111957"/>
            <a:ext cx="242891" cy="238190"/>
          </a:xfrm>
          <a:prstGeom prst="ellipse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7" name="MH_Other_1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784864" y="2154267"/>
            <a:ext cx="159838" cy="15357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8" name="MH_Other_17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732117" y="4654185"/>
            <a:ext cx="421534" cy="427802"/>
          </a:xfrm>
          <a:custGeom>
            <a:avLst/>
            <a:gdLst>
              <a:gd name="T0" fmla="*/ 2147483646 w 30"/>
              <a:gd name="T1" fmla="*/ 2147483646 h 30"/>
              <a:gd name="T2" fmla="*/ 2147483646 w 30"/>
              <a:gd name="T3" fmla="*/ 2147483646 h 30"/>
              <a:gd name="T4" fmla="*/ 2147483646 w 30"/>
              <a:gd name="T5" fmla="*/ 2147483646 h 30"/>
              <a:gd name="T6" fmla="*/ 0 w 30"/>
              <a:gd name="T7" fmla="*/ 2147483646 h 30"/>
              <a:gd name="T8" fmla="*/ 0 w 30"/>
              <a:gd name="T9" fmla="*/ 2147483646 h 30"/>
              <a:gd name="T10" fmla="*/ 2147483646 w 30"/>
              <a:gd name="T11" fmla="*/ 0 h 30"/>
              <a:gd name="T12" fmla="*/ 2147483646 w 30"/>
              <a:gd name="T13" fmla="*/ 0 h 30"/>
              <a:gd name="T14" fmla="*/ 2147483646 w 30"/>
              <a:gd name="T15" fmla="*/ 2147483646 h 30"/>
              <a:gd name="T16" fmla="*/ 2147483646 w 30"/>
              <a:gd name="T17" fmla="*/ 2147483646 h 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" h="30">
                <a:moveTo>
                  <a:pt x="30" y="27"/>
                </a:moveTo>
                <a:cubicBezTo>
                  <a:pt x="30" y="28"/>
                  <a:pt x="29" y="30"/>
                  <a:pt x="27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28"/>
                  <a:pt x="0" y="2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4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9" y="0"/>
                  <a:pt x="30" y="2"/>
                  <a:pt x="30" y="3"/>
                </a:cubicBezTo>
                <a:cubicBezTo>
                  <a:pt x="30" y="27"/>
                  <a:pt x="30" y="27"/>
                  <a:pt x="30" y="27"/>
                </a:cubicBez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" name="MH_Other_2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844945" y="4304735"/>
            <a:ext cx="236623" cy="236622"/>
          </a:xfrm>
          <a:prstGeom prst="ellipse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52" name="MH_Other_2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885687" y="4345479"/>
            <a:ext cx="166106" cy="1551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53" name="MH_Other_22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7717630" y="4654185"/>
            <a:ext cx="404296" cy="427802"/>
          </a:xfrm>
          <a:custGeom>
            <a:avLst/>
            <a:gdLst>
              <a:gd name="T0" fmla="*/ 2147483646 w 29"/>
              <a:gd name="T1" fmla="*/ 2147483646 h 30"/>
              <a:gd name="T2" fmla="*/ 2147483646 w 29"/>
              <a:gd name="T3" fmla="*/ 2147483646 h 30"/>
              <a:gd name="T4" fmla="*/ 2147483646 w 29"/>
              <a:gd name="T5" fmla="*/ 2147483646 h 30"/>
              <a:gd name="T6" fmla="*/ 0 w 29"/>
              <a:gd name="T7" fmla="*/ 2147483646 h 30"/>
              <a:gd name="T8" fmla="*/ 0 w 29"/>
              <a:gd name="T9" fmla="*/ 2147483646 h 30"/>
              <a:gd name="T10" fmla="*/ 2147483646 w 29"/>
              <a:gd name="T11" fmla="*/ 0 h 30"/>
              <a:gd name="T12" fmla="*/ 2147483646 w 29"/>
              <a:gd name="T13" fmla="*/ 0 h 30"/>
              <a:gd name="T14" fmla="*/ 2147483646 w 29"/>
              <a:gd name="T15" fmla="*/ 2147483646 h 30"/>
              <a:gd name="T16" fmla="*/ 2147483646 w 29"/>
              <a:gd name="T17" fmla="*/ 2147483646 h 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9" h="30">
                <a:moveTo>
                  <a:pt x="29" y="27"/>
                </a:moveTo>
                <a:cubicBezTo>
                  <a:pt x="29" y="28"/>
                  <a:pt x="28" y="30"/>
                  <a:pt x="2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0" y="2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29" y="2"/>
                  <a:pt x="29" y="3"/>
                </a:cubicBezTo>
                <a:cubicBezTo>
                  <a:pt x="29" y="27"/>
                  <a:pt x="29" y="27"/>
                  <a:pt x="29" y="27"/>
                </a:cubicBez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6" name="MH_Other_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830457" y="4304735"/>
            <a:ext cx="238190" cy="236622"/>
          </a:xfrm>
          <a:prstGeom prst="ellipse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57" name="MH_Other_2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872767" y="4345479"/>
            <a:ext cx="153570" cy="1551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58" name="MH_SubTitle_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13989" y="1685950"/>
            <a:ext cx="1387127" cy="46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+mn-lt"/>
                <a:ea typeface="+mn-ea"/>
              </a:rPr>
              <a:t>A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59" name="MH_SubTitle_2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116972" y="1685950"/>
            <a:ext cx="1449509" cy="46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+mn-lt"/>
                <a:ea typeface="+mn-ea"/>
              </a:rPr>
              <a:t>B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60" name="MH_SubTitle_3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8928577" y="1685950"/>
            <a:ext cx="1464191" cy="46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+mn-lt"/>
                <a:ea typeface="+mn-ea"/>
              </a:rPr>
              <a:t>C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61" name="MH_SubTitle_5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221299" y="3818955"/>
            <a:ext cx="1471529" cy="47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+mn-lt"/>
                <a:ea typeface="+mn-ea"/>
              </a:rPr>
              <a:t>D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62" name="MH_SubTitle_4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206030" y="3818955"/>
            <a:ext cx="1449513" cy="47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+mn-lt"/>
                <a:ea typeface="+mn-ea"/>
              </a:rPr>
              <a:t>E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63" name="MH_Text_1"/>
          <p:cNvSpPr txBox="1"/>
          <p:nvPr>
            <p:custDataLst>
              <p:tags r:id="rId21"/>
            </p:custDataLst>
          </p:nvPr>
        </p:nvSpPr>
        <p:spPr>
          <a:xfrm>
            <a:off x="837687" y="3070178"/>
            <a:ext cx="2175619" cy="584507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20517C"/>
                </a:solidFill>
              </a:rPr>
              <a:t>使用</a:t>
            </a:r>
            <a:r>
              <a:rPr lang="en-US" altLang="zh-CN" dirty="0">
                <a:solidFill>
                  <a:srgbClr val="20517C"/>
                </a:solidFill>
              </a:rPr>
              <a:t>C#</a:t>
            </a:r>
            <a:r>
              <a:rPr lang="zh-CN" altLang="en-US" dirty="0">
                <a:solidFill>
                  <a:srgbClr val="20517C"/>
                </a:solidFill>
              </a:rPr>
              <a:t>的</a:t>
            </a:r>
            <a:r>
              <a:rPr lang="en-US" altLang="zh-CN" dirty="0">
                <a:solidFill>
                  <a:srgbClr val="20517C"/>
                </a:solidFill>
              </a:rPr>
              <a:t>Socket</a:t>
            </a:r>
            <a:r>
              <a:rPr lang="zh-CN" altLang="en-US" dirty="0">
                <a:solidFill>
                  <a:srgbClr val="20517C"/>
                </a:solidFill>
              </a:rPr>
              <a:t>类实现网络通信</a:t>
            </a:r>
          </a:p>
        </p:txBody>
      </p:sp>
      <p:sp>
        <p:nvSpPr>
          <p:cNvPr id="68" name="MH_Other_12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9477959" y="2462975"/>
            <a:ext cx="408997" cy="426235"/>
          </a:xfrm>
          <a:custGeom>
            <a:avLst/>
            <a:gdLst>
              <a:gd name="T0" fmla="*/ 2147483646 w 29"/>
              <a:gd name="T1" fmla="*/ 2147483646 h 30"/>
              <a:gd name="T2" fmla="*/ 2147483646 w 29"/>
              <a:gd name="T3" fmla="*/ 2147483646 h 30"/>
              <a:gd name="T4" fmla="*/ 2147483646 w 29"/>
              <a:gd name="T5" fmla="*/ 2147483646 h 30"/>
              <a:gd name="T6" fmla="*/ 0 w 29"/>
              <a:gd name="T7" fmla="*/ 2147483646 h 30"/>
              <a:gd name="T8" fmla="*/ 0 w 29"/>
              <a:gd name="T9" fmla="*/ 2147483646 h 30"/>
              <a:gd name="T10" fmla="*/ 2147483646 w 29"/>
              <a:gd name="T11" fmla="*/ 0 h 30"/>
              <a:gd name="T12" fmla="*/ 2147483646 w 29"/>
              <a:gd name="T13" fmla="*/ 0 h 30"/>
              <a:gd name="T14" fmla="*/ 2147483646 w 29"/>
              <a:gd name="T15" fmla="*/ 2147483646 h 30"/>
              <a:gd name="T16" fmla="*/ 2147483646 w 29"/>
              <a:gd name="T17" fmla="*/ 2147483646 h 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9" h="30">
                <a:moveTo>
                  <a:pt x="29" y="27"/>
                </a:moveTo>
                <a:cubicBezTo>
                  <a:pt x="29" y="28"/>
                  <a:pt x="28" y="30"/>
                  <a:pt x="2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0" y="2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29" y="2"/>
                  <a:pt x="29" y="3"/>
                </a:cubicBezTo>
                <a:cubicBezTo>
                  <a:pt x="29" y="27"/>
                  <a:pt x="29" y="27"/>
                  <a:pt x="29" y="27"/>
                </a:cubicBezTo>
              </a:path>
            </a:pathLst>
          </a:custGeom>
          <a:solidFill>
            <a:srgbClr val="20517C"/>
          </a:solidFill>
          <a:ln w="9525">
            <a:solidFill>
              <a:srgbClr val="20517C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9" name="MH_Text_1"/>
          <p:cNvSpPr txBox="1"/>
          <p:nvPr>
            <p:custDataLst>
              <p:tags r:id="rId23"/>
            </p:custDataLst>
          </p:nvPr>
        </p:nvSpPr>
        <p:spPr>
          <a:xfrm>
            <a:off x="4776189" y="3070178"/>
            <a:ext cx="2175619" cy="584507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20517C"/>
                </a:solidFill>
              </a:rPr>
              <a:t>发送数据直接使用</a:t>
            </a:r>
            <a:r>
              <a:rPr lang="en-US" altLang="zh-CN" dirty="0" smtClean="0">
                <a:solidFill>
                  <a:srgbClr val="20517C"/>
                </a:solidFill>
              </a:rPr>
              <a:t>Send</a:t>
            </a:r>
            <a:r>
              <a:rPr lang="zh-CN" altLang="en-US" dirty="0" smtClean="0">
                <a:solidFill>
                  <a:srgbClr val="20517C"/>
                </a:solidFill>
              </a:rPr>
              <a:t>方法</a:t>
            </a:r>
            <a:endParaRPr lang="zh-CN" altLang="en-US" dirty="0">
              <a:solidFill>
                <a:srgbClr val="20517C"/>
              </a:solidFill>
            </a:endParaRPr>
          </a:p>
        </p:txBody>
      </p:sp>
      <p:sp>
        <p:nvSpPr>
          <p:cNvPr id="70" name="MH_Text_1"/>
          <p:cNvSpPr txBox="1"/>
          <p:nvPr>
            <p:custDataLst>
              <p:tags r:id="rId24"/>
            </p:custDataLst>
          </p:nvPr>
        </p:nvSpPr>
        <p:spPr>
          <a:xfrm>
            <a:off x="8597487" y="3362431"/>
            <a:ext cx="2175619" cy="584507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20517C"/>
                </a:solidFill>
              </a:rPr>
              <a:t>接收服务器的数据需要开启一个线程循环使用</a:t>
            </a:r>
            <a:r>
              <a:rPr lang="en-US" altLang="zh-CN" dirty="0">
                <a:solidFill>
                  <a:srgbClr val="20517C"/>
                </a:solidFill>
              </a:rPr>
              <a:t>Receive</a:t>
            </a:r>
            <a:r>
              <a:rPr lang="zh-CN" altLang="en-US" dirty="0">
                <a:solidFill>
                  <a:srgbClr val="20517C"/>
                </a:solidFill>
              </a:rPr>
              <a:t>读取控制风扇命令</a:t>
            </a:r>
          </a:p>
        </p:txBody>
      </p:sp>
      <p:sp>
        <p:nvSpPr>
          <p:cNvPr id="71" name="MH_Text_1"/>
          <p:cNvSpPr txBox="1"/>
          <p:nvPr>
            <p:custDataLst>
              <p:tags r:id="rId25"/>
            </p:custDataLst>
          </p:nvPr>
        </p:nvSpPr>
        <p:spPr>
          <a:xfrm>
            <a:off x="2873481" y="5306259"/>
            <a:ext cx="2175619" cy="584507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20517C"/>
                </a:solidFill>
              </a:rPr>
              <a:t>改变控制模块的控制按钮状态</a:t>
            </a:r>
          </a:p>
        </p:txBody>
      </p:sp>
      <p:sp>
        <p:nvSpPr>
          <p:cNvPr id="72" name="MH_Text_1"/>
          <p:cNvSpPr txBox="1"/>
          <p:nvPr>
            <p:custDataLst>
              <p:tags r:id="rId26"/>
            </p:custDataLst>
          </p:nvPr>
        </p:nvSpPr>
        <p:spPr>
          <a:xfrm>
            <a:off x="6831968" y="5306259"/>
            <a:ext cx="2175619" cy="584507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20517C"/>
                </a:solidFill>
              </a:rPr>
              <a:t>接收到控制命令之后通过串口变量将命令发送到串口</a:t>
            </a:r>
          </a:p>
        </p:txBody>
      </p:sp>
      <p:sp>
        <p:nvSpPr>
          <p:cNvPr id="73" name="KSO_Shape"/>
          <p:cNvSpPr/>
          <p:nvPr/>
        </p:nvSpPr>
        <p:spPr>
          <a:xfrm>
            <a:off x="5711784" y="2531115"/>
            <a:ext cx="304428" cy="289714"/>
          </a:xfrm>
          <a:custGeom>
            <a:avLst/>
            <a:gdLst/>
            <a:ahLst/>
            <a:cxnLst/>
            <a:rect l="l" t="t" r="r" b="b"/>
            <a:pathLst>
              <a:path w="1059063" h="1007997">
                <a:moveTo>
                  <a:pt x="703357" y="0"/>
                </a:moveTo>
                <a:lnTo>
                  <a:pt x="1059063" y="345377"/>
                </a:lnTo>
                <a:cubicBezTo>
                  <a:pt x="1011759" y="390684"/>
                  <a:pt x="950318" y="412745"/>
                  <a:pt x="888735" y="411717"/>
                </a:cubicBezTo>
                <a:lnTo>
                  <a:pt x="615617" y="668531"/>
                </a:lnTo>
                <a:cubicBezTo>
                  <a:pt x="643882" y="763675"/>
                  <a:pt x="628025" y="864389"/>
                  <a:pt x="564718" y="936620"/>
                </a:cubicBezTo>
                <a:lnTo>
                  <a:pt x="370217" y="747767"/>
                </a:lnTo>
                <a:cubicBezTo>
                  <a:pt x="247618" y="834750"/>
                  <a:pt x="146199" y="930329"/>
                  <a:pt x="0" y="1007997"/>
                </a:cubicBezTo>
                <a:cubicBezTo>
                  <a:pt x="95002" y="875886"/>
                  <a:pt x="190003" y="777809"/>
                  <a:pt x="284746" y="664777"/>
                </a:cubicBezTo>
                <a:lnTo>
                  <a:pt x="96361" y="481861"/>
                </a:lnTo>
                <a:cubicBezTo>
                  <a:pt x="152055" y="429106"/>
                  <a:pt x="226831" y="406169"/>
                  <a:pt x="303394" y="411783"/>
                </a:cubicBezTo>
                <a:cubicBezTo>
                  <a:pt x="325459" y="413401"/>
                  <a:pt x="347673" y="417390"/>
                  <a:pt x="369433" y="424372"/>
                </a:cubicBezTo>
                <a:lnTo>
                  <a:pt x="642990" y="154959"/>
                </a:lnTo>
                <a:cubicBezTo>
                  <a:pt x="643358" y="99193"/>
                  <a:pt x="663662" y="44083"/>
                  <a:pt x="703357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4" name="KSO_Shape"/>
          <p:cNvSpPr>
            <a:spLocks/>
          </p:cNvSpPr>
          <p:nvPr/>
        </p:nvSpPr>
        <p:spPr bwMode="auto">
          <a:xfrm flipH="1">
            <a:off x="3779029" y="4724888"/>
            <a:ext cx="327710" cy="300401"/>
          </a:xfrm>
          <a:custGeom>
            <a:avLst/>
            <a:gdLst>
              <a:gd name="T0" fmla="*/ 2147483646 w 269"/>
              <a:gd name="T1" fmla="*/ 0 h 247"/>
              <a:gd name="T2" fmla="*/ 2147483646 w 269"/>
              <a:gd name="T3" fmla="*/ 0 h 247"/>
              <a:gd name="T4" fmla="*/ 2147483646 w 269"/>
              <a:gd name="T5" fmla="*/ 2147483646 h 247"/>
              <a:gd name="T6" fmla="*/ 2147483646 w 269"/>
              <a:gd name="T7" fmla="*/ 2147483646 h 247"/>
              <a:gd name="T8" fmla="*/ 2147483646 w 269"/>
              <a:gd name="T9" fmla="*/ 2147483646 h 247"/>
              <a:gd name="T10" fmla="*/ 2147483646 w 269"/>
              <a:gd name="T11" fmla="*/ 2147483646 h 247"/>
              <a:gd name="T12" fmla="*/ 2147483646 w 269"/>
              <a:gd name="T13" fmla="*/ 2147483646 h 247"/>
              <a:gd name="T14" fmla="*/ 2147483646 w 269"/>
              <a:gd name="T15" fmla="*/ 2147483646 h 247"/>
              <a:gd name="T16" fmla="*/ 2147483646 w 269"/>
              <a:gd name="T17" fmla="*/ 2147483646 h 247"/>
              <a:gd name="T18" fmla="*/ 2147483646 w 269"/>
              <a:gd name="T19" fmla="*/ 2147483646 h 247"/>
              <a:gd name="T20" fmla="*/ 2147483646 w 269"/>
              <a:gd name="T21" fmla="*/ 2147483646 h 247"/>
              <a:gd name="T22" fmla="*/ 2147483646 w 269"/>
              <a:gd name="T23" fmla="*/ 2147483646 h 247"/>
              <a:gd name="T24" fmla="*/ 2147483646 w 269"/>
              <a:gd name="T25" fmla="*/ 2147483646 h 247"/>
              <a:gd name="T26" fmla="*/ 2147483646 w 269"/>
              <a:gd name="T27" fmla="*/ 2147483646 h 247"/>
              <a:gd name="T28" fmla="*/ 2147483646 w 269"/>
              <a:gd name="T29" fmla="*/ 2147483646 h 247"/>
              <a:gd name="T30" fmla="*/ 2147483646 w 269"/>
              <a:gd name="T31" fmla="*/ 2147483646 h 247"/>
              <a:gd name="T32" fmla="*/ 2147483646 w 269"/>
              <a:gd name="T33" fmla="*/ 2147483646 h 247"/>
              <a:gd name="T34" fmla="*/ 2147483646 w 269"/>
              <a:gd name="T35" fmla="*/ 2147483646 h 247"/>
              <a:gd name="T36" fmla="*/ 2147483646 w 269"/>
              <a:gd name="T37" fmla="*/ 2147483646 h 247"/>
              <a:gd name="T38" fmla="*/ 2147483646 w 269"/>
              <a:gd name="T39" fmla="*/ 2147483646 h 247"/>
              <a:gd name="T40" fmla="*/ 2147483646 w 269"/>
              <a:gd name="T41" fmla="*/ 2147483646 h 247"/>
              <a:gd name="T42" fmla="*/ 2147483646 w 269"/>
              <a:gd name="T43" fmla="*/ 2147483646 h 247"/>
              <a:gd name="T44" fmla="*/ 2147483646 w 269"/>
              <a:gd name="T45" fmla="*/ 2147483646 h 247"/>
              <a:gd name="T46" fmla="*/ 2147483646 w 269"/>
              <a:gd name="T47" fmla="*/ 2147483646 h 247"/>
              <a:gd name="T48" fmla="*/ 2147483646 w 269"/>
              <a:gd name="T49" fmla="*/ 2147483646 h 247"/>
              <a:gd name="T50" fmla="*/ 2147483646 w 269"/>
              <a:gd name="T51" fmla="*/ 2147483646 h 247"/>
              <a:gd name="T52" fmla="*/ 2147483646 w 269"/>
              <a:gd name="T53" fmla="*/ 2147483646 h 247"/>
              <a:gd name="T54" fmla="*/ 2147483646 w 269"/>
              <a:gd name="T55" fmla="*/ 2147483646 h 247"/>
              <a:gd name="T56" fmla="*/ 2147483646 w 269"/>
              <a:gd name="T57" fmla="*/ 2147483646 h 247"/>
              <a:gd name="T58" fmla="*/ 2147483646 w 269"/>
              <a:gd name="T59" fmla="*/ 2147483646 h 247"/>
              <a:gd name="T60" fmla="*/ 2147483646 w 269"/>
              <a:gd name="T61" fmla="*/ 2147483646 h 247"/>
              <a:gd name="T62" fmla="*/ 2147483646 w 269"/>
              <a:gd name="T63" fmla="*/ 2147483646 h 247"/>
              <a:gd name="T64" fmla="*/ 2147483646 w 269"/>
              <a:gd name="T65" fmla="*/ 2147483646 h 247"/>
              <a:gd name="T66" fmla="*/ 2147483646 w 269"/>
              <a:gd name="T67" fmla="*/ 2147483646 h 247"/>
              <a:gd name="T68" fmla="*/ 2147483646 w 269"/>
              <a:gd name="T69" fmla="*/ 2147483646 h 247"/>
              <a:gd name="T70" fmla="*/ 2147483646 w 269"/>
              <a:gd name="T71" fmla="*/ 2147483646 h 247"/>
              <a:gd name="T72" fmla="*/ 2147483646 w 269"/>
              <a:gd name="T73" fmla="*/ 0 h 24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69" h="247">
                <a:moveTo>
                  <a:pt x="195" y="0"/>
                </a:moveTo>
                <a:cubicBezTo>
                  <a:pt x="194" y="0"/>
                  <a:pt x="193" y="0"/>
                  <a:pt x="192" y="0"/>
                </a:cubicBezTo>
                <a:cubicBezTo>
                  <a:pt x="164" y="1"/>
                  <a:pt x="145" y="24"/>
                  <a:pt x="144" y="24"/>
                </a:cubicBezTo>
                <a:cubicBezTo>
                  <a:pt x="21" y="150"/>
                  <a:pt x="21" y="150"/>
                  <a:pt x="21" y="150"/>
                </a:cubicBezTo>
                <a:cubicBezTo>
                  <a:pt x="0" y="172"/>
                  <a:pt x="0" y="208"/>
                  <a:pt x="21" y="230"/>
                </a:cubicBezTo>
                <a:cubicBezTo>
                  <a:pt x="32" y="241"/>
                  <a:pt x="46" y="247"/>
                  <a:pt x="60" y="247"/>
                </a:cubicBezTo>
                <a:cubicBezTo>
                  <a:pt x="75" y="247"/>
                  <a:pt x="89" y="241"/>
                  <a:pt x="99" y="230"/>
                </a:cubicBezTo>
                <a:cubicBezTo>
                  <a:pt x="217" y="111"/>
                  <a:pt x="217" y="111"/>
                  <a:pt x="217" y="111"/>
                </a:cubicBezTo>
                <a:cubicBezTo>
                  <a:pt x="235" y="91"/>
                  <a:pt x="238" y="63"/>
                  <a:pt x="223" y="47"/>
                </a:cubicBezTo>
                <a:cubicBezTo>
                  <a:pt x="216" y="40"/>
                  <a:pt x="207" y="37"/>
                  <a:pt x="197" y="37"/>
                </a:cubicBezTo>
                <a:cubicBezTo>
                  <a:pt x="185" y="37"/>
                  <a:pt x="171" y="42"/>
                  <a:pt x="161" y="53"/>
                </a:cubicBezTo>
                <a:cubicBezTo>
                  <a:pt x="46" y="170"/>
                  <a:pt x="46" y="170"/>
                  <a:pt x="46" y="170"/>
                </a:cubicBezTo>
                <a:cubicBezTo>
                  <a:pt x="43" y="174"/>
                  <a:pt x="43" y="179"/>
                  <a:pt x="46" y="182"/>
                </a:cubicBezTo>
                <a:cubicBezTo>
                  <a:pt x="48" y="183"/>
                  <a:pt x="50" y="184"/>
                  <a:pt x="52" y="184"/>
                </a:cubicBezTo>
                <a:cubicBezTo>
                  <a:pt x="54" y="184"/>
                  <a:pt x="56" y="183"/>
                  <a:pt x="57" y="182"/>
                </a:cubicBezTo>
                <a:cubicBezTo>
                  <a:pt x="172" y="65"/>
                  <a:pt x="172" y="65"/>
                  <a:pt x="172" y="65"/>
                </a:cubicBezTo>
                <a:cubicBezTo>
                  <a:pt x="179" y="57"/>
                  <a:pt x="189" y="53"/>
                  <a:pt x="197" y="53"/>
                </a:cubicBezTo>
                <a:cubicBezTo>
                  <a:pt x="203" y="53"/>
                  <a:pt x="208" y="55"/>
                  <a:pt x="211" y="59"/>
                </a:cubicBezTo>
                <a:cubicBezTo>
                  <a:pt x="221" y="68"/>
                  <a:pt x="218" y="86"/>
                  <a:pt x="205" y="99"/>
                </a:cubicBezTo>
                <a:cubicBezTo>
                  <a:pt x="88" y="219"/>
                  <a:pt x="88" y="219"/>
                  <a:pt x="88" y="219"/>
                </a:cubicBezTo>
                <a:cubicBezTo>
                  <a:pt x="81" y="227"/>
                  <a:pt x="70" y="231"/>
                  <a:pt x="60" y="231"/>
                </a:cubicBezTo>
                <a:cubicBezTo>
                  <a:pt x="50" y="231"/>
                  <a:pt x="40" y="227"/>
                  <a:pt x="32" y="219"/>
                </a:cubicBezTo>
                <a:cubicBezTo>
                  <a:pt x="17" y="203"/>
                  <a:pt x="17" y="177"/>
                  <a:pt x="32" y="162"/>
                </a:cubicBezTo>
                <a:cubicBezTo>
                  <a:pt x="156" y="35"/>
                  <a:pt x="156" y="35"/>
                  <a:pt x="156" y="35"/>
                </a:cubicBezTo>
                <a:cubicBezTo>
                  <a:pt x="156" y="35"/>
                  <a:pt x="171" y="17"/>
                  <a:pt x="193" y="16"/>
                </a:cubicBezTo>
                <a:cubicBezTo>
                  <a:pt x="194" y="16"/>
                  <a:pt x="194" y="16"/>
                  <a:pt x="195" y="16"/>
                </a:cubicBezTo>
                <a:cubicBezTo>
                  <a:pt x="208" y="16"/>
                  <a:pt x="221" y="23"/>
                  <a:pt x="234" y="36"/>
                </a:cubicBezTo>
                <a:cubicBezTo>
                  <a:pt x="247" y="49"/>
                  <a:pt x="253" y="63"/>
                  <a:pt x="253" y="77"/>
                </a:cubicBezTo>
                <a:cubicBezTo>
                  <a:pt x="252" y="99"/>
                  <a:pt x="234" y="115"/>
                  <a:pt x="234" y="116"/>
                </a:cubicBezTo>
                <a:cubicBezTo>
                  <a:pt x="165" y="186"/>
                  <a:pt x="165" y="186"/>
                  <a:pt x="165" y="186"/>
                </a:cubicBezTo>
                <a:cubicBezTo>
                  <a:pt x="162" y="189"/>
                  <a:pt x="162" y="194"/>
                  <a:pt x="165" y="198"/>
                </a:cubicBezTo>
                <a:cubicBezTo>
                  <a:pt x="167" y="199"/>
                  <a:pt x="169" y="200"/>
                  <a:pt x="171" y="200"/>
                </a:cubicBezTo>
                <a:cubicBezTo>
                  <a:pt x="173" y="200"/>
                  <a:pt x="175" y="199"/>
                  <a:pt x="176" y="198"/>
                </a:cubicBezTo>
                <a:cubicBezTo>
                  <a:pt x="244" y="128"/>
                  <a:pt x="244" y="128"/>
                  <a:pt x="244" y="128"/>
                </a:cubicBezTo>
                <a:cubicBezTo>
                  <a:pt x="245" y="127"/>
                  <a:pt x="267" y="107"/>
                  <a:pt x="269" y="78"/>
                </a:cubicBezTo>
                <a:cubicBezTo>
                  <a:pt x="269" y="59"/>
                  <a:pt x="261" y="41"/>
                  <a:pt x="245" y="24"/>
                </a:cubicBezTo>
                <a:cubicBezTo>
                  <a:pt x="229" y="8"/>
                  <a:pt x="212" y="0"/>
                  <a:pt x="1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5" name="KSO_Shape"/>
          <p:cNvSpPr>
            <a:spLocks/>
          </p:cNvSpPr>
          <p:nvPr/>
        </p:nvSpPr>
        <p:spPr bwMode="auto">
          <a:xfrm>
            <a:off x="1770489" y="2550603"/>
            <a:ext cx="269273" cy="270226"/>
          </a:xfrm>
          <a:custGeom>
            <a:avLst/>
            <a:gdLst>
              <a:gd name="T0" fmla="*/ 1572253 w 2913"/>
              <a:gd name="T1" fmla="*/ 556386 h 2922"/>
              <a:gd name="T2" fmla="*/ 1238334 w 2913"/>
              <a:gd name="T3" fmla="*/ 222431 h 2922"/>
              <a:gd name="T4" fmla="*/ 1405293 w 2913"/>
              <a:gd name="T5" fmla="*/ 54838 h 2922"/>
              <a:gd name="T6" fmla="*/ 1606138 w 2913"/>
              <a:gd name="T7" fmla="*/ 54838 h 2922"/>
              <a:gd name="T8" fmla="*/ 1739212 w 2913"/>
              <a:gd name="T9" fmla="*/ 188543 h 2922"/>
              <a:gd name="T10" fmla="*/ 1739212 w 2913"/>
              <a:gd name="T11" fmla="*/ 389408 h 2922"/>
              <a:gd name="T12" fmla="*/ 1572253 w 2913"/>
              <a:gd name="T13" fmla="*/ 556386 h 2922"/>
              <a:gd name="T14" fmla="*/ 602533 w 2913"/>
              <a:gd name="T15" fmla="*/ 1526209 h 2922"/>
              <a:gd name="T16" fmla="*/ 268614 w 2913"/>
              <a:gd name="T17" fmla="*/ 1192255 h 2922"/>
              <a:gd name="T18" fmla="*/ 1176109 w 2913"/>
              <a:gd name="T19" fmla="*/ 291440 h 2922"/>
              <a:gd name="T20" fmla="*/ 1510028 w 2913"/>
              <a:gd name="T21" fmla="*/ 625395 h 2922"/>
              <a:gd name="T22" fmla="*/ 602533 w 2913"/>
              <a:gd name="T23" fmla="*/ 1526209 h 2922"/>
              <a:gd name="T24" fmla="*/ 0 w 2913"/>
              <a:gd name="T25" fmla="*/ 1800397 h 2922"/>
              <a:gd name="T26" fmla="*/ 203309 w 2913"/>
              <a:gd name="T27" fmla="*/ 1257567 h 2922"/>
              <a:gd name="T28" fmla="*/ 534147 w 2913"/>
              <a:gd name="T29" fmla="*/ 1588441 h 2922"/>
              <a:gd name="T30" fmla="*/ 0 w 2913"/>
              <a:gd name="T31" fmla="*/ 1800397 h 292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913" h="2922">
                <a:moveTo>
                  <a:pt x="2552" y="903"/>
                </a:moveTo>
                <a:cubicBezTo>
                  <a:pt x="2010" y="361"/>
                  <a:pt x="2010" y="361"/>
                  <a:pt x="2010" y="361"/>
                </a:cubicBezTo>
                <a:cubicBezTo>
                  <a:pt x="2281" y="89"/>
                  <a:pt x="2281" y="89"/>
                  <a:pt x="2281" y="89"/>
                </a:cubicBezTo>
                <a:cubicBezTo>
                  <a:pt x="2371" y="0"/>
                  <a:pt x="2517" y="0"/>
                  <a:pt x="2607" y="89"/>
                </a:cubicBezTo>
                <a:cubicBezTo>
                  <a:pt x="2823" y="306"/>
                  <a:pt x="2823" y="306"/>
                  <a:pt x="2823" y="306"/>
                </a:cubicBezTo>
                <a:cubicBezTo>
                  <a:pt x="2913" y="396"/>
                  <a:pt x="2913" y="542"/>
                  <a:pt x="2823" y="632"/>
                </a:cubicBezTo>
                <a:lnTo>
                  <a:pt x="2552" y="903"/>
                </a:lnTo>
                <a:close/>
                <a:moveTo>
                  <a:pt x="978" y="2477"/>
                </a:moveTo>
                <a:cubicBezTo>
                  <a:pt x="436" y="1935"/>
                  <a:pt x="436" y="1935"/>
                  <a:pt x="436" y="1935"/>
                </a:cubicBezTo>
                <a:cubicBezTo>
                  <a:pt x="1909" y="473"/>
                  <a:pt x="1909" y="473"/>
                  <a:pt x="1909" y="473"/>
                </a:cubicBezTo>
                <a:cubicBezTo>
                  <a:pt x="2451" y="1015"/>
                  <a:pt x="2451" y="1015"/>
                  <a:pt x="2451" y="1015"/>
                </a:cubicBezTo>
                <a:lnTo>
                  <a:pt x="978" y="2477"/>
                </a:lnTo>
                <a:close/>
                <a:moveTo>
                  <a:pt x="0" y="2922"/>
                </a:moveTo>
                <a:cubicBezTo>
                  <a:pt x="330" y="2041"/>
                  <a:pt x="330" y="2041"/>
                  <a:pt x="330" y="2041"/>
                </a:cubicBezTo>
                <a:cubicBezTo>
                  <a:pt x="867" y="2578"/>
                  <a:pt x="867" y="2578"/>
                  <a:pt x="867" y="2578"/>
                </a:cubicBezTo>
                <a:lnTo>
                  <a:pt x="0" y="29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6" name="KSO_Shape"/>
          <p:cNvSpPr/>
          <p:nvPr/>
        </p:nvSpPr>
        <p:spPr>
          <a:xfrm>
            <a:off x="9538043" y="2578460"/>
            <a:ext cx="304428" cy="192297"/>
          </a:xfrm>
          <a:custGeom>
            <a:avLst/>
            <a:gdLst/>
            <a:ahLst/>
            <a:cxnLst/>
            <a:rect l="l" t="t" r="r" b="b"/>
            <a:pathLst>
              <a:path w="683211" h="432048">
                <a:moveTo>
                  <a:pt x="512137" y="280189"/>
                </a:moveTo>
                <a:cubicBezTo>
                  <a:pt x="588167" y="280189"/>
                  <a:pt x="653655" y="340557"/>
                  <a:pt x="683040" y="427518"/>
                </a:cubicBezTo>
                <a:lnTo>
                  <a:pt x="683211" y="432048"/>
                </a:lnTo>
                <a:lnTo>
                  <a:pt x="518050" y="432048"/>
                </a:lnTo>
                <a:lnTo>
                  <a:pt x="517720" y="423301"/>
                </a:lnTo>
                <a:cubicBezTo>
                  <a:pt x="501526" y="375376"/>
                  <a:pt x="479652" y="331635"/>
                  <a:pt x="452572" y="294062"/>
                </a:cubicBezTo>
                <a:cubicBezTo>
                  <a:pt x="471023" y="284776"/>
                  <a:pt x="491179" y="280189"/>
                  <a:pt x="512137" y="280189"/>
                </a:cubicBezTo>
                <a:close/>
                <a:moveTo>
                  <a:pt x="242652" y="216651"/>
                </a:moveTo>
                <a:cubicBezTo>
                  <a:pt x="350494" y="216651"/>
                  <a:pt x="443383" y="302276"/>
                  <a:pt x="485063" y="425622"/>
                </a:cubicBezTo>
                <a:lnTo>
                  <a:pt x="485305" y="432048"/>
                </a:lnTo>
                <a:lnTo>
                  <a:pt x="0" y="432048"/>
                </a:lnTo>
                <a:lnTo>
                  <a:pt x="242" y="425623"/>
                </a:lnTo>
                <a:cubicBezTo>
                  <a:pt x="41922" y="302276"/>
                  <a:pt x="134811" y="216651"/>
                  <a:pt x="242652" y="216651"/>
                </a:cubicBezTo>
                <a:close/>
                <a:moveTo>
                  <a:pt x="512137" y="127447"/>
                </a:moveTo>
                <a:cubicBezTo>
                  <a:pt x="549644" y="127447"/>
                  <a:pt x="580050" y="157437"/>
                  <a:pt x="580050" y="194431"/>
                </a:cubicBezTo>
                <a:cubicBezTo>
                  <a:pt x="580050" y="231425"/>
                  <a:pt x="549644" y="261414"/>
                  <a:pt x="512137" y="261414"/>
                </a:cubicBezTo>
                <a:cubicBezTo>
                  <a:pt x="474630" y="261414"/>
                  <a:pt x="444224" y="231425"/>
                  <a:pt x="444224" y="194431"/>
                </a:cubicBezTo>
                <a:cubicBezTo>
                  <a:pt x="444224" y="157437"/>
                  <a:pt x="474630" y="127447"/>
                  <a:pt x="512137" y="127447"/>
                </a:cubicBezTo>
                <a:close/>
                <a:moveTo>
                  <a:pt x="242652" y="0"/>
                </a:moveTo>
                <a:cubicBezTo>
                  <a:pt x="295853" y="0"/>
                  <a:pt x="338980" y="42537"/>
                  <a:pt x="338980" y="95010"/>
                </a:cubicBezTo>
                <a:cubicBezTo>
                  <a:pt x="338980" y="147482"/>
                  <a:pt x="295853" y="190020"/>
                  <a:pt x="242652" y="190020"/>
                </a:cubicBezTo>
                <a:cubicBezTo>
                  <a:pt x="189452" y="190020"/>
                  <a:pt x="146324" y="147482"/>
                  <a:pt x="146324" y="95010"/>
                </a:cubicBezTo>
                <a:cubicBezTo>
                  <a:pt x="146324" y="42537"/>
                  <a:pt x="189452" y="0"/>
                  <a:pt x="2426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7" name="KSO_Shape"/>
          <p:cNvSpPr>
            <a:spLocks/>
          </p:cNvSpPr>
          <p:nvPr/>
        </p:nvSpPr>
        <p:spPr bwMode="auto">
          <a:xfrm>
            <a:off x="7775554" y="4676447"/>
            <a:ext cx="260309" cy="384693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5639" y="188640"/>
            <a:ext cx="864096" cy="1008063"/>
          </a:xfrm>
        </p:spPr>
        <p:txBody>
          <a:bodyPr/>
          <a:lstStyle/>
          <a:p>
            <a:r>
              <a:rPr lang="en-US" altLang="zh-CN" dirty="0" smtClean="0"/>
              <a:t>08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显示、控制模块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91815" y="1923932"/>
            <a:ext cx="3240360" cy="39604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显示模块</a:t>
            </a:r>
          </a:p>
          <a:p>
            <a:pPr algn="ctr"/>
            <a:r>
              <a:rPr lang="zh-CN" altLang="en-US" sz="2400" dirty="0" smtClean="0"/>
              <a:t>    串口数据处理模    块读取到数据时候，调用本模块提供的接口将温度信息显示在程序首页上</a:t>
            </a:r>
            <a:endParaRPr lang="zh-CN" altLang="en-US" sz="2400" dirty="0"/>
          </a:p>
        </p:txBody>
      </p:sp>
      <p:sp>
        <p:nvSpPr>
          <p:cNvPr id="5" name="圆角矩形 4"/>
          <p:cNvSpPr/>
          <p:nvPr/>
        </p:nvSpPr>
        <p:spPr>
          <a:xfrm>
            <a:off x="7392144" y="1923932"/>
            <a:ext cx="3168352" cy="39604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控制模块</a:t>
            </a:r>
          </a:p>
          <a:p>
            <a:pPr algn="ctr"/>
            <a:r>
              <a:rPr lang="zh-CN" altLang="en-US" sz="2400" dirty="0"/>
              <a:t>    点击相应控制按钮</a:t>
            </a:r>
            <a:r>
              <a:rPr lang="en-US" altLang="zh-CN" sz="2400" dirty="0"/>
              <a:t>(</a:t>
            </a:r>
            <a:r>
              <a:rPr lang="zh-CN" altLang="en-US" sz="2400" dirty="0"/>
              <a:t>开风扇</a:t>
            </a:r>
            <a:r>
              <a:rPr lang="en-US" altLang="zh-CN" sz="2400" dirty="0"/>
              <a:t>/</a:t>
            </a:r>
            <a:r>
              <a:rPr lang="zh-CN" altLang="en-US" sz="2400" dirty="0"/>
              <a:t>关风扇</a:t>
            </a:r>
            <a:r>
              <a:rPr lang="en-US" altLang="zh-CN" sz="2400" dirty="0"/>
              <a:t>)</a:t>
            </a:r>
            <a:r>
              <a:rPr lang="zh-CN" altLang="en-US" sz="2400" dirty="0"/>
              <a:t>之后，通过串口变量将控制风扇的命令发送到串口，通过</a:t>
            </a:r>
            <a:r>
              <a:rPr lang="en-US" altLang="zh-CN" sz="2400" dirty="0"/>
              <a:t>Socket</a:t>
            </a:r>
            <a:r>
              <a:rPr lang="zh-CN" altLang="en-US" sz="2400" dirty="0"/>
              <a:t>变量将控制后的风扇状态发送到</a:t>
            </a:r>
            <a:r>
              <a:rPr lang="en-US" altLang="zh-CN" sz="2400" dirty="0"/>
              <a:t>Socket</a:t>
            </a:r>
            <a:r>
              <a:rPr lang="zh-CN" altLang="en-US" sz="2400" dirty="0"/>
              <a:t>服务器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575720" y="1608060"/>
            <a:ext cx="4834384" cy="5070591"/>
            <a:chOff x="3575720" y="1608060"/>
            <a:chExt cx="4834384" cy="5070591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720" y="1608060"/>
              <a:ext cx="4680520" cy="4701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3772296" y="6309319"/>
              <a:ext cx="4637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串口助手、上位机、下位机、</a:t>
              </a:r>
              <a:r>
                <a:rPr lang="en-US" altLang="zh-CN" dirty="0"/>
                <a:t>Socket</a:t>
              </a:r>
              <a:r>
                <a:rPr lang="zh-CN" altLang="en-US" dirty="0"/>
                <a:t>客户端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98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09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</a:p>
        </p:txBody>
      </p:sp>
      <p:sp>
        <p:nvSpPr>
          <p:cNvPr id="25" name="MH_SubTitle_1"/>
          <p:cNvSpPr/>
          <p:nvPr>
            <p:custDataLst>
              <p:tags r:id="rId1"/>
            </p:custDataLst>
          </p:nvPr>
        </p:nvSpPr>
        <p:spPr>
          <a:xfrm>
            <a:off x="1127969" y="1988840"/>
            <a:ext cx="828279" cy="998963"/>
          </a:xfrm>
          <a:custGeom>
            <a:avLst/>
            <a:gdLst>
              <a:gd name="connsiteX0" fmla="*/ 496843 w 993687"/>
              <a:gd name="connsiteY0" fmla="*/ 100503 h 1199267"/>
              <a:gd name="connsiteX1" fmla="*/ 100503 w 993687"/>
              <a:gd name="connsiteY1" fmla="*/ 496844 h 1199267"/>
              <a:gd name="connsiteX2" fmla="*/ 496843 w 993687"/>
              <a:gd name="connsiteY2" fmla="*/ 893185 h 1199267"/>
              <a:gd name="connsiteX3" fmla="*/ 893185 w 993687"/>
              <a:gd name="connsiteY3" fmla="*/ 496845 h 1199267"/>
              <a:gd name="connsiteX4" fmla="*/ 496843 w 993687"/>
              <a:gd name="connsiteY4" fmla="*/ 100503 h 1199267"/>
              <a:gd name="connsiteX5" fmla="*/ 509266 w 993687"/>
              <a:gd name="connsiteY5" fmla="*/ 156 h 1199267"/>
              <a:gd name="connsiteX6" fmla="*/ 856839 w 993687"/>
              <a:gd name="connsiteY6" fmla="*/ 154416 h 1199267"/>
              <a:gd name="connsiteX7" fmla="*/ 856838 w 993687"/>
              <a:gd name="connsiteY7" fmla="*/ 154417 h 1199267"/>
              <a:gd name="connsiteX8" fmla="*/ 839271 w 993687"/>
              <a:gd name="connsiteY8" fmla="*/ 856840 h 1199267"/>
              <a:gd name="connsiteX9" fmla="*/ 479277 w 993687"/>
              <a:gd name="connsiteY9" fmla="*/ 1199267 h 1199267"/>
              <a:gd name="connsiteX10" fmla="*/ 136849 w 993687"/>
              <a:gd name="connsiteY10" fmla="*/ 839272 h 1199267"/>
              <a:gd name="connsiteX11" fmla="*/ 154416 w 993687"/>
              <a:gd name="connsiteY11" fmla="*/ 136849 h 1199267"/>
              <a:gd name="connsiteX12" fmla="*/ 509266 w 993687"/>
              <a:gd name="connsiteY12" fmla="*/ 156 h 119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3687" h="1199267">
                <a:moveTo>
                  <a:pt x="496843" y="100503"/>
                </a:moveTo>
                <a:cubicBezTo>
                  <a:pt x="277951" y="100504"/>
                  <a:pt x="100502" y="277952"/>
                  <a:pt x="100503" y="496844"/>
                </a:cubicBezTo>
                <a:cubicBezTo>
                  <a:pt x="100502" y="715738"/>
                  <a:pt x="277950" y="893186"/>
                  <a:pt x="496843" y="893185"/>
                </a:cubicBezTo>
                <a:cubicBezTo>
                  <a:pt x="715737" y="893185"/>
                  <a:pt x="893185" y="715737"/>
                  <a:pt x="893185" y="496845"/>
                </a:cubicBezTo>
                <a:cubicBezTo>
                  <a:pt x="893185" y="277951"/>
                  <a:pt x="715737" y="100503"/>
                  <a:pt x="496843" y="100503"/>
                </a:cubicBezTo>
                <a:close/>
                <a:moveTo>
                  <a:pt x="509266" y="156"/>
                </a:moveTo>
                <a:cubicBezTo>
                  <a:pt x="636380" y="3335"/>
                  <a:pt x="762280" y="55006"/>
                  <a:pt x="856839" y="154416"/>
                </a:cubicBezTo>
                <a:lnTo>
                  <a:pt x="856838" y="154417"/>
                </a:lnTo>
                <a:cubicBezTo>
                  <a:pt x="1045956" y="353237"/>
                  <a:pt x="1038091" y="667722"/>
                  <a:pt x="839271" y="856840"/>
                </a:cubicBezTo>
                <a:lnTo>
                  <a:pt x="479277" y="1199267"/>
                </a:lnTo>
                <a:lnTo>
                  <a:pt x="136849" y="839272"/>
                </a:lnTo>
                <a:cubicBezTo>
                  <a:pt x="-52268" y="640452"/>
                  <a:pt x="-44403" y="325967"/>
                  <a:pt x="154416" y="136849"/>
                </a:cubicBezTo>
                <a:cubicBezTo>
                  <a:pt x="253826" y="42291"/>
                  <a:pt x="382152" y="-3023"/>
                  <a:pt x="509266" y="1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18000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zh-CN" sz="3200" dirty="0" smtClean="0">
                <a:solidFill>
                  <a:schemeClr val="tx1"/>
                </a:solidFill>
              </a:rPr>
              <a:t>01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8" name="MH_SubTitle_1"/>
          <p:cNvSpPr/>
          <p:nvPr>
            <p:custDataLst>
              <p:tags r:id="rId2"/>
            </p:custDataLst>
          </p:nvPr>
        </p:nvSpPr>
        <p:spPr>
          <a:xfrm>
            <a:off x="1108373" y="4499971"/>
            <a:ext cx="828279" cy="998963"/>
          </a:xfrm>
          <a:custGeom>
            <a:avLst/>
            <a:gdLst>
              <a:gd name="connsiteX0" fmla="*/ 496843 w 993687"/>
              <a:gd name="connsiteY0" fmla="*/ 100503 h 1199267"/>
              <a:gd name="connsiteX1" fmla="*/ 100503 w 993687"/>
              <a:gd name="connsiteY1" fmla="*/ 496844 h 1199267"/>
              <a:gd name="connsiteX2" fmla="*/ 496843 w 993687"/>
              <a:gd name="connsiteY2" fmla="*/ 893185 h 1199267"/>
              <a:gd name="connsiteX3" fmla="*/ 893185 w 993687"/>
              <a:gd name="connsiteY3" fmla="*/ 496845 h 1199267"/>
              <a:gd name="connsiteX4" fmla="*/ 496843 w 993687"/>
              <a:gd name="connsiteY4" fmla="*/ 100503 h 1199267"/>
              <a:gd name="connsiteX5" fmla="*/ 509266 w 993687"/>
              <a:gd name="connsiteY5" fmla="*/ 156 h 1199267"/>
              <a:gd name="connsiteX6" fmla="*/ 856839 w 993687"/>
              <a:gd name="connsiteY6" fmla="*/ 154416 h 1199267"/>
              <a:gd name="connsiteX7" fmla="*/ 856838 w 993687"/>
              <a:gd name="connsiteY7" fmla="*/ 154417 h 1199267"/>
              <a:gd name="connsiteX8" fmla="*/ 839271 w 993687"/>
              <a:gd name="connsiteY8" fmla="*/ 856840 h 1199267"/>
              <a:gd name="connsiteX9" fmla="*/ 479277 w 993687"/>
              <a:gd name="connsiteY9" fmla="*/ 1199267 h 1199267"/>
              <a:gd name="connsiteX10" fmla="*/ 136849 w 993687"/>
              <a:gd name="connsiteY10" fmla="*/ 839272 h 1199267"/>
              <a:gd name="connsiteX11" fmla="*/ 154416 w 993687"/>
              <a:gd name="connsiteY11" fmla="*/ 136849 h 1199267"/>
              <a:gd name="connsiteX12" fmla="*/ 509266 w 993687"/>
              <a:gd name="connsiteY12" fmla="*/ 156 h 119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3687" h="1199267">
                <a:moveTo>
                  <a:pt x="496843" y="100503"/>
                </a:moveTo>
                <a:cubicBezTo>
                  <a:pt x="277951" y="100504"/>
                  <a:pt x="100502" y="277952"/>
                  <a:pt x="100503" y="496844"/>
                </a:cubicBezTo>
                <a:cubicBezTo>
                  <a:pt x="100502" y="715738"/>
                  <a:pt x="277950" y="893186"/>
                  <a:pt x="496843" y="893185"/>
                </a:cubicBezTo>
                <a:cubicBezTo>
                  <a:pt x="715737" y="893185"/>
                  <a:pt x="893185" y="715737"/>
                  <a:pt x="893185" y="496845"/>
                </a:cubicBezTo>
                <a:cubicBezTo>
                  <a:pt x="893185" y="277951"/>
                  <a:pt x="715737" y="100503"/>
                  <a:pt x="496843" y="100503"/>
                </a:cubicBezTo>
                <a:close/>
                <a:moveTo>
                  <a:pt x="509266" y="156"/>
                </a:moveTo>
                <a:cubicBezTo>
                  <a:pt x="636380" y="3335"/>
                  <a:pt x="762280" y="55006"/>
                  <a:pt x="856839" y="154416"/>
                </a:cubicBezTo>
                <a:lnTo>
                  <a:pt x="856838" y="154417"/>
                </a:lnTo>
                <a:cubicBezTo>
                  <a:pt x="1045956" y="353237"/>
                  <a:pt x="1038091" y="667722"/>
                  <a:pt x="839271" y="856840"/>
                </a:cubicBezTo>
                <a:lnTo>
                  <a:pt x="479277" y="1199267"/>
                </a:lnTo>
                <a:lnTo>
                  <a:pt x="136849" y="839272"/>
                </a:lnTo>
                <a:cubicBezTo>
                  <a:pt x="-52268" y="640452"/>
                  <a:pt x="-44403" y="325967"/>
                  <a:pt x="154416" y="136849"/>
                </a:cubicBezTo>
                <a:cubicBezTo>
                  <a:pt x="253826" y="42291"/>
                  <a:pt x="382152" y="-3023"/>
                  <a:pt x="509266" y="1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18000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zh-CN" sz="3200" dirty="0" smtClean="0">
                <a:solidFill>
                  <a:schemeClr val="tx1"/>
                </a:solidFill>
              </a:rPr>
              <a:t>02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967360" y="1979141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39" name="矩形 38"/>
          <p:cNvSpPr/>
          <p:nvPr/>
        </p:nvSpPr>
        <p:spPr>
          <a:xfrm>
            <a:off x="1936652" y="2428580"/>
            <a:ext cx="91273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C#</a:t>
            </a:r>
            <a:r>
              <a:rPr lang="zh-CN" altLang="en-US" dirty="0"/>
              <a:t>的</a:t>
            </a:r>
            <a:r>
              <a:rPr lang="en-US" altLang="zh-CN" dirty="0" err="1"/>
              <a:t>HttpListener</a:t>
            </a:r>
            <a:r>
              <a:rPr lang="zh-CN" altLang="en-US" dirty="0"/>
              <a:t>类实现一个简单的</a:t>
            </a:r>
            <a:r>
              <a:rPr lang="en-US" altLang="zh-CN" dirty="0"/>
              <a:t>Http</a:t>
            </a:r>
            <a:r>
              <a:rPr lang="zh-CN" altLang="en-US" dirty="0"/>
              <a:t>服务器；使用</a:t>
            </a:r>
            <a:r>
              <a:rPr lang="en-US" altLang="zh-CN" dirty="0" err="1"/>
              <a:t>GetContext</a:t>
            </a:r>
            <a:r>
              <a:rPr lang="zh-CN" altLang="en-US" dirty="0"/>
              <a:t>函数接收客户端的连接，并创造一个</a:t>
            </a:r>
            <a:r>
              <a:rPr lang="en-US" altLang="zh-CN" dirty="0"/>
              <a:t>Http</a:t>
            </a:r>
            <a:r>
              <a:rPr lang="zh-CN" altLang="en-US" dirty="0"/>
              <a:t>上下文，使用</a:t>
            </a:r>
            <a:r>
              <a:rPr lang="en-US" altLang="zh-CN" dirty="0"/>
              <a:t>http</a:t>
            </a:r>
            <a:r>
              <a:rPr lang="zh-CN" altLang="en-US" dirty="0"/>
              <a:t>上下文的</a:t>
            </a:r>
            <a:r>
              <a:rPr lang="en-US" altLang="zh-CN" dirty="0"/>
              <a:t>Request</a:t>
            </a:r>
            <a:r>
              <a:rPr lang="zh-CN" altLang="en-US" dirty="0"/>
              <a:t>属性获取请求信息，通过</a:t>
            </a:r>
            <a:r>
              <a:rPr lang="en-US" altLang="zh-CN" dirty="0"/>
              <a:t>http</a:t>
            </a:r>
            <a:r>
              <a:rPr lang="zh-CN" altLang="en-US" dirty="0"/>
              <a:t>上下文的</a:t>
            </a:r>
            <a:r>
              <a:rPr lang="en-US" altLang="zh-CN" dirty="0"/>
              <a:t>Response</a:t>
            </a:r>
            <a:r>
              <a:rPr lang="zh-CN" altLang="en-US" dirty="0"/>
              <a:t>属性设置响应信息，然后通过</a:t>
            </a:r>
            <a:r>
              <a:rPr lang="en-US" altLang="zh-CN" dirty="0"/>
              <a:t>Response</a:t>
            </a:r>
            <a:r>
              <a:rPr lang="zh-CN" altLang="en-US" dirty="0"/>
              <a:t>属性的</a:t>
            </a:r>
            <a:r>
              <a:rPr lang="en-US" altLang="zh-CN" dirty="0" err="1"/>
              <a:t>OutputStream</a:t>
            </a:r>
            <a:r>
              <a:rPr lang="zh-CN" altLang="en-US" dirty="0"/>
              <a:t>属性的</a:t>
            </a:r>
            <a:r>
              <a:rPr lang="en-US" altLang="zh-CN" dirty="0"/>
              <a:t>Write</a:t>
            </a:r>
            <a:r>
              <a:rPr lang="zh-CN" altLang="en-US" dirty="0"/>
              <a:t>方法返回响应内容。返回客户端请求的温度数据和风扇数据；接收开关风扇请求，调用</a:t>
            </a:r>
            <a:r>
              <a:rPr lang="en-US" altLang="zh-CN" dirty="0"/>
              <a:t>Socket</a:t>
            </a:r>
            <a:r>
              <a:rPr lang="zh-CN" altLang="en-US" dirty="0"/>
              <a:t>变量将风扇控制命令发送到</a:t>
            </a:r>
            <a:r>
              <a:rPr lang="en-US" altLang="zh-CN" dirty="0"/>
              <a:t>Socket</a:t>
            </a:r>
            <a:r>
              <a:rPr lang="zh-CN" altLang="en-US" dirty="0"/>
              <a:t>客户端；并更新变量</a:t>
            </a:r>
            <a:r>
              <a:rPr lang="en-US" altLang="zh-CN" dirty="0" err="1"/>
              <a:t>fan_state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949013" y="4537787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41" name="矩形 40"/>
          <p:cNvSpPr/>
          <p:nvPr/>
        </p:nvSpPr>
        <p:spPr>
          <a:xfrm>
            <a:off x="1967360" y="5135212"/>
            <a:ext cx="9127380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Socket</a:t>
            </a:r>
            <a:r>
              <a:rPr lang="zh-CN" altLang="en-US" dirty="0"/>
              <a:t>类开启一个监听的</a:t>
            </a:r>
            <a:r>
              <a:rPr lang="en-US" altLang="zh-CN" dirty="0"/>
              <a:t>Socket</a:t>
            </a:r>
            <a:r>
              <a:rPr lang="zh-CN" altLang="en-US" dirty="0"/>
              <a:t>，监听到客户端的连接之后会关闭当前的</a:t>
            </a:r>
            <a:r>
              <a:rPr lang="en-US" altLang="zh-CN" dirty="0"/>
              <a:t>Socket</a:t>
            </a:r>
            <a:r>
              <a:rPr lang="zh-CN" altLang="en-US" dirty="0"/>
              <a:t>连接并创建一个新的通信</a:t>
            </a:r>
            <a:r>
              <a:rPr lang="en-US" altLang="zh-CN" dirty="0"/>
              <a:t>Socket</a:t>
            </a:r>
            <a:r>
              <a:rPr lang="zh-CN" altLang="en-US" dirty="0"/>
              <a:t>开启多线程去接收客户端发送的温度数据和风扇状态信息；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063552" y="2428580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048219" y="5076730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407369" y="1556793"/>
            <a:ext cx="9977630" cy="3942141"/>
            <a:chOff x="407369" y="1521376"/>
            <a:chExt cx="9977630" cy="3942141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69" y="1521376"/>
              <a:ext cx="4968552" cy="3942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816156" y="2129945"/>
              <a:ext cx="1568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http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服务器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39616" y="1556793"/>
            <a:ext cx="9641711" cy="4598331"/>
            <a:chOff x="2398658" y="1395657"/>
            <a:chExt cx="9641711" cy="4598331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1944" y="1395657"/>
              <a:ext cx="6448425" cy="4598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2398658" y="3307781"/>
              <a:ext cx="1939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Socket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服务器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816156" y="2428580"/>
            <a:ext cx="174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http</a:t>
            </a:r>
            <a:r>
              <a:rPr lang="zh-CN" altLang="en-US" b="1" dirty="0" smtClean="0">
                <a:solidFill>
                  <a:schemeClr val="bg1"/>
                </a:solidFill>
              </a:rPr>
              <a:t>服务器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4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温度储存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991544" y="2276872"/>
            <a:ext cx="7992888" cy="31683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以</a:t>
            </a:r>
            <a:r>
              <a:rPr lang="zh-CN" altLang="en-US" sz="3200" dirty="0"/>
              <a:t>对象的方式访问</a:t>
            </a:r>
            <a:r>
              <a:rPr lang="en-US" altLang="zh-CN" sz="3200" dirty="0"/>
              <a:t>xml</a:t>
            </a:r>
            <a:r>
              <a:rPr lang="zh-CN" altLang="en-US" sz="3200" dirty="0"/>
              <a:t>文件，每个</a:t>
            </a:r>
            <a:r>
              <a:rPr lang="en-US" altLang="zh-CN" sz="3200" dirty="0"/>
              <a:t>5</a:t>
            </a:r>
            <a:r>
              <a:rPr lang="zh-CN" altLang="en-US" sz="3200" dirty="0"/>
              <a:t>秒钟将不为空的温度</a:t>
            </a:r>
            <a:r>
              <a:rPr lang="en-US" altLang="zh-CN" sz="3200" dirty="0"/>
              <a:t>temp</a:t>
            </a:r>
            <a:r>
              <a:rPr lang="zh-CN" altLang="en-US" sz="3200" dirty="0"/>
              <a:t>变量写入</a:t>
            </a:r>
            <a:r>
              <a:rPr lang="en-US" altLang="zh-CN" sz="3200" dirty="0"/>
              <a:t>xml</a:t>
            </a:r>
            <a:r>
              <a:rPr lang="zh-CN" altLang="en-US" sz="3200" dirty="0"/>
              <a:t>中；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xml</a:t>
            </a:r>
            <a:r>
              <a:rPr lang="zh-CN" altLang="en-US" sz="3200" dirty="0"/>
              <a:t>文件以小时分割存放在以</a:t>
            </a:r>
            <a:r>
              <a:rPr lang="zh-CN" altLang="en-US" sz="3200" dirty="0" smtClean="0"/>
              <a:t>日期分割  的</a:t>
            </a:r>
            <a:r>
              <a:rPr lang="zh-CN" altLang="en-US" sz="3200" dirty="0"/>
              <a:t>温度记录文件夹中；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619288"/>
            <a:ext cx="8385944" cy="5661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3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浏览器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384174" y="1232923"/>
            <a:ext cx="3145850" cy="5592621"/>
            <a:chOff x="1384174" y="1232923"/>
            <a:chExt cx="3145850" cy="5592621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174" y="1232923"/>
              <a:ext cx="3145850" cy="559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495600" y="566124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手机端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528048" y="1232923"/>
            <a:ext cx="4286250" cy="4851408"/>
            <a:chOff x="6528048" y="1340768"/>
            <a:chExt cx="4286250" cy="4851408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8048" y="1340768"/>
              <a:ext cx="4286250" cy="462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968208" y="5822844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电脑端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891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52900" y="1930400"/>
            <a:ext cx="3848100" cy="1398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8000" dirty="0">
                <a:solidFill>
                  <a:srgbClr val="FFFFFF"/>
                </a:solidFill>
              </a:rPr>
              <a:t>THANKS</a:t>
            </a:r>
            <a:endParaRPr lang="zh-CN" altLang="en-US" sz="8000" dirty="0">
              <a:solidFill>
                <a:srgbClr val="FFFFFF"/>
              </a:solidFill>
            </a:endParaRPr>
          </a:p>
        </p:txBody>
      </p:sp>
      <p:cxnSp>
        <p:nvCxnSpPr>
          <p:cNvPr id="3" name="直接连接符 6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4152900" y="3352800"/>
            <a:ext cx="3848100" cy="0"/>
          </a:xfrm>
          <a:prstGeom prst="lin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直接连接符 8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2930526" y="5346700"/>
            <a:ext cx="6696075" cy="0"/>
          </a:xfrm>
          <a:prstGeom prst="line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1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55840" y="4989514"/>
            <a:ext cx="38525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ll MT" panose="02020503060305020303" pitchFamily="18" charset="0"/>
                <a:ea typeface="GungsuhChe" panose="02030609000101010101" pitchFamily="49" charset="-127"/>
              </a:rPr>
              <a:t>杜德平  邢忠洁  代淼  高文静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Bell MT" panose="02020503060305020303" pitchFamily="18" charset="0"/>
              <a:ea typeface="Gungsuh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3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PART  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PART  </a:t>
            </a:r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PART  </a:t>
            </a:r>
            <a:r>
              <a:rPr lang="en-US" altLang="zh-CN" dirty="0" smtClean="0"/>
              <a:t>03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  </a:t>
            </a:r>
            <a:r>
              <a:rPr lang="en-US" altLang="zh-CN" dirty="0" smtClean="0"/>
              <a:t>04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PART  </a:t>
            </a:r>
            <a:r>
              <a:rPr lang="en-US" altLang="zh-CN" dirty="0" smtClean="0"/>
              <a:t>05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PART  </a:t>
            </a:r>
            <a:r>
              <a:rPr lang="en-US" altLang="zh-CN" dirty="0" smtClean="0"/>
              <a:t>06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 smtClean="0"/>
              <a:t>项目介绍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 smtClean="0"/>
              <a:t>项目总体框架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456384" cy="503237"/>
          </a:xfrm>
        </p:spPr>
        <p:txBody>
          <a:bodyPr/>
          <a:lstStyle/>
          <a:p>
            <a:r>
              <a:rPr lang="zh-CN" altLang="en-US" dirty="0" smtClean="0"/>
              <a:t>终端与协调器模块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4032448" cy="503237"/>
          </a:xfrm>
        </p:spPr>
        <p:txBody>
          <a:bodyPr/>
          <a:lstStyle/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 smtClean="0"/>
              <a:t>浏览器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8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项目介绍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081830" y="2290763"/>
            <a:ext cx="974725" cy="1009650"/>
            <a:chOff x="1138982" y="2290763"/>
            <a:chExt cx="974725" cy="1009650"/>
          </a:xfrm>
        </p:grpSpPr>
        <p:sp>
          <p:nvSpPr>
            <p:cNvPr id="4" name="MH_Other_1"/>
            <p:cNvSpPr/>
            <p:nvPr>
              <p:custDataLst>
                <p:tags r:id="rId4"/>
              </p:custDataLst>
            </p:nvPr>
          </p:nvSpPr>
          <p:spPr>
            <a:xfrm>
              <a:off x="1273919" y="2430463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MH_Other_2"/>
            <p:cNvSpPr/>
            <p:nvPr>
              <p:custDataLst>
                <p:tags r:id="rId5"/>
              </p:custDataLst>
            </p:nvPr>
          </p:nvSpPr>
          <p:spPr>
            <a:xfrm>
              <a:off x="1138982" y="2290763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MH_Other_5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1421557" y="2600326"/>
              <a:ext cx="398463" cy="396875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81830" y="4435574"/>
            <a:ext cx="974725" cy="1009650"/>
            <a:chOff x="1138982" y="4435574"/>
            <a:chExt cx="974725" cy="1009650"/>
          </a:xfrm>
        </p:grpSpPr>
        <p:sp>
          <p:nvSpPr>
            <p:cNvPr id="8" name="MH_Other_3"/>
            <p:cNvSpPr/>
            <p:nvPr>
              <p:custDataLst>
                <p:tags r:id="rId1"/>
              </p:custDataLst>
            </p:nvPr>
          </p:nvSpPr>
          <p:spPr>
            <a:xfrm>
              <a:off x="1273919" y="4575274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MH_Other_4"/>
            <p:cNvSpPr/>
            <p:nvPr>
              <p:custDataLst>
                <p:tags r:id="rId2"/>
              </p:custDataLst>
            </p:nvPr>
          </p:nvSpPr>
          <p:spPr>
            <a:xfrm>
              <a:off x="1138982" y="4435574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MH_Other_6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1439020" y="4743549"/>
              <a:ext cx="396875" cy="393700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234901" y="2204864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19" name="矩形 18"/>
          <p:cNvSpPr/>
          <p:nvPr/>
        </p:nvSpPr>
        <p:spPr>
          <a:xfrm>
            <a:off x="2204193" y="2654303"/>
            <a:ext cx="912738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ZigBee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是近年来才兴起的无线网络通信技术标准，其以数据传输安全可靠、组网简易灵活设备成本低、电池寿命长等优势，在生活及工业控制领域中展现了深厚的发展潜力。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34901" y="4355206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</a:p>
        </p:txBody>
      </p:sp>
      <p:sp>
        <p:nvSpPr>
          <p:cNvPr id="23" name="矩形 22"/>
          <p:cNvSpPr/>
          <p:nvPr/>
        </p:nvSpPr>
        <p:spPr>
          <a:xfrm>
            <a:off x="2204193" y="4804645"/>
            <a:ext cx="912738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主要利用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ZigBee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网络监控采集各个地点的温度值，然后通过</a:t>
            </a:r>
            <a:r>
              <a:rPr lang="en-US" altLang="zh-CN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zigbee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网络传递温度数据，在上位机上显示控制地点对应的温度，达到一定的温度阀值时，通过上位机控制开关风扇，达到控制降温的效果。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51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项目总体框架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911425" y="1298516"/>
            <a:ext cx="10937804" cy="5184576"/>
            <a:chOff x="2150919" y="1456975"/>
            <a:chExt cx="8073960" cy="4582924"/>
          </a:xfrm>
        </p:grpSpPr>
        <p:sp>
          <p:nvSpPr>
            <p:cNvPr id="34" name="矩形 33"/>
            <p:cNvSpPr/>
            <p:nvPr/>
          </p:nvSpPr>
          <p:spPr>
            <a:xfrm>
              <a:off x="6583773" y="2499582"/>
              <a:ext cx="806653" cy="51659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/>
                  <a:cs typeface="+mn-cs"/>
                </a:rPr>
                <a:t>Socket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/>
                  <a:cs typeface="+mn-cs"/>
                </a:rPr>
                <a:t>客户端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2686914" y="2331496"/>
              <a:ext cx="1034588" cy="44057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/>
                  <a:cs typeface="+mn-cs"/>
                </a:rPr>
                <a:t>控制模块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5531182" y="1456975"/>
              <a:ext cx="2083500" cy="1749042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/>
                <a:cs typeface="+mn-cs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603001" y="4470767"/>
              <a:ext cx="2011681" cy="1569132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/>
                <a:cs typeface="+mn-cs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246747" y="4969517"/>
              <a:ext cx="978132" cy="59851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/>
                  <a:cs typeface="+mn-cs"/>
                </a:rPr>
                <a:t>浏览器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2326870" y="4539222"/>
              <a:ext cx="746761" cy="29094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/>
                  <a:cs typeface="+mn-cs"/>
                </a:rPr>
                <a:t>LED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/>
                  <a:cs typeface="+mn-cs"/>
                </a:rPr>
                <a:t>灯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2322714" y="4990878"/>
              <a:ext cx="750917" cy="4766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/>
                  <a:cs typeface="+mn-cs"/>
                </a:rPr>
                <a:t>温度传感器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5737391" y="1893594"/>
              <a:ext cx="648393" cy="112258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/>
                  <a:cs typeface="+mn-cs"/>
                </a:rPr>
                <a:t>串口数据处理模块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2150919" y="4361888"/>
              <a:ext cx="1927164" cy="133834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/>
                <a:cs typeface="+mn-cs"/>
              </a:endParaRPr>
            </a:p>
          </p:txBody>
        </p:sp>
        <p:sp>
          <p:nvSpPr>
            <p:cNvPr id="51" name="文本框 16"/>
            <p:cNvSpPr txBox="1"/>
            <p:nvPr/>
          </p:nvSpPr>
          <p:spPr>
            <a:xfrm>
              <a:off x="3342409" y="522917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/>
                </a:rPr>
                <a:t>终端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3288030" y="4518442"/>
              <a:ext cx="656705" cy="47243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/>
                  <a:cs typeface="+mn-cs"/>
                </a:rPr>
                <a:t>控制模块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2412421" y="1670060"/>
              <a:ext cx="1532314" cy="1221971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/>
                <a:cs typeface="+mn-cs"/>
              </a:endParaRPr>
            </a:p>
          </p:txBody>
        </p:sp>
        <p:sp>
          <p:nvSpPr>
            <p:cNvPr id="54" name="文本框 19"/>
            <p:cNvSpPr txBox="1"/>
            <p:nvPr/>
          </p:nvSpPr>
          <p:spPr>
            <a:xfrm>
              <a:off x="2739996" y="172386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/>
                </a:rPr>
                <a:t>协调器</a:t>
              </a:r>
            </a:p>
          </p:txBody>
        </p:sp>
        <p:sp>
          <p:nvSpPr>
            <p:cNvPr id="55" name="文本框 20"/>
            <p:cNvSpPr txBox="1"/>
            <p:nvPr/>
          </p:nvSpPr>
          <p:spPr>
            <a:xfrm>
              <a:off x="6297339" y="1456975"/>
              <a:ext cx="4831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/>
                </a:rPr>
                <a:t>PC</a:t>
              </a:r>
              <a:endPara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675437" y="5271557"/>
              <a:ext cx="719513" cy="59575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/>
                  <a:cs typeface="+mn-cs"/>
                </a:rPr>
                <a:t>Http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/>
                  <a:cs typeface="+mn-cs"/>
                </a:rPr>
                <a:t>服务器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8681" y="5154485"/>
              <a:ext cx="656705" cy="74053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/>
                  <a:cs typeface="+mn-cs"/>
                </a:rPr>
                <a:t>数据存储模块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6645881" y="4578485"/>
              <a:ext cx="778624" cy="46828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/>
                  <a:cs typeface="+mn-cs"/>
                </a:rPr>
                <a:t>Socket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/>
                  <a:cs typeface="+mn-cs"/>
                </a:rPr>
                <a:t>服务器</a:t>
              </a:r>
            </a:p>
          </p:txBody>
        </p:sp>
        <p:sp>
          <p:nvSpPr>
            <p:cNvPr id="59" name="文本框 26"/>
            <p:cNvSpPr txBox="1"/>
            <p:nvPr/>
          </p:nvSpPr>
          <p:spPr>
            <a:xfrm>
              <a:off x="5612740" y="4627960"/>
              <a:ext cx="95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/>
                </a:rPr>
                <a:t>服务器</a:t>
              </a:r>
            </a:p>
          </p:txBody>
        </p:sp>
        <p:cxnSp>
          <p:nvCxnSpPr>
            <p:cNvPr id="60" name="直接箭头连接符 59"/>
            <p:cNvCxnSpPr>
              <a:stCxn id="53" idx="2"/>
            </p:cNvCxnSpPr>
            <p:nvPr/>
          </p:nvCxnSpPr>
          <p:spPr>
            <a:xfrm flipH="1">
              <a:off x="3175461" y="2892031"/>
              <a:ext cx="3117" cy="1469857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61" name="直接箭头连接符 60"/>
            <p:cNvCxnSpPr>
              <a:stCxn id="53" idx="3"/>
            </p:cNvCxnSpPr>
            <p:nvPr/>
          </p:nvCxnSpPr>
          <p:spPr>
            <a:xfrm>
              <a:off x="3944735" y="2281046"/>
              <a:ext cx="1568400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62" name="直接箭头连接符 61"/>
            <p:cNvCxnSpPr>
              <a:stCxn id="36" idx="2"/>
            </p:cNvCxnSpPr>
            <p:nvPr/>
          </p:nvCxnSpPr>
          <p:spPr>
            <a:xfrm flipH="1">
              <a:off x="6570968" y="3206017"/>
              <a:ext cx="1964" cy="126475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63" name="直接箭头连接符 62"/>
            <p:cNvCxnSpPr>
              <a:stCxn id="42" idx="3"/>
            </p:cNvCxnSpPr>
            <p:nvPr/>
          </p:nvCxnSpPr>
          <p:spPr>
            <a:xfrm>
              <a:off x="7614682" y="5255333"/>
              <a:ext cx="163206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64" name="文本框 37"/>
            <p:cNvSpPr txBox="1"/>
            <p:nvPr/>
          </p:nvSpPr>
          <p:spPr>
            <a:xfrm>
              <a:off x="3247050" y="3262505"/>
              <a:ext cx="369332" cy="70788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/>
                </a:rPr>
                <a:t>温度数据</a:t>
              </a:r>
            </a:p>
          </p:txBody>
        </p:sp>
        <p:sp>
          <p:nvSpPr>
            <p:cNvPr id="65" name="文本框 38"/>
            <p:cNvSpPr txBox="1"/>
            <p:nvPr/>
          </p:nvSpPr>
          <p:spPr>
            <a:xfrm>
              <a:off x="2725566" y="3273016"/>
              <a:ext cx="369332" cy="70788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/>
                </a:rPr>
                <a:t>控制命令</a:t>
              </a:r>
            </a:p>
          </p:txBody>
        </p:sp>
        <p:sp>
          <p:nvSpPr>
            <p:cNvPr id="66" name="文本框 40"/>
            <p:cNvSpPr txBox="1"/>
            <p:nvPr/>
          </p:nvSpPr>
          <p:spPr>
            <a:xfrm>
              <a:off x="8067275" y="4852577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/>
                </a:rPr>
                <a:t>控制命令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6564147" y="1902585"/>
              <a:ext cx="826279" cy="47438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/>
                  <a:cs typeface="+mn-cs"/>
                </a:rPr>
                <a:t>显示控制模块</a:t>
              </a:r>
            </a:p>
          </p:txBody>
        </p:sp>
        <p:sp>
          <p:nvSpPr>
            <p:cNvPr id="68" name="文本框 47"/>
            <p:cNvSpPr txBox="1"/>
            <p:nvPr/>
          </p:nvSpPr>
          <p:spPr>
            <a:xfrm>
              <a:off x="6675437" y="3440828"/>
              <a:ext cx="369332" cy="70788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/>
                </a:rPr>
                <a:t>控制命令</a:t>
              </a:r>
            </a:p>
          </p:txBody>
        </p:sp>
        <p:sp>
          <p:nvSpPr>
            <p:cNvPr id="69" name="文本框 52"/>
            <p:cNvSpPr txBox="1"/>
            <p:nvPr/>
          </p:nvSpPr>
          <p:spPr>
            <a:xfrm>
              <a:off x="4337849" y="241908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/>
                </a:rPr>
                <a:t>温度数据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/>
              </a:endParaRPr>
            </a:p>
          </p:txBody>
        </p:sp>
        <p:sp>
          <p:nvSpPr>
            <p:cNvPr id="70" name="文本框 53"/>
            <p:cNvSpPr txBox="1"/>
            <p:nvPr/>
          </p:nvSpPr>
          <p:spPr>
            <a:xfrm>
              <a:off x="4387077" y="1906227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/>
                </a:rPr>
                <a:t>控制命令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/>
              </a:endParaRPr>
            </a:p>
          </p:txBody>
        </p:sp>
        <p:sp>
          <p:nvSpPr>
            <p:cNvPr id="71" name="文本框 54"/>
            <p:cNvSpPr txBox="1"/>
            <p:nvPr/>
          </p:nvSpPr>
          <p:spPr>
            <a:xfrm>
              <a:off x="6016452" y="3452794"/>
              <a:ext cx="369332" cy="70788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/>
                </a:rPr>
                <a:t>温度数据</a:t>
              </a:r>
            </a:p>
          </p:txBody>
        </p:sp>
        <p:sp>
          <p:nvSpPr>
            <p:cNvPr id="72" name="文本框 55"/>
            <p:cNvSpPr txBox="1"/>
            <p:nvPr/>
          </p:nvSpPr>
          <p:spPr>
            <a:xfrm>
              <a:off x="8067274" y="546001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/>
                </a:rPr>
                <a:t>温度数据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91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PC	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5" name="MH_Other_5"/>
          <p:cNvSpPr/>
          <p:nvPr>
            <p:custDataLst>
              <p:tags r:id="rId1"/>
            </p:custDataLst>
          </p:nvPr>
        </p:nvSpPr>
        <p:spPr>
          <a:xfrm>
            <a:off x="2725946" y="3798571"/>
            <a:ext cx="1800200" cy="89416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MH_Other_3"/>
          <p:cNvSpPr/>
          <p:nvPr>
            <p:custDataLst>
              <p:tags r:id="rId2"/>
            </p:custDataLst>
          </p:nvPr>
        </p:nvSpPr>
        <p:spPr>
          <a:xfrm>
            <a:off x="7689918" y="3874685"/>
            <a:ext cx="1862466" cy="879647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132096" y="2169638"/>
            <a:ext cx="201455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显示模块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03914" y="1931149"/>
            <a:ext cx="7862791" cy="2595726"/>
            <a:chOff x="1689593" y="2506286"/>
            <a:chExt cx="7862791" cy="2595726"/>
          </a:xfrm>
        </p:grpSpPr>
        <p:sp>
          <p:nvSpPr>
            <p:cNvPr id="23" name="MH_Other_1"/>
            <p:cNvSpPr/>
            <p:nvPr>
              <p:custDataLst>
                <p:tags r:id="rId3"/>
              </p:custDataLst>
            </p:nvPr>
          </p:nvSpPr>
          <p:spPr>
            <a:xfrm>
              <a:off x="5095950" y="2851428"/>
              <a:ext cx="2029123" cy="2027775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MH_Other_6"/>
            <p:cNvCxnSpPr/>
            <p:nvPr>
              <p:custDataLst>
                <p:tags r:id="rId4"/>
              </p:custDataLst>
            </p:nvPr>
          </p:nvCxnSpPr>
          <p:spPr>
            <a:xfrm>
              <a:off x="4571195" y="2941091"/>
              <a:ext cx="605705" cy="50531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MH_Other_7"/>
            <p:cNvCxnSpPr/>
            <p:nvPr>
              <p:custDataLst>
                <p:tags r:id="rId5"/>
              </p:custDataLst>
            </p:nvPr>
          </p:nvCxnSpPr>
          <p:spPr>
            <a:xfrm flipV="1">
              <a:off x="4543271" y="4290973"/>
              <a:ext cx="637678" cy="529816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MH_Other_4"/>
            <p:cNvSpPr/>
            <p:nvPr>
              <p:custDataLst>
                <p:tags r:id="rId6"/>
              </p:custDataLst>
            </p:nvPr>
          </p:nvSpPr>
          <p:spPr>
            <a:xfrm>
              <a:off x="2495600" y="2506286"/>
              <a:ext cx="2066727" cy="113873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351584" y="2718960"/>
              <a:ext cx="1721090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串口数据</a:t>
              </a:r>
              <a:endPara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处理模块</a:t>
              </a:r>
              <a:endPara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689593" y="4630538"/>
              <a:ext cx="2822232" cy="395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kern="100" dirty="0" smtClean="0">
                  <a:latin typeface="华文细黑" panose="02010600040101010101" pitchFamily="2" charset="-122"/>
                  <a:ea typeface="华文细黑" panose="02010600040101010101" pitchFamily="2" charset="-122"/>
                  <a:cs typeface="Times New Roman" panose="02020603050405020304" pitchFamily="18" charset="0"/>
                </a:rPr>
                <a:t>Socket</a:t>
              </a:r>
              <a:r>
                <a:rPr lang="zh-CN" altLang="en-US" kern="100" dirty="0" smtClean="0">
                  <a:latin typeface="华文细黑" panose="02010600040101010101" pitchFamily="2" charset="-122"/>
                  <a:ea typeface="华文细黑" panose="02010600040101010101" pitchFamily="2" charset="-122"/>
                  <a:cs typeface="Times New Roman" panose="02020603050405020304" pitchFamily="18" charset="0"/>
                </a:rPr>
                <a:t>客户端</a:t>
              </a:r>
              <a:endPara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1" name="MH_Other_2"/>
            <p:cNvSpPr/>
            <p:nvPr>
              <p:custDataLst>
                <p:tags r:id="rId7"/>
              </p:custDataLst>
            </p:nvPr>
          </p:nvSpPr>
          <p:spPr>
            <a:xfrm>
              <a:off x="7660890" y="2506286"/>
              <a:ext cx="1891494" cy="940117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8117775" y="4677280"/>
              <a:ext cx="1434609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控制模块</a:t>
              </a:r>
              <a:endPara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 flipH="1">
              <a:off x="7042498" y="2941091"/>
              <a:ext cx="637678" cy="1879698"/>
              <a:chOff x="6375498" y="2941091"/>
              <a:chExt cx="637678" cy="1879698"/>
            </a:xfrm>
          </p:grpSpPr>
          <p:cxnSp>
            <p:nvCxnSpPr>
              <p:cNvPr id="62" name="MH_Other_6"/>
              <p:cNvCxnSpPr/>
              <p:nvPr>
                <p:custDataLst>
                  <p:tags r:id="rId8"/>
                </p:custDataLst>
              </p:nvPr>
            </p:nvCxnSpPr>
            <p:spPr>
              <a:xfrm>
                <a:off x="6403422" y="2941091"/>
                <a:ext cx="605705" cy="505312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MH_Other_7"/>
              <p:cNvCxnSpPr/>
              <p:nvPr>
                <p:custDataLst>
                  <p:tags r:id="rId9"/>
                </p:custDataLst>
              </p:nvPr>
            </p:nvCxnSpPr>
            <p:spPr>
              <a:xfrm flipV="1">
                <a:off x="6375498" y="4290973"/>
                <a:ext cx="637678" cy="529816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矩形 3"/>
            <p:cNvSpPr/>
            <p:nvPr/>
          </p:nvSpPr>
          <p:spPr>
            <a:xfrm>
              <a:off x="5176900" y="3483569"/>
              <a:ext cx="202331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err="1" smtClean="0"/>
                <a:t>Winform</a:t>
              </a:r>
              <a:r>
                <a:rPr lang="zh-CN" altLang="en-US" sz="2400" dirty="0" smtClean="0"/>
                <a:t>窗体</a:t>
              </a:r>
              <a:endParaRPr lang="en-US" altLang="zh-CN" sz="2400" dirty="0" smtClean="0"/>
            </a:p>
            <a:p>
              <a:pPr algn="ctr"/>
              <a:r>
                <a:rPr lang="zh-CN" altLang="en-US" sz="2400" dirty="0" smtClean="0"/>
                <a:t>应用程序</a:t>
              </a:r>
              <a:endParaRPr lang="zh-CN" altLang="en-US" sz="2400" dirty="0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2812665" y="5445224"/>
            <a:ext cx="6595691" cy="10901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所有模块共用串口变量</a:t>
            </a:r>
            <a:r>
              <a:rPr lang="en-US" altLang="zh-CN" sz="2400" dirty="0" err="1"/>
              <a:t>currentSerial</a:t>
            </a:r>
            <a:r>
              <a:rPr lang="zh-CN" altLang="en-US" sz="2400" dirty="0"/>
              <a:t>和</a:t>
            </a:r>
            <a:r>
              <a:rPr lang="en-US" altLang="zh-CN" sz="2400" dirty="0"/>
              <a:t>Socket</a:t>
            </a:r>
            <a:r>
              <a:rPr lang="zh-CN" altLang="en-US" sz="2400" dirty="0"/>
              <a:t>变量</a:t>
            </a:r>
            <a:r>
              <a:rPr lang="en-US" altLang="zh-CN" sz="2400" dirty="0" err="1"/>
              <a:t>currentSocket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038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串口数据处理模块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593851" y="3169151"/>
            <a:ext cx="9004300" cy="1419226"/>
            <a:chOff x="1593851" y="2873870"/>
            <a:chExt cx="9004300" cy="1419226"/>
          </a:xfrm>
        </p:grpSpPr>
        <p:cxnSp>
          <p:nvCxnSpPr>
            <p:cNvPr id="45" name="MH_Other_1"/>
            <p:cNvCxnSpPr/>
            <p:nvPr>
              <p:custDataLst>
                <p:tags r:id="rId1"/>
              </p:custDataLst>
            </p:nvPr>
          </p:nvCxnSpPr>
          <p:spPr>
            <a:xfrm>
              <a:off x="1593851" y="3583482"/>
              <a:ext cx="574675" cy="0"/>
            </a:xfrm>
            <a:prstGeom prst="line">
              <a:avLst/>
            </a:prstGeom>
            <a:ln w="25400">
              <a:solidFill>
                <a:srgbClr val="D5D5D5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MH_SubTitle_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354263" y="3059607"/>
              <a:ext cx="1047750" cy="10477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en-US" altLang="zh-CN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MH_Other_2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2878139" y="2873870"/>
              <a:ext cx="720725" cy="709612"/>
            </a:xfrm>
            <a:custGeom>
              <a:avLst/>
              <a:gdLst>
                <a:gd name="T0" fmla="*/ 0 w 722402"/>
                <a:gd name="T1" fmla="*/ 706355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" name="MH_Other_3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2157414" y="3583483"/>
              <a:ext cx="720725" cy="709613"/>
            </a:xfrm>
            <a:custGeom>
              <a:avLst/>
              <a:gdLst>
                <a:gd name="T0" fmla="*/ 0 w 722402"/>
                <a:gd name="T1" fmla="*/ 706357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5" name="MH_SubTitle_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98976" y="3059607"/>
              <a:ext cx="1046163" cy="10477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en-US" altLang="zh-CN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MH_Other_4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5022851" y="2873870"/>
              <a:ext cx="720725" cy="709612"/>
            </a:xfrm>
            <a:custGeom>
              <a:avLst/>
              <a:gdLst>
                <a:gd name="T0" fmla="*/ 0 w 722402"/>
                <a:gd name="T1" fmla="*/ 706355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5" name="MH_Other_5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4302126" y="3583483"/>
              <a:ext cx="720725" cy="709613"/>
            </a:xfrm>
            <a:custGeom>
              <a:avLst/>
              <a:gdLst>
                <a:gd name="T0" fmla="*/ 0 w 722402"/>
                <a:gd name="T1" fmla="*/ 706357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6" name="MH_SubTitle_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642101" y="3059607"/>
              <a:ext cx="1046163" cy="1047750"/>
            </a:xfrm>
            <a:prstGeom prst="ellipse">
              <a:avLst/>
            </a:prstGeom>
            <a:solidFill>
              <a:srgbClr val="20517C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en-US" altLang="zh-CN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MH_Other_6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7164389" y="2873870"/>
              <a:ext cx="720725" cy="709612"/>
            </a:xfrm>
            <a:custGeom>
              <a:avLst/>
              <a:gdLst>
                <a:gd name="T0" fmla="*/ 0 w 722402"/>
                <a:gd name="T1" fmla="*/ 706355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8" name="MH_Other_7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6443664" y="3583483"/>
              <a:ext cx="720725" cy="709613"/>
            </a:xfrm>
            <a:custGeom>
              <a:avLst/>
              <a:gdLst>
                <a:gd name="T0" fmla="*/ 0 w 722402"/>
                <a:gd name="T1" fmla="*/ 706357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79" name="MH_Other_8"/>
            <p:cNvCxnSpPr/>
            <p:nvPr>
              <p:custDataLst>
                <p:tags r:id="rId11"/>
              </p:custDataLst>
            </p:nvPr>
          </p:nvCxnSpPr>
          <p:spPr>
            <a:xfrm>
              <a:off x="7874001" y="3583482"/>
              <a:ext cx="727075" cy="0"/>
            </a:xfrm>
            <a:prstGeom prst="line">
              <a:avLst/>
            </a:prstGeom>
            <a:ln w="25400">
              <a:solidFill>
                <a:srgbClr val="D5D5D5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MH_SubTitle_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791576" y="3059607"/>
              <a:ext cx="1046163" cy="1047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en-US" altLang="zh-CN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MH_Other_9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9313864" y="2873870"/>
              <a:ext cx="720725" cy="709612"/>
            </a:xfrm>
            <a:custGeom>
              <a:avLst/>
              <a:gdLst>
                <a:gd name="T0" fmla="*/ 0 w 722402"/>
                <a:gd name="T1" fmla="*/ 706355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" name="MH_Other_10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8593139" y="3583483"/>
              <a:ext cx="720725" cy="709613"/>
            </a:xfrm>
            <a:custGeom>
              <a:avLst/>
              <a:gdLst>
                <a:gd name="T0" fmla="*/ 0 w 722402"/>
                <a:gd name="T1" fmla="*/ 706357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83" name="MH_Other_11"/>
            <p:cNvCxnSpPr/>
            <p:nvPr>
              <p:custDataLst>
                <p:tags r:id="rId15"/>
              </p:custDataLst>
            </p:nvPr>
          </p:nvCxnSpPr>
          <p:spPr>
            <a:xfrm>
              <a:off x="10023476" y="3583482"/>
              <a:ext cx="574675" cy="0"/>
            </a:xfrm>
            <a:prstGeom prst="line">
              <a:avLst/>
            </a:prstGeom>
            <a:ln w="25400">
              <a:solidFill>
                <a:srgbClr val="D5D5D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MH_Other_12"/>
            <p:cNvCxnSpPr/>
            <p:nvPr>
              <p:custDataLst>
                <p:tags r:id="rId16"/>
              </p:custDataLst>
            </p:nvPr>
          </p:nvCxnSpPr>
          <p:spPr>
            <a:xfrm>
              <a:off x="3586163" y="3583482"/>
              <a:ext cx="728662" cy="0"/>
            </a:xfrm>
            <a:prstGeom prst="line">
              <a:avLst/>
            </a:prstGeom>
            <a:ln w="25400">
              <a:solidFill>
                <a:srgbClr val="D5D5D5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MH_Other_13"/>
            <p:cNvCxnSpPr/>
            <p:nvPr>
              <p:custDataLst>
                <p:tags r:id="rId17"/>
              </p:custDataLst>
            </p:nvPr>
          </p:nvCxnSpPr>
          <p:spPr>
            <a:xfrm>
              <a:off x="5730876" y="3583482"/>
              <a:ext cx="727075" cy="0"/>
            </a:xfrm>
            <a:prstGeom prst="line">
              <a:avLst/>
            </a:prstGeom>
            <a:ln w="25400">
              <a:solidFill>
                <a:srgbClr val="D5D5D5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矩形 87"/>
          <p:cNvSpPr/>
          <p:nvPr/>
        </p:nvSpPr>
        <p:spPr>
          <a:xfrm>
            <a:off x="1559036" y="2233210"/>
            <a:ext cx="2755789" cy="775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C#</a:t>
            </a:r>
            <a:r>
              <a:rPr lang="zh-CN" altLang="en-US" dirty="0"/>
              <a:t>的</a:t>
            </a:r>
            <a:r>
              <a:rPr lang="en-US" altLang="zh-CN" dirty="0" err="1"/>
              <a:t>SerialPort</a:t>
            </a:r>
            <a:r>
              <a:rPr lang="zh-CN" altLang="en-US" dirty="0"/>
              <a:t>类操作串口</a:t>
            </a:r>
          </a:p>
        </p:txBody>
      </p:sp>
      <p:sp>
        <p:nvSpPr>
          <p:cNvPr id="91" name="矩形 90"/>
          <p:cNvSpPr/>
          <p:nvPr/>
        </p:nvSpPr>
        <p:spPr>
          <a:xfrm>
            <a:off x="5786494" y="1787330"/>
            <a:ext cx="2755789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/>
              <a:t>读取温度数据通过订阅</a:t>
            </a:r>
            <a:r>
              <a:rPr lang="en-US" altLang="zh-CN" dirty="0" err="1"/>
              <a:t>SerialDataReceivedEventHandler</a:t>
            </a:r>
            <a:r>
              <a:rPr lang="zh-CN" altLang="en-US" dirty="0"/>
              <a:t>事件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方法</a:t>
            </a:r>
            <a:r>
              <a:rPr lang="zh-CN" altLang="en-US" dirty="0" smtClean="0"/>
              <a:t>读取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3647728" y="4776651"/>
            <a:ext cx="275578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/>
              <a:t>发送控制命令直接</a:t>
            </a:r>
            <a:r>
              <a:rPr lang="zh-CN" altLang="en-US" dirty="0" smtClean="0"/>
              <a:t>调用</a:t>
            </a:r>
            <a:r>
              <a:rPr lang="en-US" altLang="zh-CN" dirty="0"/>
              <a:t>Write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7875186" y="4776651"/>
            <a:ext cx="2755789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/>
              <a:t>接收到温度数据之后，通过</a:t>
            </a:r>
            <a:r>
              <a:rPr lang="en-US" altLang="zh-CN" dirty="0"/>
              <a:t>Socket</a:t>
            </a:r>
            <a:r>
              <a:rPr lang="zh-CN" altLang="en-US" dirty="0"/>
              <a:t>变量将温度数据发送到</a:t>
            </a:r>
            <a:r>
              <a:rPr lang="en-US" altLang="zh-CN" dirty="0"/>
              <a:t>Socket</a:t>
            </a:r>
            <a:r>
              <a:rPr lang="zh-CN" altLang="en-US" dirty="0"/>
              <a:t>服务器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71390" y="3618903"/>
            <a:ext cx="63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02</a:t>
            </a:r>
            <a:endParaRPr lang="zh-CN" altLang="en-US" sz="2800" dirty="0"/>
          </a:p>
        </p:txBody>
      </p:sp>
      <p:sp>
        <p:nvSpPr>
          <p:cNvPr id="94" name="文本框 93"/>
          <p:cNvSpPr txBox="1"/>
          <p:nvPr/>
        </p:nvSpPr>
        <p:spPr>
          <a:xfrm>
            <a:off x="9041862" y="3618903"/>
            <a:ext cx="63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04</a:t>
            </a:r>
            <a:endParaRPr lang="zh-CN" altLang="en-US" sz="2800" dirty="0"/>
          </a:p>
        </p:txBody>
      </p:sp>
      <p:sp>
        <p:nvSpPr>
          <p:cNvPr id="95" name="文本框 94"/>
          <p:cNvSpPr txBox="1"/>
          <p:nvPr/>
        </p:nvSpPr>
        <p:spPr>
          <a:xfrm>
            <a:off x="2594659" y="3618903"/>
            <a:ext cx="63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889665" y="3618903"/>
            <a:ext cx="63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21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79376" y="332656"/>
            <a:ext cx="5882544" cy="496824"/>
          </a:xfrm>
        </p:spPr>
        <p:txBody>
          <a:bodyPr/>
          <a:lstStyle/>
          <a:p>
            <a:r>
              <a:rPr lang="zh-CN" altLang="en-US" dirty="0" smtClean="0"/>
              <a:t>模拟串口数据接收和发送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023992" y="1484784"/>
            <a:ext cx="5717282" cy="4725935"/>
            <a:chOff x="6023992" y="1052339"/>
            <a:chExt cx="5717282" cy="472593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3992" y="1052339"/>
              <a:ext cx="5717282" cy="427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8688288" y="5408942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串口调试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9369" y="1484784"/>
            <a:ext cx="5781675" cy="4661416"/>
            <a:chOff x="29369" y="1052339"/>
            <a:chExt cx="5781675" cy="466141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69" y="1052339"/>
              <a:ext cx="5781675" cy="427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119336" y="5344423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模拟串口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96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15480" y="332656"/>
            <a:ext cx="4586400" cy="496824"/>
          </a:xfrm>
        </p:spPr>
        <p:txBody>
          <a:bodyPr/>
          <a:lstStyle/>
          <a:p>
            <a:r>
              <a:rPr lang="zh-CN" altLang="en-US" dirty="0" smtClean="0"/>
              <a:t>终端模块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2829275" y="1581116"/>
            <a:ext cx="8440749" cy="4513582"/>
            <a:chOff x="148211" y="695204"/>
            <a:chExt cx="8440749" cy="4513582"/>
          </a:xfrm>
        </p:grpSpPr>
        <p:sp>
          <p:nvSpPr>
            <p:cNvPr id="24" name="圆角矩形 23"/>
            <p:cNvSpPr/>
            <p:nvPr/>
          </p:nvSpPr>
          <p:spPr>
            <a:xfrm>
              <a:off x="639738" y="731208"/>
              <a:ext cx="900100" cy="504056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开始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415889" y="1844824"/>
              <a:ext cx="1347799" cy="41946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系统一系列初始化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397739" y="2852936"/>
              <a:ext cx="1365949" cy="41413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监测设备启动类型</a:t>
              </a:r>
            </a:p>
          </p:txBody>
        </p:sp>
        <p:sp>
          <p:nvSpPr>
            <p:cNvPr id="31" name="流程图: 决策 30"/>
            <p:cNvSpPr/>
            <p:nvPr/>
          </p:nvSpPr>
          <p:spPr>
            <a:xfrm>
              <a:off x="148211" y="3933056"/>
              <a:ext cx="1903509" cy="976498"/>
            </a:xfrm>
            <a:prstGeom prst="flowChartDecision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是否为协调器启动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2572365" y="4178667"/>
              <a:ext cx="1291010" cy="546477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进入扫描任务事件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2566253" y="2929499"/>
              <a:ext cx="1263511" cy="648072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初始化端点描述符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2538754" y="1941319"/>
              <a:ext cx="1291010" cy="510747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用户任务初始化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2538754" y="784804"/>
              <a:ext cx="1291010" cy="612068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启动建立网络</a:t>
              </a:r>
            </a:p>
          </p:txBody>
        </p:sp>
        <p:sp>
          <p:nvSpPr>
            <p:cNvPr id="36" name="流程图: 决策 35"/>
            <p:cNvSpPr/>
            <p:nvPr/>
          </p:nvSpPr>
          <p:spPr>
            <a:xfrm>
              <a:off x="4540105" y="695204"/>
              <a:ext cx="1872208" cy="1080120"/>
            </a:xfrm>
            <a:prstGeom prst="flowChartDecision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设置绑定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4889968" y="2539083"/>
              <a:ext cx="1172482" cy="60900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发送绑定请求</a:t>
              </a:r>
            </a:p>
          </p:txBody>
        </p:sp>
        <p:sp>
          <p:nvSpPr>
            <p:cNvPr id="42" name="流程图: 决策 41"/>
            <p:cNvSpPr/>
            <p:nvPr/>
          </p:nvSpPr>
          <p:spPr>
            <a:xfrm>
              <a:off x="4592056" y="3753652"/>
              <a:ext cx="1768305" cy="895710"/>
            </a:xfrm>
            <a:prstGeom prst="flowChartDecision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绑定是否成功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7178626" y="3320988"/>
              <a:ext cx="1291010" cy="612068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进入低功耗模式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7178627" y="2205490"/>
              <a:ext cx="1291010" cy="612068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处理并发送出去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7164288" y="824082"/>
              <a:ext cx="1291010" cy="612068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定时采集温度数据</a:t>
              </a:r>
            </a:p>
          </p:txBody>
        </p:sp>
        <p:sp>
          <p:nvSpPr>
            <p:cNvPr id="48" name="流程图: 决策 47"/>
            <p:cNvSpPr/>
            <p:nvPr/>
          </p:nvSpPr>
          <p:spPr>
            <a:xfrm>
              <a:off x="7059303" y="4500739"/>
              <a:ext cx="1529657" cy="708047"/>
            </a:xfrm>
            <a:prstGeom prst="flowChartDecision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定时时间</a:t>
              </a:r>
            </a:p>
          </p:txBody>
        </p:sp>
      </p:grpSp>
      <p:cxnSp>
        <p:nvCxnSpPr>
          <p:cNvPr id="49" name="肘形连接符 48"/>
          <p:cNvCxnSpPr>
            <a:stCxn id="32" idx="3"/>
          </p:cNvCxnSpPr>
          <p:nvPr/>
        </p:nvCxnSpPr>
        <p:spPr>
          <a:xfrm flipV="1">
            <a:off x="6544439" y="2121176"/>
            <a:ext cx="445582" cy="3216642"/>
          </a:xfrm>
          <a:prstGeom prst="bentConnector2">
            <a:avLst/>
          </a:prstGeom>
          <a:noFill/>
          <a:ln w="38100" cap="flat" cmpd="sng" algn="ctr">
            <a:solidFill>
              <a:srgbClr val="4BAC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53" name="直接箭头连接符 52"/>
          <p:cNvCxnSpPr>
            <a:endCxn id="36" idx="1"/>
          </p:cNvCxnSpPr>
          <p:nvPr/>
        </p:nvCxnSpPr>
        <p:spPr>
          <a:xfrm>
            <a:off x="6990021" y="2121176"/>
            <a:ext cx="231148" cy="0"/>
          </a:xfrm>
          <a:prstGeom prst="straightConnector1">
            <a:avLst/>
          </a:prstGeom>
          <a:noFill/>
          <a:ln w="38100" cap="flat" cmpd="sng" algn="ctr">
            <a:solidFill>
              <a:srgbClr val="4BACC6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54" name="直接连接符 53"/>
          <p:cNvCxnSpPr>
            <a:stCxn id="36" idx="2"/>
            <a:endCxn id="37" idx="0"/>
          </p:cNvCxnSpPr>
          <p:nvPr/>
        </p:nvCxnSpPr>
        <p:spPr>
          <a:xfrm>
            <a:off x="8157273" y="2661236"/>
            <a:ext cx="0" cy="763759"/>
          </a:xfrm>
          <a:prstGeom prst="line">
            <a:avLst/>
          </a:prstGeom>
          <a:noFill/>
          <a:ln w="38100" cap="flat" cmpd="sng" algn="ctr">
            <a:solidFill>
              <a:srgbClr val="4BAC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55" name="直接连接符 54"/>
          <p:cNvCxnSpPr>
            <a:stCxn id="37" idx="2"/>
            <a:endCxn id="42" idx="0"/>
          </p:cNvCxnSpPr>
          <p:nvPr/>
        </p:nvCxnSpPr>
        <p:spPr>
          <a:xfrm>
            <a:off x="8157273" y="4033998"/>
            <a:ext cx="0" cy="605566"/>
          </a:xfrm>
          <a:prstGeom prst="line">
            <a:avLst/>
          </a:prstGeom>
          <a:noFill/>
          <a:ln w="38100" cap="flat" cmpd="sng" algn="ctr">
            <a:solidFill>
              <a:srgbClr val="4BAC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56" name="肘形连接符 55"/>
          <p:cNvCxnSpPr/>
          <p:nvPr/>
        </p:nvCxnSpPr>
        <p:spPr>
          <a:xfrm rot="16200000" flipV="1">
            <a:off x="6387150" y="4067754"/>
            <a:ext cx="1970302" cy="2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4BAC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57" name="直接箭头连接符 56"/>
          <p:cNvCxnSpPr/>
          <p:nvPr/>
        </p:nvCxnSpPr>
        <p:spPr>
          <a:xfrm>
            <a:off x="7351050" y="3029354"/>
            <a:ext cx="806222" cy="27522"/>
          </a:xfrm>
          <a:prstGeom prst="straightConnector1">
            <a:avLst/>
          </a:prstGeom>
          <a:noFill/>
          <a:ln w="38100" cap="flat" cmpd="sng" algn="ctr">
            <a:solidFill>
              <a:srgbClr val="4BACC6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58" name="肘形连接符 57"/>
          <p:cNvCxnSpPr>
            <a:stCxn id="42" idx="3"/>
          </p:cNvCxnSpPr>
          <p:nvPr/>
        </p:nvCxnSpPr>
        <p:spPr>
          <a:xfrm flipV="1">
            <a:off x="9041425" y="2016028"/>
            <a:ext cx="396868" cy="3071391"/>
          </a:xfrm>
          <a:prstGeom prst="bentConnector2">
            <a:avLst/>
          </a:prstGeom>
          <a:noFill/>
          <a:ln w="38100" cap="flat" cmpd="sng" algn="ctr">
            <a:solidFill>
              <a:srgbClr val="4BAC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59" name="直接箭头连接符 58"/>
          <p:cNvCxnSpPr>
            <a:endCxn id="46" idx="1"/>
          </p:cNvCxnSpPr>
          <p:nvPr/>
        </p:nvCxnSpPr>
        <p:spPr>
          <a:xfrm>
            <a:off x="9438293" y="2016028"/>
            <a:ext cx="407059" cy="0"/>
          </a:xfrm>
          <a:prstGeom prst="straightConnector1">
            <a:avLst/>
          </a:prstGeom>
          <a:noFill/>
          <a:ln w="38100" cap="flat" cmpd="sng" algn="ctr">
            <a:solidFill>
              <a:srgbClr val="4BACC6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60" name="肘形连接符 59"/>
          <p:cNvCxnSpPr>
            <a:stCxn id="48" idx="3"/>
          </p:cNvCxnSpPr>
          <p:nvPr/>
        </p:nvCxnSpPr>
        <p:spPr>
          <a:xfrm flipV="1">
            <a:off x="11270024" y="2016028"/>
            <a:ext cx="184493" cy="3724647"/>
          </a:xfrm>
          <a:prstGeom prst="bentConnector2">
            <a:avLst/>
          </a:prstGeom>
          <a:noFill/>
          <a:ln w="38100" cap="flat" cmpd="sng" algn="ctr">
            <a:solidFill>
              <a:srgbClr val="4BAC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61" name="直接箭头连接符 60"/>
          <p:cNvCxnSpPr>
            <a:endCxn id="46" idx="3"/>
          </p:cNvCxnSpPr>
          <p:nvPr/>
        </p:nvCxnSpPr>
        <p:spPr>
          <a:xfrm flipH="1">
            <a:off x="11136362" y="2016028"/>
            <a:ext cx="318155" cy="0"/>
          </a:xfrm>
          <a:prstGeom prst="straightConnector1">
            <a:avLst/>
          </a:prstGeom>
          <a:noFill/>
          <a:ln w="38100" cap="flat" cmpd="sng" algn="ctr">
            <a:solidFill>
              <a:srgbClr val="4BACC6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62" name="直接连接符 61"/>
          <p:cNvCxnSpPr>
            <a:stCxn id="48" idx="1"/>
          </p:cNvCxnSpPr>
          <p:nvPr/>
        </p:nvCxnSpPr>
        <p:spPr>
          <a:xfrm flipH="1" flipV="1">
            <a:off x="9662607" y="3424995"/>
            <a:ext cx="77760" cy="2315680"/>
          </a:xfrm>
          <a:prstGeom prst="line">
            <a:avLst/>
          </a:prstGeom>
          <a:noFill/>
          <a:ln w="38100" cap="flat" cmpd="sng" algn="ctr">
            <a:solidFill>
              <a:srgbClr val="4BAC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63" name="直接箭头连接符 62"/>
          <p:cNvCxnSpPr>
            <a:endCxn id="45" idx="1"/>
          </p:cNvCxnSpPr>
          <p:nvPr/>
        </p:nvCxnSpPr>
        <p:spPr>
          <a:xfrm>
            <a:off x="9662607" y="3397436"/>
            <a:ext cx="197084" cy="0"/>
          </a:xfrm>
          <a:prstGeom prst="straightConnector1">
            <a:avLst/>
          </a:prstGeom>
          <a:noFill/>
          <a:ln w="38100" cap="flat" cmpd="sng" algn="ctr">
            <a:solidFill>
              <a:srgbClr val="4BACC6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67" name="直接连接符 66"/>
          <p:cNvCxnSpPr>
            <a:stCxn id="44" idx="2"/>
            <a:endCxn id="48" idx="0"/>
          </p:cNvCxnSpPr>
          <p:nvPr/>
        </p:nvCxnSpPr>
        <p:spPr>
          <a:xfrm>
            <a:off x="10505195" y="4818968"/>
            <a:ext cx="1" cy="567683"/>
          </a:xfrm>
          <a:prstGeom prst="line">
            <a:avLst/>
          </a:prstGeom>
          <a:noFill/>
          <a:ln w="38100" cap="flat" cmpd="sng" algn="ctr">
            <a:solidFill>
              <a:srgbClr val="4BAC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68" name="直接连接符 67"/>
          <p:cNvCxnSpPr>
            <a:stCxn id="45" idx="2"/>
            <a:endCxn id="44" idx="0"/>
          </p:cNvCxnSpPr>
          <p:nvPr/>
        </p:nvCxnSpPr>
        <p:spPr>
          <a:xfrm flipH="1">
            <a:off x="10505195" y="3703470"/>
            <a:ext cx="1" cy="503430"/>
          </a:xfrm>
          <a:prstGeom prst="line">
            <a:avLst/>
          </a:prstGeom>
          <a:noFill/>
          <a:ln w="38100" cap="flat" cmpd="sng" algn="ctr">
            <a:solidFill>
              <a:srgbClr val="4BAC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69" name="直接连接符 68"/>
          <p:cNvCxnSpPr>
            <a:stCxn id="46" idx="2"/>
          </p:cNvCxnSpPr>
          <p:nvPr/>
        </p:nvCxnSpPr>
        <p:spPr>
          <a:xfrm>
            <a:off x="10490857" y="2322062"/>
            <a:ext cx="14339" cy="711457"/>
          </a:xfrm>
          <a:prstGeom prst="line">
            <a:avLst/>
          </a:prstGeom>
          <a:noFill/>
          <a:ln w="38100" cap="flat" cmpd="sng" algn="ctr">
            <a:solidFill>
              <a:srgbClr val="4BAC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70" name="直接连接符 69"/>
          <p:cNvCxnSpPr>
            <a:endCxn id="32" idx="0"/>
          </p:cNvCxnSpPr>
          <p:nvPr/>
        </p:nvCxnSpPr>
        <p:spPr>
          <a:xfrm>
            <a:off x="5898934" y="4463483"/>
            <a:ext cx="0" cy="601096"/>
          </a:xfrm>
          <a:prstGeom prst="line">
            <a:avLst/>
          </a:prstGeom>
          <a:noFill/>
          <a:ln w="38100" cap="flat" cmpd="sng" algn="ctr">
            <a:solidFill>
              <a:srgbClr val="4BAC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71" name="直接连接符 70"/>
          <p:cNvCxnSpPr>
            <a:endCxn id="33" idx="0"/>
          </p:cNvCxnSpPr>
          <p:nvPr/>
        </p:nvCxnSpPr>
        <p:spPr>
          <a:xfrm flipH="1">
            <a:off x="5879073" y="3365597"/>
            <a:ext cx="7828" cy="449814"/>
          </a:xfrm>
          <a:prstGeom prst="line">
            <a:avLst/>
          </a:prstGeom>
          <a:noFill/>
          <a:ln w="38100" cap="flat" cmpd="sng" algn="ctr">
            <a:solidFill>
              <a:srgbClr val="4BAC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72" name="直接连接符 71"/>
          <p:cNvCxnSpPr>
            <a:endCxn id="34" idx="0"/>
          </p:cNvCxnSpPr>
          <p:nvPr/>
        </p:nvCxnSpPr>
        <p:spPr>
          <a:xfrm>
            <a:off x="5865323" y="2322062"/>
            <a:ext cx="0" cy="505169"/>
          </a:xfrm>
          <a:prstGeom prst="line">
            <a:avLst/>
          </a:prstGeom>
          <a:noFill/>
          <a:ln w="38100" cap="flat" cmpd="sng" algn="ctr">
            <a:solidFill>
              <a:srgbClr val="4BAC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73" name="直接连接符 72"/>
          <p:cNvCxnSpPr>
            <a:endCxn id="31" idx="0"/>
          </p:cNvCxnSpPr>
          <p:nvPr/>
        </p:nvCxnSpPr>
        <p:spPr>
          <a:xfrm>
            <a:off x="3781029" y="4158064"/>
            <a:ext cx="1" cy="660904"/>
          </a:xfrm>
          <a:prstGeom prst="line">
            <a:avLst/>
          </a:prstGeom>
          <a:noFill/>
          <a:ln w="38100" cap="flat" cmpd="sng" algn="ctr">
            <a:solidFill>
              <a:srgbClr val="4BAC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74" name="直接连接符 73"/>
          <p:cNvCxnSpPr>
            <a:endCxn id="30" idx="0"/>
          </p:cNvCxnSpPr>
          <p:nvPr/>
        </p:nvCxnSpPr>
        <p:spPr>
          <a:xfrm>
            <a:off x="3761777" y="3162195"/>
            <a:ext cx="1" cy="576653"/>
          </a:xfrm>
          <a:prstGeom prst="line">
            <a:avLst/>
          </a:prstGeom>
          <a:noFill/>
          <a:ln w="38100" cap="flat" cmpd="sng" algn="ctr">
            <a:solidFill>
              <a:srgbClr val="4BAC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75" name="直接连接符 74"/>
          <p:cNvCxnSpPr>
            <a:endCxn id="25" idx="0"/>
          </p:cNvCxnSpPr>
          <p:nvPr/>
        </p:nvCxnSpPr>
        <p:spPr>
          <a:xfrm>
            <a:off x="3770070" y="2121693"/>
            <a:ext cx="783" cy="609043"/>
          </a:xfrm>
          <a:prstGeom prst="line">
            <a:avLst/>
          </a:prstGeom>
          <a:noFill/>
          <a:ln w="38100" cap="flat" cmpd="sng" algn="ctr">
            <a:solidFill>
              <a:srgbClr val="4BAC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76" name="肘形连接符 75"/>
          <p:cNvCxnSpPr>
            <a:stCxn id="31" idx="3"/>
          </p:cNvCxnSpPr>
          <p:nvPr/>
        </p:nvCxnSpPr>
        <p:spPr>
          <a:xfrm flipV="1">
            <a:off x="4732784" y="1976750"/>
            <a:ext cx="169005" cy="3330467"/>
          </a:xfrm>
          <a:prstGeom prst="bentConnector2">
            <a:avLst/>
          </a:prstGeom>
          <a:noFill/>
          <a:ln w="38100" cap="flat" cmpd="sng" algn="ctr">
            <a:solidFill>
              <a:srgbClr val="4BAC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77" name="直接箭头连接符 76"/>
          <p:cNvCxnSpPr>
            <a:endCxn id="35" idx="1"/>
          </p:cNvCxnSpPr>
          <p:nvPr/>
        </p:nvCxnSpPr>
        <p:spPr>
          <a:xfrm>
            <a:off x="4901789" y="1976750"/>
            <a:ext cx="318029" cy="0"/>
          </a:xfrm>
          <a:prstGeom prst="straightConnector1">
            <a:avLst/>
          </a:prstGeom>
          <a:noFill/>
          <a:ln w="38100" cap="flat" cmpd="sng" algn="ctr">
            <a:solidFill>
              <a:srgbClr val="4BACC6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78" name="TextBox 77"/>
          <p:cNvSpPr txBox="1"/>
          <p:nvPr/>
        </p:nvSpPr>
        <p:spPr>
          <a:xfrm>
            <a:off x="4475943" y="4827784"/>
            <a:ext cx="3580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/>
                <a:ea typeface="宋体"/>
              </a:rPr>
              <a:t>Y</a:t>
            </a:r>
            <a:endParaRPr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126008" y="5352209"/>
            <a:ext cx="2880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/>
                <a:ea typeface="宋体"/>
              </a:rPr>
              <a:t>Y</a:t>
            </a:r>
            <a:endParaRPr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057071" y="4683574"/>
            <a:ext cx="2880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Calibri"/>
                <a:ea typeface="宋体"/>
              </a:rPr>
              <a:t>Y</a:t>
            </a:r>
            <a:endParaRPr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708030" y="5284410"/>
            <a:ext cx="2880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/>
                <a:ea typeface="宋体"/>
              </a:rPr>
              <a:t>N</a:t>
            </a:r>
            <a:endParaRPr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427016" y="4512934"/>
            <a:ext cx="2880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/>
                <a:ea typeface="宋体"/>
              </a:rPr>
              <a:t>N</a:t>
            </a:r>
            <a:endParaRPr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807442" y="6157946"/>
            <a:ext cx="51297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  <a:latin typeface="Calibri"/>
                <a:ea typeface="宋体"/>
              </a:rPr>
              <a:t>终端节点流程图</a:t>
            </a:r>
            <a:endParaRPr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45358" y="1391856"/>
            <a:ext cx="1584176" cy="5577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加入网络</a:t>
            </a:r>
            <a:endParaRPr lang="zh-CN" altLang="en-US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723778" y="2257047"/>
            <a:ext cx="1584176" cy="5577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采集温度数据</a:t>
            </a:r>
            <a:endParaRPr lang="zh-CN" altLang="en-US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723778" y="3181128"/>
            <a:ext cx="1584176" cy="5577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发送温度数据</a:t>
            </a:r>
          </a:p>
        </p:txBody>
      </p:sp>
      <p:sp>
        <p:nvSpPr>
          <p:cNvPr id="104" name="圆角矩形 103"/>
          <p:cNvSpPr/>
          <p:nvPr/>
        </p:nvSpPr>
        <p:spPr>
          <a:xfrm>
            <a:off x="723778" y="4025115"/>
            <a:ext cx="1584176" cy="5577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接收控制命令</a:t>
            </a:r>
          </a:p>
        </p:txBody>
      </p:sp>
      <p:sp>
        <p:nvSpPr>
          <p:cNvPr id="105" name="圆角矩形 104"/>
          <p:cNvSpPr/>
          <p:nvPr/>
        </p:nvSpPr>
        <p:spPr>
          <a:xfrm>
            <a:off x="722364" y="4828931"/>
            <a:ext cx="1584176" cy="5577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控制</a:t>
            </a:r>
            <a:r>
              <a:rPr lang="en-US" altLang="zh-CN" dirty="0">
                <a:solidFill>
                  <a:prstClr val="black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LED</a:t>
            </a:r>
            <a:r>
              <a:rPr lang="zh-CN" altLang="en-US" dirty="0">
                <a:solidFill>
                  <a:prstClr val="black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状态</a:t>
            </a:r>
          </a:p>
        </p:txBody>
      </p:sp>
      <p:sp>
        <p:nvSpPr>
          <p:cNvPr id="106" name="圆角矩形 105"/>
          <p:cNvSpPr/>
          <p:nvPr/>
        </p:nvSpPr>
        <p:spPr>
          <a:xfrm>
            <a:off x="745358" y="5731720"/>
            <a:ext cx="1584176" cy="5577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发送节点状态</a:t>
            </a:r>
          </a:p>
        </p:txBody>
      </p:sp>
    </p:spTree>
    <p:extLst>
      <p:ext uri="{BB962C8B-B14F-4D97-AF65-F5344CB8AC3E}">
        <p14:creationId xmlns:p14="http://schemas.microsoft.com/office/powerpoint/2010/main" val="342466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06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协调器模块</a:t>
            </a:r>
            <a:endParaRPr lang="zh-CN" altLang="en-US" dirty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997384" y="2223570"/>
            <a:ext cx="757238" cy="782637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1102159" y="2331520"/>
            <a:ext cx="547688" cy="5667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2400">
                <a:solidFill>
                  <a:srgbClr val="FFFFFF"/>
                </a:solidFill>
              </a:rPr>
              <a:t>01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91544" y="2223570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91544" y="2673009"/>
            <a:ext cx="3675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创建网络；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转发温度信息；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转发控制命令</a:t>
            </a:r>
            <a:r>
              <a:rPr lang="zh-CN" altLang="en-US" dirty="0" smtClean="0"/>
              <a:t>；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/>
              <a:t>转发和发送节点</a:t>
            </a:r>
            <a:r>
              <a:rPr lang="zh-CN" altLang="en-US" dirty="0" smtClean="0"/>
              <a:t>状态</a:t>
            </a:r>
            <a:endParaRPr lang="en-US" altLang="zh-CN" dirty="0"/>
          </a:p>
        </p:txBody>
      </p:sp>
      <p:sp>
        <p:nvSpPr>
          <p:cNvPr id="24" name="MH_Other_1"/>
          <p:cNvSpPr/>
          <p:nvPr>
            <p:custDataLst>
              <p:tags r:id="rId3"/>
            </p:custDataLst>
          </p:nvPr>
        </p:nvSpPr>
        <p:spPr>
          <a:xfrm>
            <a:off x="6641341" y="2223570"/>
            <a:ext cx="757238" cy="782637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MH_Other_2"/>
          <p:cNvSpPr/>
          <p:nvPr>
            <p:custDataLst>
              <p:tags r:id="rId4"/>
            </p:custDataLst>
          </p:nvPr>
        </p:nvSpPr>
        <p:spPr>
          <a:xfrm>
            <a:off x="6746116" y="2331520"/>
            <a:ext cx="547688" cy="5667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2400" dirty="0" smtClean="0">
                <a:solidFill>
                  <a:srgbClr val="FFFFFF"/>
                </a:solidFill>
              </a:rPr>
              <a:t>02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635501" y="2223570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具体描述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604793" y="2673009"/>
            <a:ext cx="3675783" cy="3386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创建网络；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从网络中接收温度数据，并通过串口发送给</a:t>
            </a:r>
            <a:r>
              <a:rPr lang="en-US" altLang="zh-CN" dirty="0"/>
              <a:t>PC</a:t>
            </a:r>
            <a:r>
              <a:rPr lang="zh-CN" altLang="en-US" dirty="0"/>
              <a:t>；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从串口接收控制命令，并通过网络发送给终端</a:t>
            </a:r>
            <a:r>
              <a:rPr lang="zh-CN" altLang="en-US" dirty="0" smtClean="0"/>
              <a:t>；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/>
              <a:t>从网络中接收终端的状态信息，并通过串口发送给</a:t>
            </a:r>
            <a:r>
              <a:rPr lang="en-US" altLang="zh-CN" dirty="0" smtClean="0"/>
              <a:t>PC</a:t>
            </a:r>
            <a:r>
              <a:rPr lang="zh-CN" altLang="en-US" dirty="0" smtClean="0"/>
              <a:t>。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/>
              <a:t>若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分钟没有转发过数据，通过串口向</a:t>
            </a:r>
            <a:r>
              <a:rPr lang="en-US" altLang="zh-CN" dirty="0" smtClean="0"/>
              <a:t>PC</a:t>
            </a:r>
            <a:r>
              <a:rPr lang="zh-CN" altLang="en-US" dirty="0" smtClean="0"/>
              <a:t>发送一次状态信息，证明工作正常。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09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SubTitle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SubTitle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SubTitle"/>
  <p:tag name="MH_ORDER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SubTitle"/>
  <p:tag name="MH_ORDER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1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551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551"/>
  <p:tag name="MH_LIBRARY" val="GRAPHIC"/>
  <p:tag name="MH_TYPE" val="Other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551"/>
  <p:tag name="MH_LIBRARY" val="GRAPHIC"/>
  <p:tag name="MH_TYPE" val="Other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551"/>
  <p:tag name="MH_LIBRARY" val="GRAPHIC"/>
  <p:tag name="MH_TYPE" val="Other"/>
  <p:tag name="MH_ORDER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1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1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1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1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1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2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2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2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SubTitle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SubTitle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SubTitle"/>
  <p:tag name="MH_ORDER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SubTitle"/>
  <p:tag name="MH_ORDER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SubTitle"/>
  <p:tag name="MH_ORDER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Text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1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Text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Text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Text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803"/>
  <p:tag name="MH_LIBRARY" val="GRAPHIC"/>
  <p:tag name="MH_TYPE" val="SubTitle"/>
  <p:tag name="MH_ORDE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803"/>
  <p:tag name="MH_LIBRARY" val="GRAPHIC"/>
  <p:tag name="MH_TYPE" val="SubTitle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矩形 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直接连接符 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直接连接符 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文本框 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20517C"/>
      </a:dk1>
      <a:lt1>
        <a:srgbClr val="FFFFFF"/>
      </a:lt1>
      <a:dk2>
        <a:srgbClr val="20517C"/>
      </a:dk2>
      <a:lt2>
        <a:srgbClr val="FFFFFF"/>
      </a:lt2>
      <a:accent1>
        <a:srgbClr val="20517C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答辩主题字体">
      <a:majorFont>
        <a:latin typeface="华文细黑"/>
        <a:ea typeface="微软雅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A000120150327A04KPBG</Template>
  <TotalTime>3414</TotalTime>
  <Words>799</Words>
  <Application>Microsoft Office PowerPoint</Application>
  <PresentationFormat>宽屏</PresentationFormat>
  <Paragraphs>156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Calibri</vt:lpstr>
      <vt:lpstr>Bell MT</vt:lpstr>
      <vt:lpstr>微软雅黑</vt:lpstr>
      <vt:lpstr>华文琥珀</vt:lpstr>
      <vt:lpstr>Arial Narrow</vt:lpstr>
      <vt:lpstr>等线</vt:lpstr>
      <vt:lpstr>Arial</vt:lpstr>
      <vt:lpstr>GungsuhChe</vt:lpstr>
      <vt:lpstr>Times New Roman</vt:lpstr>
      <vt:lpstr>宋体</vt:lpstr>
      <vt:lpstr>华文细黑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@小川PPT</dc:creator>
  <cp:lastModifiedBy>ddp</cp:lastModifiedBy>
  <cp:revision>341</cp:revision>
  <dcterms:created xsi:type="dcterms:W3CDTF">2015-05-14T07:52:23Z</dcterms:created>
  <dcterms:modified xsi:type="dcterms:W3CDTF">2017-06-30T12:18:26Z</dcterms:modified>
</cp:coreProperties>
</file>