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6974" y="1712686"/>
            <a:ext cx="7126515" cy="1819121"/>
          </a:xfrm>
        </p:spPr>
        <p:txBody>
          <a:bodyPr/>
          <a:lstStyle/>
          <a:p>
            <a:r>
              <a:rPr lang="ru-RU" sz="4400" b="1" dirty="0" smtClean="0"/>
              <a:t>Принципы научного реферирования, структура реферата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Подготовил</a:t>
            </a:r>
          </a:p>
          <a:p>
            <a:pPr algn="r"/>
            <a:r>
              <a:rPr lang="ru-RU" dirty="0" smtClean="0"/>
              <a:t>студент группы 499м</a:t>
            </a:r>
          </a:p>
          <a:p>
            <a:pPr algn="r"/>
            <a:r>
              <a:rPr lang="ru-RU" dirty="0" smtClean="0"/>
              <a:t>Плеханов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реферата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449263"/>
            <a:r>
              <a:rPr lang="ru-RU" dirty="0" smtClean="0"/>
              <a:t>Вступление.</a:t>
            </a:r>
          </a:p>
          <a:p>
            <a:pPr marL="0" lvl="1" indent="449263"/>
            <a:r>
              <a:rPr lang="ru-RU" dirty="0"/>
              <a:t>Перечисление основных вопросов (проблем, положений), о которых говорится в тексте.</a:t>
            </a:r>
            <a:endParaRPr lang="ru-RU" sz="1600" dirty="0"/>
          </a:p>
          <a:p>
            <a:pPr marL="0" lvl="1" indent="449263"/>
            <a:r>
              <a:rPr lang="ru-RU" dirty="0"/>
              <a:t>Анализ самых важных, по мнению референта, вопросов из перечисленных выше</a:t>
            </a:r>
            <a:r>
              <a:rPr lang="ru-RU" dirty="0" smtClean="0"/>
              <a:t>. </a:t>
            </a:r>
          </a:p>
          <a:p>
            <a:pPr marL="0" lvl="1" indent="449263"/>
            <a:r>
              <a:rPr lang="ru-RU" dirty="0" smtClean="0"/>
              <a:t>Общий </a:t>
            </a:r>
            <a:r>
              <a:rPr lang="ru-RU" dirty="0"/>
              <a:t>вывод о значении всей темы или проблемы реферируемого </a:t>
            </a:r>
            <a:r>
              <a:rPr lang="ru-RU" dirty="0" smtClean="0"/>
              <a:t>текста.</a:t>
            </a:r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5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/>
              <a:t>Основные методические принципы реферирования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449263"/>
            <a:r>
              <a:rPr lang="ru-RU" b="1" dirty="0"/>
              <a:t>адекватность</a:t>
            </a:r>
            <a:r>
              <a:rPr lang="ru-RU" dirty="0"/>
              <a:t>;</a:t>
            </a:r>
            <a:endParaRPr lang="ru-RU" sz="1800" dirty="0"/>
          </a:p>
          <a:p>
            <a:pPr marL="0" lvl="1" indent="449263"/>
            <a:r>
              <a:rPr lang="ru-RU" b="1" dirty="0"/>
              <a:t>информативность</a:t>
            </a:r>
            <a:r>
              <a:rPr lang="ru-RU" dirty="0"/>
              <a:t>;</a:t>
            </a:r>
            <a:endParaRPr lang="ru-RU" sz="1800" dirty="0"/>
          </a:p>
          <a:p>
            <a:pPr marL="0" lvl="1" indent="449263"/>
            <a:r>
              <a:rPr lang="ru-RU" b="1" dirty="0"/>
              <a:t>краткость</a:t>
            </a:r>
            <a:r>
              <a:rPr lang="ru-RU" dirty="0"/>
              <a:t>;</a:t>
            </a:r>
            <a:endParaRPr lang="ru-RU" sz="1800" dirty="0"/>
          </a:p>
          <a:p>
            <a:pPr marL="0" lvl="1" indent="449263"/>
            <a:r>
              <a:rPr lang="ru-RU" b="1" dirty="0"/>
              <a:t>достоверность</a:t>
            </a:r>
            <a:r>
              <a:rPr lang="ru-RU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858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 algn="just">
              <a:buNone/>
            </a:pPr>
            <a:r>
              <a:rPr lang="ru-RU" dirty="0"/>
              <a:t>Таким образом, задача аннотации и реферата состоит в передаче информации о содержании и характере документа первоисточника</a:t>
            </a:r>
            <a:r>
              <a:rPr lang="ru-RU" dirty="0" smtClean="0"/>
              <a:t>. </a:t>
            </a:r>
            <a:r>
              <a:rPr lang="ru-RU" dirty="0"/>
              <a:t>В реферате излагается содержание документа с характеристикой методов исследования, с фактическими данными и итогами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8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ru-RU" dirty="0" smtClean="0"/>
          </a:p>
          <a:p>
            <a:pPr algn="l"/>
            <a:endParaRPr lang="en-US" dirty="0" smtClean="0"/>
          </a:p>
          <a:p>
            <a:pPr algn="r"/>
            <a:r>
              <a:rPr lang="en-US" dirty="0" smtClean="0"/>
              <a:t>plehalex09@gmail.com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Реферирование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2000" b="1" dirty="0"/>
              <a:t>Реферат</a:t>
            </a:r>
            <a:r>
              <a:rPr lang="ru-RU" sz="2000" dirty="0"/>
              <a:t> (от лат. </a:t>
            </a:r>
            <a:r>
              <a:rPr lang="ru-RU" sz="2000" dirty="0" err="1"/>
              <a:t>refero</a:t>
            </a:r>
            <a:r>
              <a:rPr lang="ru-RU" sz="2000" dirty="0"/>
              <a:t> - сообщаю) – краткое изложение в письменном виде или в форме публичного доклада содержания научного труда, литературы по теме. </a:t>
            </a:r>
            <a:endParaRPr lang="ru-RU" sz="2000" dirty="0" smtClean="0"/>
          </a:p>
          <a:p>
            <a:pPr marL="0" indent="449263" algn="just">
              <a:buNone/>
            </a:pPr>
            <a:r>
              <a:rPr lang="ru-RU" sz="2000" b="1" dirty="0" smtClean="0"/>
              <a:t>Реферат</a:t>
            </a:r>
            <a:r>
              <a:rPr lang="ru-RU" sz="2000" dirty="0"/>
              <a:t> - это аналитический обзор или развернутая рецензия, в которой обосновывается актуальность исследуемой темы, кратко излагаются и анализируются содержательные и формальные позиции изучаемых текстов, формулируются обобщения и выводы.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743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Виды </a:t>
            </a:r>
            <a:r>
              <a:rPr lang="ru-RU" b="1" dirty="0" smtClean="0"/>
              <a:t>рефератов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449263" algn="just"/>
            <a:r>
              <a:rPr lang="ru-RU" sz="2000" b="1" dirty="0"/>
              <a:t>индикативный реферат</a:t>
            </a:r>
            <a:r>
              <a:rPr lang="ru-RU" sz="2000" dirty="0"/>
              <a:t> (реферат-резюме), который максимально кратко излагает выводы, результаты проведенной работы, все второстепенное для интересующей референта темы опускается;</a:t>
            </a:r>
          </a:p>
          <a:p>
            <a:pPr marL="0" lvl="0" indent="449263" algn="just"/>
            <a:r>
              <a:rPr lang="ru-RU" sz="2000" b="1" dirty="0"/>
              <a:t>информативный реферат</a:t>
            </a:r>
            <a:r>
              <a:rPr lang="ru-RU" sz="2000" dirty="0"/>
              <a:t> (реферат-конспект), который может быть монографическим (по одному источнику) или обзорным (по двум или нескольким источникам); он содержит в обобщенном виде все основные положения первичного документа.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1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Индикативный </a:t>
            </a:r>
            <a:r>
              <a:rPr lang="ru-RU" b="1" dirty="0"/>
              <a:t>реферат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457200" algn="just">
              <a:buNone/>
            </a:pPr>
            <a:r>
              <a:rPr lang="ru-RU" dirty="0"/>
              <a:t>Основная цель индикативного реферата – сообщить потребителю о появлении соответствующей информации, дать потребителю возможность решить, представляет ли данный документ для него интерес и ценность.</a:t>
            </a:r>
            <a:endParaRPr lang="ru-RU" dirty="0" smtClean="0"/>
          </a:p>
          <a:p>
            <a:pPr lvl="1"/>
            <a:r>
              <a:rPr lang="ru-RU" dirty="0" smtClean="0"/>
              <a:t>указывает </a:t>
            </a:r>
            <a:r>
              <a:rPr lang="ru-RU" dirty="0"/>
              <a:t>на основные аспекты содержания первичного документа;</a:t>
            </a:r>
            <a:endParaRPr lang="ru-RU" sz="1800" dirty="0"/>
          </a:p>
          <a:p>
            <a:pPr lvl="1"/>
            <a:r>
              <a:rPr lang="ru-RU" dirty="0"/>
              <a:t>дает четкое представление об объекте документа;</a:t>
            </a:r>
            <a:endParaRPr lang="ru-RU" sz="1800" dirty="0"/>
          </a:p>
          <a:p>
            <a:pPr lvl="1"/>
            <a:r>
              <a:rPr lang="ru-RU" dirty="0"/>
              <a:t>обозначает основные вопросы, рассматриваемые в документе,</a:t>
            </a:r>
            <a:endParaRPr lang="ru-RU" sz="1800" dirty="0"/>
          </a:p>
          <a:p>
            <a:pPr lvl="1"/>
            <a:r>
              <a:rPr lang="ru-RU" dirty="0"/>
              <a:t>отражает полученные результаты и выводы.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Информативный </a:t>
            </a:r>
            <a:r>
              <a:rPr lang="ru-RU" b="1" dirty="0"/>
              <a:t>реферат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 algn="just">
              <a:buNone/>
            </a:pPr>
            <a:r>
              <a:rPr lang="ru-RU" sz="2000" dirty="0"/>
              <a:t>Информативный реферат предполагает развернутое изложение основного содержания первоисточника, иллюстративный материал, аргументацию, сведения о методике исследования и составляется таким образом, чтобы, прочитав его, не было необходимости возвращаться к исходному тексту.</a:t>
            </a:r>
            <a:endParaRPr lang="ru-RU" sz="2000" dirty="0" smtClean="0"/>
          </a:p>
          <a:p>
            <a:pPr lvl="1"/>
            <a:r>
              <a:rPr lang="ru-RU" dirty="0"/>
              <a:t>доносит до потребителя конкретную информацию, извлеченную из документа;</a:t>
            </a:r>
          </a:p>
          <a:p>
            <a:pPr lvl="1"/>
            <a:r>
              <a:rPr lang="ru-RU" dirty="0"/>
              <a:t>достаточно полно отражает содержание первичного документа, основные идеи и фактические данные.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6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реферата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 smtClean="0"/>
              <a:t>Представляет </a:t>
            </a:r>
            <a:r>
              <a:rPr lang="ru-RU" sz="2000" dirty="0"/>
              <a:t>основную информацию, содержащуюся в реферируемом документе;</a:t>
            </a:r>
          </a:p>
          <a:p>
            <a:pPr algn="just"/>
            <a:r>
              <a:rPr lang="ru-RU" sz="2000" dirty="0" smtClean="0"/>
              <a:t>Дает </a:t>
            </a:r>
            <a:r>
              <a:rPr lang="ru-RU" sz="2000" dirty="0"/>
              <a:t>описание первичного документа;</a:t>
            </a:r>
          </a:p>
          <a:p>
            <a:pPr algn="just"/>
            <a:r>
              <a:rPr lang="ru-RU" sz="2000" dirty="0" smtClean="0"/>
              <a:t>Оповещает </a:t>
            </a:r>
            <a:r>
              <a:rPr lang="ru-RU" sz="2000" dirty="0"/>
              <a:t>о выходе в свет и о наличии соответствующих первичных документов;</a:t>
            </a:r>
          </a:p>
          <a:p>
            <a:pPr algn="just"/>
            <a:r>
              <a:rPr lang="ru-RU" sz="2000" dirty="0"/>
              <a:t>Я</a:t>
            </a:r>
            <a:r>
              <a:rPr lang="ru-RU" sz="2000" dirty="0" smtClean="0"/>
              <a:t>вляется </a:t>
            </a:r>
            <a:r>
              <a:rPr lang="ru-RU" sz="2000" dirty="0"/>
              <a:t>источником для получения справочных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требования к реферату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ru-RU" dirty="0" smtClean="0"/>
              <a:t>Информативность</a:t>
            </a:r>
            <a:r>
              <a:rPr lang="ru-RU" dirty="0"/>
              <a:t>, полнота изложения;</a:t>
            </a:r>
          </a:p>
          <a:p>
            <a:pPr marL="285750" lvl="1"/>
            <a:r>
              <a:rPr lang="ru-RU" dirty="0"/>
              <a:t>О</a:t>
            </a:r>
            <a:r>
              <a:rPr lang="ru-RU" dirty="0" smtClean="0"/>
              <a:t>бъективность</a:t>
            </a:r>
            <a:r>
              <a:rPr lang="ru-RU" dirty="0"/>
              <a:t>, неискаженное фиксирование всех положений первичного текста;</a:t>
            </a:r>
          </a:p>
          <a:p>
            <a:r>
              <a:rPr lang="ru-RU" sz="2000" dirty="0"/>
              <a:t>К</a:t>
            </a:r>
            <a:r>
              <a:rPr lang="ru-RU" sz="2000" dirty="0" smtClean="0"/>
              <a:t>орректность </a:t>
            </a:r>
            <a:r>
              <a:rPr lang="ru-RU" sz="2000" dirty="0"/>
              <a:t>в оценке материала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39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Характер </a:t>
            </a:r>
            <a:r>
              <a:rPr lang="ru-RU" b="1" dirty="0"/>
              <a:t>передаваемой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2000" b="1" dirty="0"/>
              <a:t>Фактографическая</a:t>
            </a:r>
            <a:r>
              <a:rPr lang="ru-RU" sz="2000" b="1" i="1" dirty="0"/>
              <a:t> </a:t>
            </a:r>
            <a:r>
              <a:rPr lang="ru-RU" sz="2000" b="1" dirty="0"/>
              <a:t>информация</a:t>
            </a:r>
            <a:r>
              <a:rPr lang="ru-RU" sz="2000" dirty="0"/>
              <a:t> – информация о фактах, явлениях, процессах, событиях. </a:t>
            </a:r>
          </a:p>
          <a:p>
            <a:pPr lvl="0" algn="just"/>
            <a:r>
              <a:rPr lang="ru-RU" sz="2000" b="1" dirty="0"/>
              <a:t>Логико-теоретическая</a:t>
            </a:r>
            <a:r>
              <a:rPr lang="ru-RU" sz="2000" dirty="0"/>
              <a:t> </a:t>
            </a:r>
            <a:r>
              <a:rPr lang="ru-RU" sz="2000" b="1" dirty="0"/>
              <a:t>информация</a:t>
            </a:r>
            <a:r>
              <a:rPr lang="ru-RU" sz="2000" dirty="0"/>
              <a:t> – сообщение о способах получения фактографической информации, выводов из фактов, об их истолковании, ссылки на источник информации.</a:t>
            </a:r>
          </a:p>
          <a:p>
            <a:pPr lvl="0" algn="just"/>
            <a:r>
              <a:rPr lang="ru-RU" sz="2000" b="1" dirty="0"/>
              <a:t>Оценочная</a:t>
            </a:r>
            <a:r>
              <a:rPr lang="ru-RU" sz="2000" dirty="0"/>
              <a:t> </a:t>
            </a:r>
            <a:r>
              <a:rPr lang="ru-RU" sz="2000" b="1" dirty="0"/>
              <a:t>информация</a:t>
            </a:r>
            <a:r>
              <a:rPr lang="ru-RU" sz="2000" dirty="0"/>
              <a:t> – выражение авторского отношения к сообщению.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1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реферата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449263" algn="just"/>
            <a:r>
              <a:rPr lang="ru-RU" sz="2000" b="1" dirty="0"/>
              <a:t>заголовочная часть</a:t>
            </a:r>
            <a:r>
              <a:rPr lang="ru-RU" sz="2000" dirty="0"/>
              <a:t> (выходные данные, формулировка темы); </a:t>
            </a:r>
          </a:p>
          <a:p>
            <a:pPr marL="0" lvl="0" indent="449263" algn="just"/>
            <a:r>
              <a:rPr lang="ru-RU" sz="2000" b="1" dirty="0" smtClean="0"/>
              <a:t>реферативная </a:t>
            </a:r>
            <a:r>
              <a:rPr lang="ru-RU" sz="2000" b="1" dirty="0"/>
              <a:t>часть</a:t>
            </a:r>
            <a:r>
              <a:rPr lang="ru-RU" sz="2000" dirty="0"/>
              <a:t>, включающая изложение основных положений текста-первоисточника;</a:t>
            </a:r>
          </a:p>
          <a:p>
            <a:pPr marL="0" lvl="0" indent="449263" algn="just"/>
            <a:r>
              <a:rPr lang="ru-RU" sz="2000" b="1" dirty="0"/>
              <a:t>анализ</a:t>
            </a:r>
            <a:r>
              <a:rPr lang="ru-RU" sz="2000" dirty="0"/>
              <a:t>, изложение результатов и выводов; указание на наличие иллюстративного материала (таблиц, схем, рисунков и др.)</a:t>
            </a:r>
          </a:p>
          <a:p>
            <a:pPr marL="0" indent="449263" algn="just"/>
            <a:r>
              <a:rPr lang="ru-RU" sz="2000" b="1" dirty="0"/>
              <a:t>заключительная часть</a:t>
            </a:r>
            <a:r>
              <a:rPr lang="ru-RU" sz="2000" dirty="0"/>
              <a:t> (здесь возможен краткий комментарий, в котором референт выражает свое отношение к проблемам, затронутым в первоисточнике, или к позиции автора по этим вопросам).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62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490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Garamond</vt:lpstr>
      <vt:lpstr>Натуральные материалы</vt:lpstr>
      <vt:lpstr>Принципы научного реферирования, структура реферата</vt:lpstr>
      <vt:lpstr>Реферирование</vt:lpstr>
      <vt:lpstr>Виды рефератов</vt:lpstr>
      <vt:lpstr>Индикативный реферат</vt:lpstr>
      <vt:lpstr>Информативный реферат</vt:lpstr>
      <vt:lpstr>Функции реферата</vt:lpstr>
      <vt:lpstr>Основные требования к реферату</vt:lpstr>
      <vt:lpstr>Характер передаваемой информации</vt:lpstr>
      <vt:lpstr>Структура реферата</vt:lpstr>
      <vt:lpstr>Модель реферата</vt:lpstr>
      <vt:lpstr>Основные методические принципы реферирования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научного реферирования, структура реферата</dc:title>
  <dc:creator>Александр Плеханов</dc:creator>
  <cp:lastModifiedBy>Александр Плеханов</cp:lastModifiedBy>
  <cp:revision>4</cp:revision>
  <dcterms:created xsi:type="dcterms:W3CDTF">2019-10-29T20:08:57Z</dcterms:created>
  <dcterms:modified xsi:type="dcterms:W3CDTF">2019-10-29T20:39:14Z</dcterms:modified>
</cp:coreProperties>
</file>