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8" r:id="rId4"/>
    <p:sldId id="258" r:id="rId5"/>
    <p:sldId id="259" r:id="rId6"/>
    <p:sldId id="260" r:id="rId7"/>
    <p:sldId id="261" r:id="rId8"/>
    <p:sldId id="262" r:id="rId9"/>
    <p:sldId id="263" r:id="rId10"/>
    <p:sldId id="264" r:id="rId11"/>
    <p:sldId id="265"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E9F555-1AB3-42B1-AB65-AE4E6F28DDA4}">
  <a:tblStyle styleId="{86E9F555-1AB3-42B1-AB65-AE4E6F28DD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93"/>
    <p:restoredTop sz="94669"/>
  </p:normalViewPr>
  <p:slideViewPr>
    <p:cSldViewPr snapToGrid="0">
      <p:cViewPr varScale="1">
        <p:scale>
          <a:sx n="146" d="100"/>
          <a:sy n="146" d="100"/>
        </p:scale>
        <p:origin x="29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ac6d00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ac6d00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889bf9424f7afe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889bf9424f7afe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bf9eb336f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bf9eb336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889bf9424f7afe9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889bf9424f7afe9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98f81eb3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98f81eb3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98f81eb3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98f81eb3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914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bf9eb336f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bf9eb336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bf9eb336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bf9eb336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bf9eb336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bf9eb336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bf9eb336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bf9eb336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bf9eb336f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bf9eb336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bf9eb336f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bf9eb336f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Roboto"/>
                <a:ea typeface="Roboto"/>
                <a:cs typeface="Roboto"/>
                <a:sym typeface="Roboto"/>
              </a:rPr>
              <a:t>Data Analytics</a:t>
            </a:r>
            <a:endParaRPr sz="1800">
              <a:solidFill>
                <a:srgbClr val="000000"/>
              </a:solidFill>
              <a:latin typeface="Roboto"/>
              <a:ea typeface="Roboto"/>
              <a:cs typeface="Roboto"/>
              <a:sym typeface="Roboto"/>
            </a:endParaRPr>
          </a:p>
          <a:p>
            <a:pPr marL="0" lvl="0" indent="0" algn="ctr" rtl="0">
              <a:spcBef>
                <a:spcPts val="0"/>
              </a:spcBef>
              <a:spcAft>
                <a:spcPts val="0"/>
              </a:spcAft>
              <a:buNone/>
            </a:pPr>
            <a:r>
              <a:rPr lang="en" sz="1800">
                <a:solidFill>
                  <a:srgbClr val="000000"/>
                </a:solidFill>
                <a:latin typeface="Roboto"/>
                <a:ea typeface="Roboto"/>
                <a:cs typeface="Roboto"/>
                <a:sym typeface="Roboto"/>
              </a:rPr>
              <a:t> Full-Time Bootcamp</a:t>
            </a:r>
            <a:endParaRPr sz="1800">
              <a:solidFill>
                <a:srgbClr val="000000"/>
              </a:solidFill>
              <a:latin typeface="Roboto"/>
              <a:ea typeface="Roboto"/>
              <a:cs typeface="Roboto"/>
              <a:sym typeface="Roboto"/>
            </a:endParaRPr>
          </a:p>
        </p:txBody>
      </p:sp>
      <p:sp>
        <p:nvSpPr>
          <p:cNvPr id="55" name="Google Shape;55;p13"/>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595959"/>
                </a:solidFill>
                <a:latin typeface="Roboto"/>
                <a:ea typeface="Roboto"/>
                <a:cs typeface="Roboto"/>
                <a:sym typeface="Roboto"/>
              </a:rPr>
              <a:t>NAÏVE BAYES CLASSIFIER</a:t>
            </a:r>
            <a:endParaRPr>
              <a:solidFill>
                <a:srgbClr val="595959"/>
              </a:solidFill>
              <a:latin typeface="Roboto"/>
              <a:ea typeface="Roboto"/>
              <a:cs typeface="Roboto"/>
              <a:sym typeface="Roboto"/>
            </a:endParaRPr>
          </a:p>
        </p:txBody>
      </p:sp>
      <p:pic>
        <p:nvPicPr>
          <p:cNvPr id="56" name="Google Shape;56;p13"/>
          <p:cNvPicPr preferRelativeResize="0"/>
          <p:nvPr/>
        </p:nvPicPr>
        <p:blipFill>
          <a:blip r:embed="rId4">
            <a:alphaModFix/>
          </a:blip>
          <a:stretch>
            <a:fillRect/>
          </a:stretch>
        </p:blipFill>
        <p:spPr>
          <a:xfrm>
            <a:off x="3786563" y="1393225"/>
            <a:ext cx="1570875" cy="1570875"/>
          </a:xfrm>
          <a:prstGeom prst="rect">
            <a:avLst/>
          </a:prstGeom>
          <a:noFill/>
          <a:ln>
            <a:noFill/>
          </a:ln>
        </p:spPr>
      </p:pic>
      <p:pic>
        <p:nvPicPr>
          <p:cNvPr id="57" name="Google Shape;57;p13"/>
          <p:cNvPicPr preferRelativeResize="0"/>
          <p:nvPr/>
        </p:nvPicPr>
        <p:blipFill>
          <a:blip r:embed="rId5">
            <a:alphaModFix/>
          </a:blip>
          <a:stretch>
            <a:fillRect/>
          </a:stretch>
        </p:blipFill>
        <p:spPr>
          <a:xfrm>
            <a:off x="7298875" y="-10871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1"/>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Who’s this guy after all?</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endParaRPr sz="1100">
              <a:solidFill>
                <a:schemeClr val="dk1"/>
              </a:solidFill>
            </a:endParaRPr>
          </a:p>
        </p:txBody>
      </p:sp>
      <p:pic>
        <p:nvPicPr>
          <p:cNvPr id="132" name="Google Shape;132;p21"/>
          <p:cNvPicPr preferRelativeResize="0"/>
          <p:nvPr/>
        </p:nvPicPr>
        <p:blipFill>
          <a:blip r:embed="rId4">
            <a:alphaModFix/>
          </a:blip>
          <a:stretch>
            <a:fillRect/>
          </a:stretch>
        </p:blipFill>
        <p:spPr>
          <a:xfrm>
            <a:off x="-809150" y="3742975"/>
            <a:ext cx="2599849" cy="2803224"/>
          </a:xfrm>
          <a:prstGeom prst="rect">
            <a:avLst/>
          </a:prstGeom>
          <a:noFill/>
          <a:ln>
            <a:noFill/>
          </a:ln>
        </p:spPr>
      </p:pic>
      <p:graphicFrame>
        <p:nvGraphicFramePr>
          <p:cNvPr id="133" name="Google Shape;133;p21"/>
          <p:cNvGraphicFramePr/>
          <p:nvPr/>
        </p:nvGraphicFramePr>
        <p:xfrm>
          <a:off x="826200" y="1467225"/>
          <a:ext cx="3857750" cy="3047700"/>
        </p:xfrm>
        <a:graphic>
          <a:graphicData uri="http://schemas.openxmlformats.org/drawingml/2006/table">
            <a:tbl>
              <a:tblPr>
                <a:noFill/>
                <a:tableStyleId>{86E9F555-1AB3-42B1-AB65-AE4E6F28DDA4}</a:tableStyleId>
              </a:tblPr>
              <a:tblGrid>
                <a:gridCol w="771550">
                  <a:extLst>
                    <a:ext uri="{9D8B030D-6E8A-4147-A177-3AD203B41FA5}">
                      <a16:colId xmlns:a16="http://schemas.microsoft.com/office/drawing/2014/main" val="20000"/>
                    </a:ext>
                  </a:extLst>
                </a:gridCol>
                <a:gridCol w="771550">
                  <a:extLst>
                    <a:ext uri="{9D8B030D-6E8A-4147-A177-3AD203B41FA5}">
                      <a16:colId xmlns:a16="http://schemas.microsoft.com/office/drawing/2014/main" val="20001"/>
                    </a:ext>
                  </a:extLst>
                </a:gridCol>
                <a:gridCol w="771550">
                  <a:extLst>
                    <a:ext uri="{9D8B030D-6E8A-4147-A177-3AD203B41FA5}">
                      <a16:colId xmlns:a16="http://schemas.microsoft.com/office/drawing/2014/main" val="20002"/>
                    </a:ext>
                  </a:extLst>
                </a:gridCol>
                <a:gridCol w="771550">
                  <a:extLst>
                    <a:ext uri="{9D8B030D-6E8A-4147-A177-3AD203B41FA5}">
                      <a16:colId xmlns:a16="http://schemas.microsoft.com/office/drawing/2014/main" val="20003"/>
                    </a:ext>
                  </a:extLst>
                </a:gridCol>
                <a:gridCol w="771550">
                  <a:extLst>
                    <a:ext uri="{9D8B030D-6E8A-4147-A177-3AD203B41FA5}">
                      <a16:colId xmlns:a16="http://schemas.microsoft.com/office/drawing/2014/main" val="20004"/>
                    </a:ext>
                  </a:extLst>
                </a:gridCol>
              </a:tblGrid>
              <a:tr h="277950">
                <a:tc>
                  <a:txBody>
                    <a:bodyPr/>
                    <a:lstStyle/>
                    <a:p>
                      <a:pPr marL="0" lvl="0" indent="0" algn="l" rtl="0">
                        <a:spcBef>
                          <a:spcPts val="0"/>
                        </a:spcBef>
                        <a:spcAft>
                          <a:spcPts val="0"/>
                        </a:spcAft>
                        <a:buNone/>
                      </a:pPr>
                      <a:r>
                        <a:rPr lang="en" sz="800" b="1"/>
                        <a:t>Registered</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Age group</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Wealth</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Education</a:t>
                      </a:r>
                      <a:endParaRPr sz="800" b="1"/>
                    </a:p>
                  </a:txBody>
                  <a:tcPr marL="91425" marR="91425" marT="91425" marB="91425">
                    <a:solidFill>
                      <a:srgbClr val="B7B7B7"/>
                    </a:solidFill>
                  </a:tcPr>
                </a:tc>
                <a:tc>
                  <a:txBody>
                    <a:bodyPr/>
                    <a:lstStyle/>
                    <a:p>
                      <a:pPr marL="0" marR="0" lvl="0" indent="0" algn="l" rtl="0">
                        <a:lnSpc>
                          <a:spcPct val="100000"/>
                        </a:lnSpc>
                        <a:spcBef>
                          <a:spcPts val="0"/>
                        </a:spcBef>
                        <a:spcAft>
                          <a:spcPts val="0"/>
                        </a:spcAft>
                        <a:buNone/>
                      </a:pPr>
                      <a:r>
                        <a:rPr lang="en" sz="800" b="1"/>
                        <a:t>Location</a:t>
                      </a:r>
                      <a:endParaRPr sz="800" b="1"/>
                    </a:p>
                  </a:txBody>
                  <a:tcPr marL="91425" marR="91425" marT="91425" marB="91425">
                    <a:solidFill>
                      <a:srgbClr val="B7B7B7"/>
                    </a:solidFill>
                  </a:tcPr>
                </a:tc>
                <a:extLst>
                  <a:ext uri="{0D108BD9-81ED-4DB2-BD59-A6C34878D82A}">
                    <a16:rowId xmlns:a16="http://schemas.microsoft.com/office/drawing/2014/main" val="10000"/>
                  </a:ext>
                </a:extLst>
              </a:tr>
              <a:tr h="277950">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Young</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1"/>
                  </a:ext>
                </a:extLst>
              </a:tr>
              <a:tr h="277950">
                <a:tc>
                  <a:txBody>
                    <a:bodyPr/>
                    <a:lstStyle/>
                    <a:p>
                      <a:pPr marL="0" lvl="0" indent="0" algn="l" rtl="0">
                        <a:spcBef>
                          <a:spcPts val="0"/>
                        </a:spcBef>
                        <a:spcAft>
                          <a:spcPts val="0"/>
                        </a:spcAft>
                        <a:buNone/>
                      </a:pPr>
                      <a:r>
                        <a:rPr lang="en" sz="800"/>
                        <a:t>Independent</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2"/>
                  </a:ext>
                </a:extLst>
              </a:tr>
              <a:tr h="277950">
                <a:tc>
                  <a:txBody>
                    <a:bodyPr/>
                    <a:lstStyle/>
                    <a:p>
                      <a:pPr marL="0" lvl="0" indent="0" algn="l" rtl="0">
                        <a:spcBef>
                          <a:spcPts val="0"/>
                        </a:spcBef>
                        <a:spcAft>
                          <a:spcPts val="0"/>
                        </a:spcAft>
                        <a:buNone/>
                      </a:pPr>
                      <a:r>
                        <a:rPr lang="en" sz="800"/>
                        <a:t>Republican</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Rich</a:t>
                      </a:r>
                      <a:endParaRPr sz="800"/>
                    </a:p>
                  </a:txBody>
                  <a:tcPr marL="91425" marR="91425" marT="91425" marB="91425"/>
                </a:tc>
                <a:tc>
                  <a:txBody>
                    <a:bodyPr/>
                    <a:lstStyle/>
                    <a:p>
                      <a:pPr marL="0" lvl="0" indent="0" algn="l" rtl="0">
                        <a:spcBef>
                          <a:spcPts val="0"/>
                        </a:spcBef>
                        <a:spcAft>
                          <a:spcPts val="0"/>
                        </a:spcAft>
                        <a:buNone/>
                      </a:pPr>
                      <a:r>
                        <a:rPr lang="en" sz="800"/>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3"/>
                  </a:ext>
                </a:extLst>
              </a:tr>
              <a:tr h="277950">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4"/>
                  </a:ext>
                </a:extLst>
              </a:tr>
              <a:tr h="277950">
                <a:tc>
                  <a:txBody>
                    <a:bodyPr/>
                    <a:lstStyle/>
                    <a:p>
                      <a:pPr marL="0" lvl="0" indent="0" algn="l" rtl="0">
                        <a:spcBef>
                          <a:spcPts val="0"/>
                        </a:spcBef>
                        <a:spcAft>
                          <a:spcPts val="0"/>
                        </a:spcAft>
                        <a:buNone/>
                      </a:pPr>
                      <a:r>
                        <a:rPr lang="en" sz="800"/>
                        <a:t>Republican</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5"/>
                  </a:ext>
                </a:extLst>
              </a:tr>
              <a:tr h="277950">
                <a:tc>
                  <a:txBody>
                    <a:bodyPr/>
                    <a:lstStyle/>
                    <a:p>
                      <a:pPr marL="0" lvl="0" indent="0" algn="l" rtl="0">
                        <a:spcBef>
                          <a:spcPts val="0"/>
                        </a:spcBef>
                        <a:spcAft>
                          <a:spcPts val="0"/>
                        </a:spcAft>
                        <a:buNone/>
                      </a:pPr>
                      <a:r>
                        <a:rPr lang="en" sz="800"/>
                        <a:t>Republican</a:t>
                      </a:r>
                      <a:endParaRPr sz="800"/>
                    </a:p>
                  </a:txBody>
                  <a:tcPr marL="91425" marR="91425" marT="91425" marB="91425"/>
                </a:tc>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Poor</a:t>
                      </a:r>
                      <a:endParaRPr sz="800"/>
                    </a:p>
                  </a:txBody>
                  <a:tcPr marL="91425" marR="91425" marT="91425" marB="91425"/>
                </a:tc>
                <a:tc>
                  <a:txBody>
                    <a:bodyPr/>
                    <a:lstStyle/>
                    <a:p>
                      <a:pPr marL="0" lvl="0" indent="0" algn="l" rtl="0">
                        <a:spcBef>
                          <a:spcPts val="0"/>
                        </a:spcBef>
                        <a:spcAft>
                          <a:spcPts val="0"/>
                        </a:spcAft>
                        <a:buNone/>
                      </a:pPr>
                      <a:r>
                        <a:rPr lang="en" sz="800"/>
                        <a:t>Basic</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6"/>
                  </a:ext>
                </a:extLst>
              </a:tr>
              <a:tr h="277950">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7"/>
                  </a:ext>
                </a:extLst>
              </a:tr>
              <a:tr h="277950">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Young</a:t>
                      </a:r>
                      <a:endParaRPr sz="800"/>
                    </a:p>
                  </a:txBody>
                  <a:tcPr marL="91425" marR="91425" marT="91425" marB="91425"/>
                </a:tc>
                <a:tc>
                  <a:txBody>
                    <a:bodyPr/>
                    <a:lstStyle/>
                    <a:p>
                      <a:pPr marL="0" lvl="0" indent="0" algn="l" rtl="0">
                        <a:spcBef>
                          <a:spcPts val="0"/>
                        </a:spcBef>
                        <a:spcAft>
                          <a:spcPts val="0"/>
                        </a:spcAft>
                        <a:buNone/>
                      </a:pPr>
                      <a:r>
                        <a:rPr lang="en" sz="800"/>
                        <a:t>Poor</a:t>
                      </a:r>
                      <a:endParaRPr sz="800"/>
                    </a:p>
                  </a:txBody>
                  <a:tcPr marL="91425" marR="91425" marT="91425" marB="91425"/>
                </a:tc>
                <a:tc>
                  <a:txBody>
                    <a:bodyPr/>
                    <a:lstStyle/>
                    <a:p>
                      <a:pPr marL="0" lvl="0" indent="0" algn="l" rtl="0">
                        <a:spcBef>
                          <a:spcPts val="0"/>
                        </a:spcBef>
                        <a:spcAft>
                          <a:spcPts val="0"/>
                        </a:spcAft>
                        <a:buNone/>
                      </a:pPr>
                      <a:r>
                        <a:rPr lang="en" sz="800"/>
                        <a:t>Basic</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8"/>
                  </a:ext>
                </a:extLst>
              </a:tr>
              <a:tr h="277950">
                <a:tc>
                  <a:txBody>
                    <a:bodyPr/>
                    <a:lstStyle/>
                    <a:p>
                      <a:pPr marL="0" lvl="0" indent="0" algn="l" rtl="0">
                        <a:spcBef>
                          <a:spcPts val="0"/>
                        </a:spcBef>
                        <a:spcAft>
                          <a:spcPts val="0"/>
                        </a:spcAft>
                        <a:buNone/>
                      </a:pPr>
                      <a:r>
                        <a:rPr lang="en" sz="800"/>
                        <a:t>Independent</a:t>
                      </a:r>
                      <a:endParaRPr sz="800">
                        <a:solidFill>
                          <a:srgbClr val="202122"/>
                        </a:solidFill>
                        <a:highlight>
                          <a:srgbClr val="F8F9FA"/>
                        </a:highlight>
                      </a:endParaRPr>
                    </a:p>
                  </a:txBody>
                  <a:tcPr marL="91425" marR="91425" marT="91425" marB="91425"/>
                </a:tc>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9"/>
                  </a:ext>
                </a:extLst>
              </a:tr>
            </a:tbl>
          </a:graphicData>
        </a:graphic>
      </p:graphicFrame>
      <p:graphicFrame>
        <p:nvGraphicFramePr>
          <p:cNvPr id="134" name="Google Shape;134;p21"/>
          <p:cNvGraphicFramePr/>
          <p:nvPr/>
        </p:nvGraphicFramePr>
        <p:xfrm>
          <a:off x="5167125" y="1467225"/>
          <a:ext cx="3086200" cy="609540"/>
        </p:xfrm>
        <a:graphic>
          <a:graphicData uri="http://schemas.openxmlformats.org/drawingml/2006/table">
            <a:tbl>
              <a:tblPr>
                <a:noFill/>
                <a:tableStyleId>{86E9F555-1AB3-42B1-AB65-AE4E6F28DDA4}</a:tableStyleId>
              </a:tblPr>
              <a:tblGrid>
                <a:gridCol w="771550">
                  <a:extLst>
                    <a:ext uri="{9D8B030D-6E8A-4147-A177-3AD203B41FA5}">
                      <a16:colId xmlns:a16="http://schemas.microsoft.com/office/drawing/2014/main" val="20000"/>
                    </a:ext>
                  </a:extLst>
                </a:gridCol>
                <a:gridCol w="771550">
                  <a:extLst>
                    <a:ext uri="{9D8B030D-6E8A-4147-A177-3AD203B41FA5}">
                      <a16:colId xmlns:a16="http://schemas.microsoft.com/office/drawing/2014/main" val="20001"/>
                    </a:ext>
                  </a:extLst>
                </a:gridCol>
                <a:gridCol w="771550">
                  <a:extLst>
                    <a:ext uri="{9D8B030D-6E8A-4147-A177-3AD203B41FA5}">
                      <a16:colId xmlns:a16="http://schemas.microsoft.com/office/drawing/2014/main" val="20002"/>
                    </a:ext>
                  </a:extLst>
                </a:gridCol>
                <a:gridCol w="771550">
                  <a:extLst>
                    <a:ext uri="{9D8B030D-6E8A-4147-A177-3AD203B41FA5}">
                      <a16:colId xmlns:a16="http://schemas.microsoft.com/office/drawing/2014/main" val="20003"/>
                    </a:ext>
                  </a:extLst>
                </a:gridCol>
              </a:tblGrid>
              <a:tr h="277950">
                <a:tc>
                  <a:txBody>
                    <a:bodyPr/>
                    <a:lstStyle/>
                    <a:p>
                      <a:pPr marL="0" lvl="0" indent="0" algn="l" rtl="0">
                        <a:spcBef>
                          <a:spcPts val="0"/>
                        </a:spcBef>
                        <a:spcAft>
                          <a:spcPts val="0"/>
                        </a:spcAft>
                        <a:buNone/>
                      </a:pPr>
                      <a:r>
                        <a:rPr lang="en" sz="800" b="1"/>
                        <a:t>Age group</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Wealth</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Education</a:t>
                      </a:r>
                      <a:endParaRPr sz="800" b="1"/>
                    </a:p>
                  </a:txBody>
                  <a:tcPr marL="91425" marR="91425" marT="91425" marB="91425">
                    <a:solidFill>
                      <a:srgbClr val="B7B7B7"/>
                    </a:solidFill>
                  </a:tcPr>
                </a:tc>
                <a:tc>
                  <a:txBody>
                    <a:bodyPr/>
                    <a:lstStyle/>
                    <a:p>
                      <a:pPr marL="0" marR="0" lvl="0" indent="0" algn="l" rtl="0">
                        <a:lnSpc>
                          <a:spcPct val="100000"/>
                        </a:lnSpc>
                        <a:spcBef>
                          <a:spcPts val="0"/>
                        </a:spcBef>
                        <a:spcAft>
                          <a:spcPts val="0"/>
                        </a:spcAft>
                        <a:buNone/>
                      </a:pPr>
                      <a:r>
                        <a:rPr lang="en" sz="800" b="1"/>
                        <a:t>Location</a:t>
                      </a:r>
                      <a:endParaRPr sz="800" b="1"/>
                    </a:p>
                  </a:txBody>
                  <a:tcPr marL="91425" marR="91425" marT="91425" marB="91425">
                    <a:solidFill>
                      <a:srgbClr val="B7B7B7"/>
                    </a:solidFill>
                  </a:tcPr>
                </a:tc>
                <a:extLst>
                  <a:ext uri="{0D108BD9-81ED-4DB2-BD59-A6C34878D82A}">
                    <a16:rowId xmlns:a16="http://schemas.microsoft.com/office/drawing/2014/main" val="10000"/>
                  </a:ext>
                </a:extLst>
              </a:tr>
              <a:tr h="277950">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1"/>
                  </a:ext>
                </a:extLst>
              </a:tr>
            </a:tbl>
          </a:graphicData>
        </a:graphic>
      </p:graphicFrame>
      <p:pic>
        <p:nvPicPr>
          <p:cNvPr id="135" name="Google Shape;135;p21"/>
          <p:cNvPicPr preferRelativeResize="0"/>
          <p:nvPr/>
        </p:nvPicPr>
        <p:blipFill>
          <a:blip r:embed="rId5">
            <a:alphaModFix/>
          </a:blip>
          <a:stretch>
            <a:fillRect/>
          </a:stretch>
        </p:blipFill>
        <p:spPr>
          <a:xfrm>
            <a:off x="5042075" y="2284975"/>
            <a:ext cx="3336300" cy="334771"/>
          </a:xfrm>
          <a:prstGeom prst="rect">
            <a:avLst/>
          </a:prstGeom>
          <a:noFill/>
          <a:ln>
            <a:noFill/>
          </a:ln>
        </p:spPr>
      </p:pic>
      <p:pic>
        <p:nvPicPr>
          <p:cNvPr id="136" name="Google Shape;136;p21"/>
          <p:cNvPicPr preferRelativeResize="0"/>
          <p:nvPr/>
        </p:nvPicPr>
        <p:blipFill>
          <a:blip r:embed="rId6">
            <a:alphaModFix/>
          </a:blip>
          <a:stretch>
            <a:fillRect/>
          </a:stretch>
        </p:blipFill>
        <p:spPr>
          <a:xfrm>
            <a:off x="5158043" y="3103254"/>
            <a:ext cx="3095833" cy="334771"/>
          </a:xfrm>
          <a:prstGeom prst="rect">
            <a:avLst/>
          </a:prstGeom>
          <a:noFill/>
          <a:ln>
            <a:noFill/>
          </a:ln>
        </p:spPr>
      </p:pic>
      <p:pic>
        <p:nvPicPr>
          <p:cNvPr id="137" name="Google Shape;137;p21"/>
          <p:cNvPicPr preferRelativeResize="0"/>
          <p:nvPr/>
        </p:nvPicPr>
        <p:blipFill>
          <a:blip r:embed="rId7">
            <a:alphaModFix/>
          </a:blip>
          <a:stretch>
            <a:fillRect/>
          </a:stretch>
        </p:blipFill>
        <p:spPr>
          <a:xfrm>
            <a:off x="5677033" y="2284975"/>
            <a:ext cx="477192" cy="135275"/>
          </a:xfrm>
          <a:prstGeom prst="rect">
            <a:avLst/>
          </a:prstGeom>
          <a:noFill/>
          <a:ln>
            <a:noFill/>
          </a:ln>
        </p:spPr>
      </p:pic>
      <p:pic>
        <p:nvPicPr>
          <p:cNvPr id="138" name="Google Shape;138;p21"/>
          <p:cNvPicPr preferRelativeResize="0"/>
          <p:nvPr/>
        </p:nvPicPr>
        <p:blipFill>
          <a:blip r:embed="rId7">
            <a:alphaModFix/>
          </a:blip>
          <a:stretch>
            <a:fillRect/>
          </a:stretch>
        </p:blipFill>
        <p:spPr>
          <a:xfrm>
            <a:off x="5796558" y="3103250"/>
            <a:ext cx="477192" cy="135275"/>
          </a:xfrm>
          <a:prstGeom prst="rect">
            <a:avLst/>
          </a:prstGeom>
          <a:noFill/>
          <a:ln>
            <a:noFill/>
          </a:ln>
        </p:spPr>
      </p:pic>
      <p:pic>
        <p:nvPicPr>
          <p:cNvPr id="139" name="Google Shape;139;p21"/>
          <p:cNvPicPr preferRelativeResize="0"/>
          <p:nvPr/>
        </p:nvPicPr>
        <p:blipFill>
          <a:blip r:embed="rId8">
            <a:alphaModFix/>
          </a:blip>
          <a:stretch>
            <a:fillRect/>
          </a:stretch>
        </p:blipFill>
        <p:spPr>
          <a:xfrm>
            <a:off x="6049312" y="2662434"/>
            <a:ext cx="1321838" cy="265650"/>
          </a:xfrm>
          <a:prstGeom prst="rect">
            <a:avLst/>
          </a:prstGeom>
          <a:noFill/>
          <a:ln>
            <a:noFill/>
          </a:ln>
        </p:spPr>
      </p:pic>
      <p:pic>
        <p:nvPicPr>
          <p:cNvPr id="140" name="Google Shape;140;p21"/>
          <p:cNvPicPr preferRelativeResize="0"/>
          <p:nvPr/>
        </p:nvPicPr>
        <p:blipFill>
          <a:blip r:embed="rId9">
            <a:alphaModFix/>
          </a:blip>
          <a:stretch>
            <a:fillRect/>
          </a:stretch>
        </p:blipFill>
        <p:spPr>
          <a:xfrm>
            <a:off x="5938669" y="3471123"/>
            <a:ext cx="1558881" cy="334775"/>
          </a:xfrm>
          <a:prstGeom prst="rect">
            <a:avLst/>
          </a:prstGeom>
          <a:noFill/>
          <a:ln>
            <a:noFill/>
          </a:ln>
        </p:spPr>
      </p:pic>
      <p:sp>
        <p:nvSpPr>
          <p:cNvPr id="141" name="Google Shape;141;p21"/>
          <p:cNvSpPr txBox="1"/>
          <p:nvPr/>
        </p:nvSpPr>
        <p:spPr>
          <a:xfrm>
            <a:off x="5040325" y="3991400"/>
            <a:ext cx="3336300" cy="48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1"/>
                </a:solidFill>
              </a:rPr>
              <a:t>Since 0.001234 &gt; 0.00521, mystery guy is more likely to be a Republican than a Democrat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pic>
        <p:nvPicPr>
          <p:cNvPr id="146" name="Google Shape;146;p22"/>
          <p:cNvPicPr preferRelativeResize="0"/>
          <p:nvPr/>
        </p:nvPicPr>
        <p:blipFill>
          <a:blip r:embed="rId4">
            <a:alphaModFix/>
          </a:blip>
          <a:stretch>
            <a:fillRect/>
          </a:stretch>
        </p:blipFill>
        <p:spPr>
          <a:xfrm>
            <a:off x="2889150" y="1996750"/>
            <a:ext cx="2410650" cy="401775"/>
          </a:xfrm>
          <a:prstGeom prst="rect">
            <a:avLst/>
          </a:prstGeom>
          <a:noFill/>
          <a:ln>
            <a:noFill/>
          </a:ln>
        </p:spPr>
      </p:pic>
      <p:sp>
        <p:nvSpPr>
          <p:cNvPr id="147" name="Google Shape;147;p22"/>
          <p:cNvSpPr txBox="1"/>
          <p:nvPr/>
        </p:nvSpPr>
        <p:spPr>
          <a:xfrm>
            <a:off x="682625" y="842675"/>
            <a:ext cx="7657200" cy="682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In short</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So, if you have to decide between</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For different a_i, you can instead compare</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(which should be easy from your table of prior observations)</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And take the a_i which makes this value largest.</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48" name="Google Shape;148;p22"/>
          <p:cNvPicPr preferRelativeResize="0"/>
          <p:nvPr/>
        </p:nvPicPr>
        <p:blipFill>
          <a:blip r:embed="rId5">
            <a:alphaModFix/>
          </a:blip>
          <a:stretch>
            <a:fillRect/>
          </a:stretch>
        </p:blipFill>
        <p:spPr>
          <a:xfrm>
            <a:off x="-809150" y="3742975"/>
            <a:ext cx="2599849" cy="2803224"/>
          </a:xfrm>
          <a:prstGeom prst="rect">
            <a:avLst/>
          </a:prstGeom>
          <a:noFill/>
          <a:ln>
            <a:noFill/>
          </a:ln>
        </p:spPr>
      </p:pic>
      <p:pic>
        <p:nvPicPr>
          <p:cNvPr id="149" name="Google Shape;149;p22"/>
          <p:cNvPicPr preferRelativeResize="0"/>
          <p:nvPr/>
        </p:nvPicPr>
        <p:blipFill>
          <a:blip r:embed="rId6">
            <a:alphaModFix/>
          </a:blip>
          <a:stretch>
            <a:fillRect/>
          </a:stretch>
        </p:blipFill>
        <p:spPr>
          <a:xfrm>
            <a:off x="2209474" y="2783900"/>
            <a:ext cx="4953000"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4"/>
          <p:cNvSpPr txBox="1"/>
          <p:nvPr/>
        </p:nvSpPr>
        <p:spPr>
          <a:xfrm>
            <a:off x="682625" y="842675"/>
            <a:ext cx="7657200" cy="682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Issues</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The independence assumption: we essentially double count features that are erroneously assumed independent</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Zero-frequency problem: probability of said class automatically becomes 0 for said value. We can solve this by adding 1 to every single observation, but we need a somewhat large dataset to make this work.</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Conditioning: as we get more and more features, our numbers become very tiny and computers may have trouble doing math with</a:t>
            </a:r>
            <a:endParaRPr sz="1100">
              <a:solidFill>
                <a:schemeClr val="dk1"/>
              </a:solidFill>
            </a:endParaRPr>
          </a:p>
          <a:p>
            <a:pPr marL="45720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61" name="Google Shape;161;p24"/>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WHAT ABOUT THOSE PESKY CATEGORICALS?</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r>
              <a:rPr lang="en" sz="1100">
                <a:solidFill>
                  <a:schemeClr val="dk1"/>
                </a:solidFill>
              </a:rPr>
              <a:t>Let’s say you have a table of registered voters in the USA, and the following features</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64" name="Google Shape;64;p14"/>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65" name="Google Shape;65;p14"/>
          <p:cNvSpPr txBox="1"/>
          <p:nvPr/>
        </p:nvSpPr>
        <p:spPr>
          <a:xfrm>
            <a:off x="4794625" y="1580500"/>
            <a:ext cx="362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dk1"/>
                </a:solidFill>
              </a:rPr>
              <a:t>You are interested in, given a non-registered voter for which you know the features, to understand how likely that voter is to vote Democrat, Republican or Independent.</a:t>
            </a: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This is not an exercise that you can do with a regression or even using classic statistics since you have no numeric variables whatsoever, so what can you do in this case?</a:t>
            </a: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Let’s suppose we get the following prospective voter features:</a:t>
            </a:r>
            <a:endParaRPr sz="1100">
              <a:solidFill>
                <a:schemeClr val="dk1"/>
              </a:solidFill>
            </a:endParaRPr>
          </a:p>
          <a:p>
            <a:pPr marL="0" lvl="0" indent="0" algn="l" rtl="0">
              <a:lnSpc>
                <a:spcPct val="115000"/>
              </a:lnSpc>
              <a:spcBef>
                <a:spcPts val="0"/>
              </a:spcBef>
              <a:spcAft>
                <a:spcPts val="0"/>
              </a:spcAft>
              <a:buNone/>
            </a:pPr>
            <a:endParaRPr sz="1100">
              <a:solidFill>
                <a:schemeClr val="dk1"/>
              </a:solidFill>
            </a:endParaRPr>
          </a:p>
        </p:txBody>
      </p:sp>
      <p:graphicFrame>
        <p:nvGraphicFramePr>
          <p:cNvPr id="66" name="Google Shape;66;p14"/>
          <p:cNvGraphicFramePr/>
          <p:nvPr/>
        </p:nvGraphicFramePr>
        <p:xfrm>
          <a:off x="4976450" y="3998650"/>
          <a:ext cx="3086200" cy="609540"/>
        </p:xfrm>
        <a:graphic>
          <a:graphicData uri="http://schemas.openxmlformats.org/drawingml/2006/table">
            <a:tbl>
              <a:tblPr>
                <a:noFill/>
                <a:tableStyleId>{86E9F555-1AB3-42B1-AB65-AE4E6F28DDA4}</a:tableStyleId>
              </a:tblPr>
              <a:tblGrid>
                <a:gridCol w="771550">
                  <a:extLst>
                    <a:ext uri="{9D8B030D-6E8A-4147-A177-3AD203B41FA5}">
                      <a16:colId xmlns:a16="http://schemas.microsoft.com/office/drawing/2014/main" val="20000"/>
                    </a:ext>
                  </a:extLst>
                </a:gridCol>
                <a:gridCol w="771550">
                  <a:extLst>
                    <a:ext uri="{9D8B030D-6E8A-4147-A177-3AD203B41FA5}">
                      <a16:colId xmlns:a16="http://schemas.microsoft.com/office/drawing/2014/main" val="20001"/>
                    </a:ext>
                  </a:extLst>
                </a:gridCol>
                <a:gridCol w="771550">
                  <a:extLst>
                    <a:ext uri="{9D8B030D-6E8A-4147-A177-3AD203B41FA5}">
                      <a16:colId xmlns:a16="http://schemas.microsoft.com/office/drawing/2014/main" val="20002"/>
                    </a:ext>
                  </a:extLst>
                </a:gridCol>
                <a:gridCol w="771550">
                  <a:extLst>
                    <a:ext uri="{9D8B030D-6E8A-4147-A177-3AD203B41FA5}">
                      <a16:colId xmlns:a16="http://schemas.microsoft.com/office/drawing/2014/main" val="20003"/>
                    </a:ext>
                  </a:extLst>
                </a:gridCol>
              </a:tblGrid>
              <a:tr h="277950">
                <a:tc>
                  <a:txBody>
                    <a:bodyPr/>
                    <a:lstStyle/>
                    <a:p>
                      <a:pPr marL="0" lvl="0" indent="0" algn="l" rtl="0">
                        <a:spcBef>
                          <a:spcPts val="0"/>
                        </a:spcBef>
                        <a:spcAft>
                          <a:spcPts val="0"/>
                        </a:spcAft>
                        <a:buNone/>
                      </a:pPr>
                      <a:r>
                        <a:rPr lang="en" sz="800" b="1"/>
                        <a:t>Age group</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Wealth</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Education</a:t>
                      </a:r>
                      <a:endParaRPr sz="800" b="1"/>
                    </a:p>
                  </a:txBody>
                  <a:tcPr marL="91425" marR="91425" marT="91425" marB="91425">
                    <a:solidFill>
                      <a:srgbClr val="B7B7B7"/>
                    </a:solidFill>
                  </a:tcPr>
                </a:tc>
                <a:tc>
                  <a:txBody>
                    <a:bodyPr/>
                    <a:lstStyle/>
                    <a:p>
                      <a:pPr marL="0" marR="0" lvl="0" indent="0" algn="l" rtl="0">
                        <a:lnSpc>
                          <a:spcPct val="100000"/>
                        </a:lnSpc>
                        <a:spcBef>
                          <a:spcPts val="0"/>
                        </a:spcBef>
                        <a:spcAft>
                          <a:spcPts val="0"/>
                        </a:spcAft>
                        <a:buNone/>
                      </a:pPr>
                      <a:r>
                        <a:rPr lang="en" sz="800" b="1"/>
                        <a:t>Location</a:t>
                      </a:r>
                      <a:endParaRPr sz="800" b="1"/>
                    </a:p>
                  </a:txBody>
                  <a:tcPr marL="91425" marR="91425" marT="91425" marB="91425">
                    <a:solidFill>
                      <a:srgbClr val="B7B7B7"/>
                    </a:solidFill>
                  </a:tcPr>
                </a:tc>
                <a:extLst>
                  <a:ext uri="{0D108BD9-81ED-4DB2-BD59-A6C34878D82A}">
                    <a16:rowId xmlns:a16="http://schemas.microsoft.com/office/drawing/2014/main" val="10000"/>
                  </a:ext>
                </a:extLst>
              </a:tr>
              <a:tr h="277950">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67" name="Google Shape;67;p14"/>
          <p:cNvGraphicFramePr/>
          <p:nvPr>
            <p:extLst>
              <p:ext uri="{D42A27DB-BD31-4B8C-83A1-F6EECF244321}">
                <p14:modId xmlns:p14="http://schemas.microsoft.com/office/powerpoint/2010/main" val="2135245879"/>
              </p:ext>
            </p:extLst>
          </p:nvPr>
        </p:nvGraphicFramePr>
        <p:xfrm>
          <a:off x="890925" y="1681013"/>
          <a:ext cx="3857750" cy="3047700"/>
        </p:xfrm>
        <a:graphic>
          <a:graphicData uri="http://schemas.openxmlformats.org/drawingml/2006/table">
            <a:tbl>
              <a:tblPr>
                <a:noFill/>
                <a:tableStyleId>{86E9F555-1AB3-42B1-AB65-AE4E6F28DDA4}</a:tableStyleId>
              </a:tblPr>
              <a:tblGrid>
                <a:gridCol w="771550">
                  <a:extLst>
                    <a:ext uri="{9D8B030D-6E8A-4147-A177-3AD203B41FA5}">
                      <a16:colId xmlns:a16="http://schemas.microsoft.com/office/drawing/2014/main" val="20000"/>
                    </a:ext>
                  </a:extLst>
                </a:gridCol>
                <a:gridCol w="771550">
                  <a:extLst>
                    <a:ext uri="{9D8B030D-6E8A-4147-A177-3AD203B41FA5}">
                      <a16:colId xmlns:a16="http://schemas.microsoft.com/office/drawing/2014/main" val="20001"/>
                    </a:ext>
                  </a:extLst>
                </a:gridCol>
                <a:gridCol w="771550">
                  <a:extLst>
                    <a:ext uri="{9D8B030D-6E8A-4147-A177-3AD203B41FA5}">
                      <a16:colId xmlns:a16="http://schemas.microsoft.com/office/drawing/2014/main" val="20002"/>
                    </a:ext>
                  </a:extLst>
                </a:gridCol>
                <a:gridCol w="771550">
                  <a:extLst>
                    <a:ext uri="{9D8B030D-6E8A-4147-A177-3AD203B41FA5}">
                      <a16:colId xmlns:a16="http://schemas.microsoft.com/office/drawing/2014/main" val="20003"/>
                    </a:ext>
                  </a:extLst>
                </a:gridCol>
                <a:gridCol w="771550">
                  <a:extLst>
                    <a:ext uri="{9D8B030D-6E8A-4147-A177-3AD203B41FA5}">
                      <a16:colId xmlns:a16="http://schemas.microsoft.com/office/drawing/2014/main" val="20004"/>
                    </a:ext>
                  </a:extLst>
                </a:gridCol>
              </a:tblGrid>
              <a:tr h="280322">
                <a:tc>
                  <a:txBody>
                    <a:bodyPr/>
                    <a:lstStyle/>
                    <a:p>
                      <a:pPr marL="0" lvl="0" indent="0" algn="l" rtl="0">
                        <a:spcBef>
                          <a:spcPts val="0"/>
                        </a:spcBef>
                        <a:spcAft>
                          <a:spcPts val="0"/>
                        </a:spcAft>
                        <a:buNone/>
                      </a:pPr>
                      <a:r>
                        <a:rPr lang="en" sz="800" b="1"/>
                        <a:t>Registered</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Age group</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Wealth</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Education</a:t>
                      </a:r>
                      <a:endParaRPr sz="800" b="1"/>
                    </a:p>
                  </a:txBody>
                  <a:tcPr marL="91425" marR="91425" marT="91425" marB="91425">
                    <a:solidFill>
                      <a:srgbClr val="B7B7B7"/>
                    </a:solidFill>
                  </a:tcPr>
                </a:tc>
                <a:tc>
                  <a:txBody>
                    <a:bodyPr/>
                    <a:lstStyle/>
                    <a:p>
                      <a:pPr marL="0" marR="0" lvl="0" indent="0" algn="l" rtl="0">
                        <a:lnSpc>
                          <a:spcPct val="100000"/>
                        </a:lnSpc>
                        <a:spcBef>
                          <a:spcPts val="0"/>
                        </a:spcBef>
                        <a:spcAft>
                          <a:spcPts val="0"/>
                        </a:spcAft>
                        <a:buNone/>
                      </a:pPr>
                      <a:r>
                        <a:rPr lang="en" sz="800" b="1"/>
                        <a:t>Location</a:t>
                      </a:r>
                      <a:endParaRPr sz="800" b="1"/>
                    </a:p>
                  </a:txBody>
                  <a:tcPr marL="91425" marR="91425" marT="91425" marB="91425">
                    <a:solidFill>
                      <a:srgbClr val="B7B7B7"/>
                    </a:solidFill>
                  </a:tcPr>
                </a:tc>
                <a:extLst>
                  <a:ext uri="{0D108BD9-81ED-4DB2-BD59-A6C34878D82A}">
                    <a16:rowId xmlns:a16="http://schemas.microsoft.com/office/drawing/2014/main" val="10000"/>
                  </a:ext>
                </a:extLst>
              </a:tr>
              <a:tr h="280322">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Young</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1"/>
                  </a:ext>
                </a:extLst>
              </a:tr>
              <a:tr h="280322">
                <a:tc>
                  <a:txBody>
                    <a:bodyPr/>
                    <a:lstStyle/>
                    <a:p>
                      <a:pPr marL="0" lvl="0" indent="0" algn="l" rtl="0">
                        <a:spcBef>
                          <a:spcPts val="0"/>
                        </a:spcBef>
                        <a:spcAft>
                          <a:spcPts val="0"/>
                        </a:spcAft>
                        <a:buNone/>
                      </a:pPr>
                      <a:r>
                        <a:rPr lang="en" sz="800"/>
                        <a:t>Independent</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solidFill>
                            <a:schemeClr val="dk1"/>
                          </a:solidFill>
                        </a:rPr>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2"/>
                  </a:ext>
                </a:extLst>
              </a:tr>
              <a:tr h="280322">
                <a:tc>
                  <a:txBody>
                    <a:bodyPr/>
                    <a:lstStyle/>
                    <a:p>
                      <a:pPr marL="0" lvl="0" indent="0" algn="l" rtl="0">
                        <a:spcBef>
                          <a:spcPts val="0"/>
                        </a:spcBef>
                        <a:spcAft>
                          <a:spcPts val="0"/>
                        </a:spcAft>
                        <a:buNone/>
                      </a:pPr>
                      <a:r>
                        <a:rPr lang="en" sz="800"/>
                        <a:t>Republican</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Rich</a:t>
                      </a:r>
                      <a:endParaRPr sz="800"/>
                    </a:p>
                  </a:txBody>
                  <a:tcPr marL="91425" marR="91425" marT="91425" marB="91425"/>
                </a:tc>
                <a:tc>
                  <a:txBody>
                    <a:bodyPr/>
                    <a:lstStyle/>
                    <a:p>
                      <a:pPr marL="0" lvl="0" indent="0" algn="l" rtl="0">
                        <a:spcBef>
                          <a:spcPts val="0"/>
                        </a:spcBef>
                        <a:spcAft>
                          <a:spcPts val="0"/>
                        </a:spcAft>
                        <a:buNone/>
                      </a:pPr>
                      <a:r>
                        <a:rPr lang="en" sz="800"/>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3"/>
                  </a:ext>
                </a:extLst>
              </a:tr>
              <a:tr h="280322">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4"/>
                  </a:ext>
                </a:extLst>
              </a:tr>
              <a:tr h="280322">
                <a:tc>
                  <a:txBody>
                    <a:bodyPr/>
                    <a:lstStyle/>
                    <a:p>
                      <a:pPr marL="0" lvl="0" indent="0" algn="l" rtl="0">
                        <a:spcBef>
                          <a:spcPts val="0"/>
                        </a:spcBef>
                        <a:spcAft>
                          <a:spcPts val="0"/>
                        </a:spcAft>
                        <a:buNone/>
                      </a:pPr>
                      <a:r>
                        <a:rPr lang="en" sz="800"/>
                        <a:t>Republican</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5"/>
                  </a:ext>
                </a:extLst>
              </a:tr>
              <a:tr h="280322">
                <a:tc>
                  <a:txBody>
                    <a:bodyPr/>
                    <a:lstStyle/>
                    <a:p>
                      <a:pPr marL="0" lvl="0" indent="0" algn="l" rtl="0">
                        <a:spcBef>
                          <a:spcPts val="0"/>
                        </a:spcBef>
                        <a:spcAft>
                          <a:spcPts val="0"/>
                        </a:spcAft>
                        <a:buNone/>
                      </a:pPr>
                      <a:r>
                        <a:rPr lang="en" sz="800"/>
                        <a:t>Republican</a:t>
                      </a:r>
                      <a:endParaRPr sz="800"/>
                    </a:p>
                  </a:txBody>
                  <a:tcPr marL="91425" marR="91425" marT="91425" marB="91425"/>
                </a:tc>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Poor</a:t>
                      </a:r>
                      <a:endParaRPr sz="800"/>
                    </a:p>
                  </a:txBody>
                  <a:tcPr marL="91425" marR="91425" marT="91425" marB="91425"/>
                </a:tc>
                <a:tc>
                  <a:txBody>
                    <a:bodyPr/>
                    <a:lstStyle/>
                    <a:p>
                      <a:pPr marL="0" lvl="0" indent="0" algn="l" rtl="0">
                        <a:spcBef>
                          <a:spcPts val="0"/>
                        </a:spcBef>
                        <a:spcAft>
                          <a:spcPts val="0"/>
                        </a:spcAft>
                        <a:buNone/>
                      </a:pPr>
                      <a:r>
                        <a:rPr lang="en" sz="800"/>
                        <a:t>Basic</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6"/>
                  </a:ext>
                </a:extLst>
              </a:tr>
              <a:tr h="280322">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Middle Aged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7"/>
                  </a:ext>
                </a:extLst>
              </a:tr>
              <a:tr h="280322">
                <a:tc>
                  <a:txBody>
                    <a:bodyPr/>
                    <a:lstStyle/>
                    <a:p>
                      <a:pPr marL="0" lvl="0" indent="0" algn="l" rtl="0">
                        <a:spcBef>
                          <a:spcPts val="0"/>
                        </a:spcBef>
                        <a:spcAft>
                          <a:spcPts val="0"/>
                        </a:spcAft>
                        <a:buNone/>
                      </a:pPr>
                      <a:r>
                        <a:rPr lang="en" sz="800"/>
                        <a:t>Democrat</a:t>
                      </a:r>
                      <a:endParaRPr sz="800"/>
                    </a:p>
                  </a:txBody>
                  <a:tcPr marL="91425" marR="91425" marT="91425" marB="91425"/>
                </a:tc>
                <a:tc>
                  <a:txBody>
                    <a:bodyPr/>
                    <a:lstStyle/>
                    <a:p>
                      <a:pPr marL="0" lvl="0" indent="0" algn="l" rtl="0">
                        <a:spcBef>
                          <a:spcPts val="0"/>
                        </a:spcBef>
                        <a:spcAft>
                          <a:spcPts val="0"/>
                        </a:spcAft>
                        <a:buNone/>
                      </a:pPr>
                      <a:r>
                        <a:rPr lang="en" sz="800"/>
                        <a:t>Young</a:t>
                      </a:r>
                      <a:endParaRPr sz="800"/>
                    </a:p>
                  </a:txBody>
                  <a:tcPr marL="91425" marR="91425" marT="91425" marB="91425"/>
                </a:tc>
                <a:tc>
                  <a:txBody>
                    <a:bodyPr/>
                    <a:lstStyle/>
                    <a:p>
                      <a:pPr marL="0" lvl="0" indent="0" algn="l" rtl="0">
                        <a:spcBef>
                          <a:spcPts val="0"/>
                        </a:spcBef>
                        <a:spcAft>
                          <a:spcPts val="0"/>
                        </a:spcAft>
                        <a:buNone/>
                      </a:pPr>
                      <a:r>
                        <a:rPr lang="en" sz="800"/>
                        <a:t>Poor</a:t>
                      </a:r>
                      <a:endParaRPr sz="800"/>
                    </a:p>
                  </a:txBody>
                  <a:tcPr marL="91425" marR="91425" marT="91425" marB="91425"/>
                </a:tc>
                <a:tc>
                  <a:txBody>
                    <a:bodyPr/>
                    <a:lstStyle/>
                    <a:p>
                      <a:pPr marL="0" lvl="0" indent="0" algn="l" rtl="0">
                        <a:spcBef>
                          <a:spcPts val="0"/>
                        </a:spcBef>
                        <a:spcAft>
                          <a:spcPts val="0"/>
                        </a:spcAft>
                        <a:buNone/>
                      </a:pPr>
                      <a:r>
                        <a:rPr lang="en" sz="800"/>
                        <a:t>Basic</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Urban</a:t>
                      </a:r>
                      <a:endParaRPr sz="800"/>
                    </a:p>
                  </a:txBody>
                  <a:tcPr marL="91425" marR="91425" marT="91425" marB="91425"/>
                </a:tc>
                <a:extLst>
                  <a:ext uri="{0D108BD9-81ED-4DB2-BD59-A6C34878D82A}">
                    <a16:rowId xmlns:a16="http://schemas.microsoft.com/office/drawing/2014/main" val="10008"/>
                  </a:ext>
                </a:extLst>
              </a:tr>
              <a:tr h="280322">
                <a:tc>
                  <a:txBody>
                    <a:bodyPr/>
                    <a:lstStyle/>
                    <a:p>
                      <a:pPr marL="0" lvl="0" indent="0" algn="l" rtl="0">
                        <a:spcBef>
                          <a:spcPts val="0"/>
                        </a:spcBef>
                        <a:spcAft>
                          <a:spcPts val="0"/>
                        </a:spcAft>
                        <a:buNone/>
                      </a:pPr>
                      <a:r>
                        <a:rPr lang="en" sz="800"/>
                        <a:t>Independent</a:t>
                      </a:r>
                      <a:endParaRPr sz="800">
                        <a:solidFill>
                          <a:srgbClr val="202122"/>
                        </a:solidFill>
                        <a:highlight>
                          <a:srgbClr val="F8F9FA"/>
                        </a:highlight>
                      </a:endParaRPr>
                    </a:p>
                  </a:txBody>
                  <a:tcPr marL="91425" marR="91425" marT="91425" marB="91425"/>
                </a:tc>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Higher</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dirty="0"/>
                        <a:t>Rural</a:t>
                      </a:r>
                      <a:endParaRPr sz="800"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954507" y="2088001"/>
            <a:ext cx="7657200" cy="1568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Clr>
                <a:srgbClr val="000000"/>
              </a:buClr>
              <a:buSzPts val="1100"/>
              <a:buFont typeface="Arial"/>
              <a:buNone/>
            </a:pPr>
            <a:r>
              <a:rPr lang="pt-PT" sz="3200" b="1" dirty="0">
                <a:solidFill>
                  <a:srgbClr val="2DC5FA"/>
                </a:solidFill>
                <a:latin typeface="Roboto"/>
                <a:ea typeface="Roboto"/>
                <a:cs typeface="Roboto"/>
                <a:sym typeface="Roboto"/>
              </a:rPr>
              <a:t>NOTE ON SENSITIVIY AND GENERALIZATIONS IN THE CLASSROOM</a:t>
            </a:r>
            <a:endParaRPr sz="1800" dirty="0">
              <a:solidFill>
                <a:schemeClr val="dk1"/>
              </a:solidFill>
            </a:endParaRPr>
          </a:p>
          <a:p>
            <a:pPr marL="0" lvl="0" indent="0" algn="l" rtl="0">
              <a:lnSpc>
                <a:spcPct val="150000"/>
              </a:lnSpc>
              <a:spcBef>
                <a:spcPts val="0"/>
              </a:spcBef>
              <a:spcAft>
                <a:spcPts val="0"/>
              </a:spcAft>
              <a:buNone/>
            </a:pPr>
            <a:endParaRPr sz="1800" dirty="0">
              <a:solidFill>
                <a:schemeClr val="dk1"/>
              </a:solidFill>
            </a:endParaRPr>
          </a:p>
        </p:txBody>
      </p:sp>
    </p:spTree>
    <p:extLst>
      <p:ext uri="{BB962C8B-B14F-4D97-AF65-F5344CB8AC3E}">
        <p14:creationId xmlns:p14="http://schemas.microsoft.com/office/powerpoint/2010/main" val="231200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5"/>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We could try to fit this voter with the majority of the voters that have exactly these features</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But this has 2 problems</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We may never have observed this exact combination of characteristics</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We don’t want a “one rule” for all Old, Middle Class, Post Grad, Rural people. Some combinations are certainly more indicative of  party affiliation than others</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What we really would like is to be able to compare</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73" name="Google Shape;73;p15"/>
          <p:cNvPicPr preferRelativeResize="0"/>
          <p:nvPr/>
        </p:nvPicPr>
        <p:blipFill>
          <a:blip r:embed="rId4">
            <a:alphaModFix/>
          </a:blip>
          <a:stretch>
            <a:fillRect/>
          </a:stretch>
        </p:blipFill>
        <p:spPr>
          <a:xfrm>
            <a:off x="-809150" y="3742975"/>
            <a:ext cx="2599849" cy="2803224"/>
          </a:xfrm>
          <a:prstGeom prst="rect">
            <a:avLst/>
          </a:prstGeom>
          <a:noFill/>
          <a:ln>
            <a:noFill/>
          </a:ln>
        </p:spPr>
      </p:pic>
      <p:graphicFrame>
        <p:nvGraphicFramePr>
          <p:cNvPr id="74" name="Google Shape;74;p15"/>
          <p:cNvGraphicFramePr/>
          <p:nvPr/>
        </p:nvGraphicFramePr>
        <p:xfrm>
          <a:off x="2900675" y="1675925"/>
          <a:ext cx="3086200" cy="609540"/>
        </p:xfrm>
        <a:graphic>
          <a:graphicData uri="http://schemas.openxmlformats.org/drawingml/2006/table">
            <a:tbl>
              <a:tblPr>
                <a:noFill/>
                <a:tableStyleId>{86E9F555-1AB3-42B1-AB65-AE4E6F28DDA4}</a:tableStyleId>
              </a:tblPr>
              <a:tblGrid>
                <a:gridCol w="771550">
                  <a:extLst>
                    <a:ext uri="{9D8B030D-6E8A-4147-A177-3AD203B41FA5}">
                      <a16:colId xmlns:a16="http://schemas.microsoft.com/office/drawing/2014/main" val="20000"/>
                    </a:ext>
                  </a:extLst>
                </a:gridCol>
                <a:gridCol w="771550">
                  <a:extLst>
                    <a:ext uri="{9D8B030D-6E8A-4147-A177-3AD203B41FA5}">
                      <a16:colId xmlns:a16="http://schemas.microsoft.com/office/drawing/2014/main" val="20001"/>
                    </a:ext>
                  </a:extLst>
                </a:gridCol>
                <a:gridCol w="771550">
                  <a:extLst>
                    <a:ext uri="{9D8B030D-6E8A-4147-A177-3AD203B41FA5}">
                      <a16:colId xmlns:a16="http://schemas.microsoft.com/office/drawing/2014/main" val="20002"/>
                    </a:ext>
                  </a:extLst>
                </a:gridCol>
                <a:gridCol w="771550">
                  <a:extLst>
                    <a:ext uri="{9D8B030D-6E8A-4147-A177-3AD203B41FA5}">
                      <a16:colId xmlns:a16="http://schemas.microsoft.com/office/drawing/2014/main" val="20003"/>
                    </a:ext>
                  </a:extLst>
                </a:gridCol>
              </a:tblGrid>
              <a:tr h="277950">
                <a:tc>
                  <a:txBody>
                    <a:bodyPr/>
                    <a:lstStyle/>
                    <a:p>
                      <a:pPr marL="0" lvl="0" indent="0" algn="l" rtl="0">
                        <a:spcBef>
                          <a:spcPts val="0"/>
                        </a:spcBef>
                        <a:spcAft>
                          <a:spcPts val="0"/>
                        </a:spcAft>
                        <a:buNone/>
                      </a:pPr>
                      <a:r>
                        <a:rPr lang="en" sz="800" b="1"/>
                        <a:t>Age group</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Wealth</a:t>
                      </a:r>
                      <a:endParaRPr sz="800" b="1"/>
                    </a:p>
                  </a:txBody>
                  <a:tcPr marL="91425" marR="91425" marT="91425" marB="91425">
                    <a:solidFill>
                      <a:srgbClr val="B7B7B7"/>
                    </a:solidFill>
                  </a:tcPr>
                </a:tc>
                <a:tc>
                  <a:txBody>
                    <a:bodyPr/>
                    <a:lstStyle/>
                    <a:p>
                      <a:pPr marL="0" lvl="0" indent="0" algn="l" rtl="0">
                        <a:spcBef>
                          <a:spcPts val="0"/>
                        </a:spcBef>
                        <a:spcAft>
                          <a:spcPts val="0"/>
                        </a:spcAft>
                        <a:buNone/>
                      </a:pPr>
                      <a:r>
                        <a:rPr lang="en" sz="800" b="1"/>
                        <a:t>Education</a:t>
                      </a:r>
                      <a:endParaRPr sz="800" b="1"/>
                    </a:p>
                  </a:txBody>
                  <a:tcPr marL="91425" marR="91425" marT="91425" marB="91425">
                    <a:solidFill>
                      <a:srgbClr val="B7B7B7"/>
                    </a:solidFill>
                  </a:tcPr>
                </a:tc>
                <a:tc>
                  <a:txBody>
                    <a:bodyPr/>
                    <a:lstStyle/>
                    <a:p>
                      <a:pPr marL="0" marR="0" lvl="0" indent="0" algn="l" rtl="0">
                        <a:lnSpc>
                          <a:spcPct val="100000"/>
                        </a:lnSpc>
                        <a:spcBef>
                          <a:spcPts val="0"/>
                        </a:spcBef>
                        <a:spcAft>
                          <a:spcPts val="0"/>
                        </a:spcAft>
                        <a:buNone/>
                      </a:pPr>
                      <a:r>
                        <a:rPr lang="en" sz="800" b="1"/>
                        <a:t>Location</a:t>
                      </a:r>
                      <a:endParaRPr sz="800" b="1"/>
                    </a:p>
                  </a:txBody>
                  <a:tcPr marL="91425" marR="91425" marT="91425" marB="91425">
                    <a:solidFill>
                      <a:srgbClr val="B7B7B7"/>
                    </a:solidFill>
                  </a:tcPr>
                </a:tc>
                <a:extLst>
                  <a:ext uri="{0D108BD9-81ED-4DB2-BD59-A6C34878D82A}">
                    <a16:rowId xmlns:a16="http://schemas.microsoft.com/office/drawing/2014/main" val="10000"/>
                  </a:ext>
                </a:extLst>
              </a:tr>
              <a:tr h="277950">
                <a:tc>
                  <a:txBody>
                    <a:bodyPr/>
                    <a:lstStyle/>
                    <a:p>
                      <a:pPr marL="0" lvl="0" indent="0" algn="l" rtl="0">
                        <a:spcBef>
                          <a:spcPts val="0"/>
                        </a:spcBef>
                        <a:spcAft>
                          <a:spcPts val="0"/>
                        </a:spcAft>
                        <a:buNone/>
                      </a:pPr>
                      <a:r>
                        <a:rPr lang="en" sz="800"/>
                        <a:t>Old</a:t>
                      </a:r>
                      <a:endParaRPr sz="800"/>
                    </a:p>
                  </a:txBody>
                  <a:tcPr marL="91425" marR="91425" marT="91425" marB="91425"/>
                </a:tc>
                <a:tc>
                  <a:txBody>
                    <a:bodyPr/>
                    <a:lstStyle/>
                    <a:p>
                      <a:pPr marL="0" lvl="0" indent="0" algn="l" rtl="0">
                        <a:spcBef>
                          <a:spcPts val="0"/>
                        </a:spcBef>
                        <a:spcAft>
                          <a:spcPts val="0"/>
                        </a:spcAft>
                        <a:buNone/>
                      </a:pPr>
                      <a:r>
                        <a:rPr lang="en" sz="800"/>
                        <a:t>Middle Class</a:t>
                      </a:r>
                      <a:endParaRPr sz="800"/>
                    </a:p>
                  </a:txBody>
                  <a:tcPr marL="91425" marR="91425" marT="91425" marB="91425"/>
                </a:tc>
                <a:tc>
                  <a:txBody>
                    <a:bodyPr/>
                    <a:lstStyle/>
                    <a:p>
                      <a:pPr marL="0" lvl="0" indent="0" algn="l" rtl="0">
                        <a:spcBef>
                          <a:spcPts val="0"/>
                        </a:spcBef>
                        <a:spcAft>
                          <a:spcPts val="0"/>
                        </a:spcAft>
                        <a:buNone/>
                      </a:pPr>
                      <a:r>
                        <a:rPr lang="en" sz="800"/>
                        <a:t>Post Grad</a:t>
                      </a:r>
                      <a:endParaRPr sz="800"/>
                    </a:p>
                  </a:txBody>
                  <a:tcPr marL="91425" marR="91425" marT="91425" marB="91425"/>
                </a:tc>
                <a:tc>
                  <a:txBody>
                    <a:bodyPr/>
                    <a:lstStyle/>
                    <a:p>
                      <a:pPr marL="0" marR="0" lvl="0" indent="0" algn="l" rtl="0">
                        <a:lnSpc>
                          <a:spcPct val="100000"/>
                        </a:lnSpc>
                        <a:spcBef>
                          <a:spcPts val="0"/>
                        </a:spcBef>
                        <a:spcAft>
                          <a:spcPts val="0"/>
                        </a:spcAft>
                        <a:buNone/>
                      </a:pPr>
                      <a:r>
                        <a:rPr lang="en" sz="800"/>
                        <a:t>Rural</a:t>
                      </a:r>
                      <a:endParaRPr sz="800"/>
                    </a:p>
                  </a:txBody>
                  <a:tcPr marL="91425" marR="91425" marT="91425" marB="91425"/>
                </a:tc>
                <a:extLst>
                  <a:ext uri="{0D108BD9-81ED-4DB2-BD59-A6C34878D82A}">
                    <a16:rowId xmlns:a16="http://schemas.microsoft.com/office/drawing/2014/main" val="10001"/>
                  </a:ext>
                </a:extLst>
              </a:tr>
            </a:tbl>
          </a:graphicData>
        </a:graphic>
      </p:graphicFrame>
      <p:pic>
        <p:nvPicPr>
          <p:cNvPr id="75" name="Google Shape;75;p15"/>
          <p:cNvPicPr preferRelativeResize="0"/>
          <p:nvPr/>
        </p:nvPicPr>
        <p:blipFill>
          <a:blip r:embed="rId5">
            <a:alphaModFix/>
          </a:blip>
          <a:stretch>
            <a:fillRect/>
          </a:stretch>
        </p:blipFill>
        <p:spPr>
          <a:xfrm>
            <a:off x="1708247" y="3869950"/>
            <a:ext cx="5428315" cy="306675"/>
          </a:xfrm>
          <a:prstGeom prst="rect">
            <a:avLst/>
          </a:prstGeom>
          <a:noFill/>
          <a:ln>
            <a:noFill/>
          </a:ln>
        </p:spPr>
      </p:pic>
      <p:pic>
        <p:nvPicPr>
          <p:cNvPr id="76" name="Google Shape;76;p15"/>
          <p:cNvPicPr preferRelativeResize="0"/>
          <p:nvPr/>
        </p:nvPicPr>
        <p:blipFill>
          <a:blip r:embed="rId6">
            <a:alphaModFix/>
          </a:blip>
          <a:stretch>
            <a:fillRect/>
          </a:stretch>
        </p:blipFill>
        <p:spPr>
          <a:xfrm>
            <a:off x="1708238" y="4215465"/>
            <a:ext cx="5471075" cy="2678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sp>
        <p:nvSpPr>
          <p:cNvPr id="81" name="Google Shape;81;p16"/>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back to reality, simplified</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r>
              <a:rPr lang="en" sz="1100">
                <a:solidFill>
                  <a:schemeClr val="dk1"/>
                </a:solidFill>
              </a:rPr>
              <a:t>Let’s try a  simpler problem</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In this case we could estimate this probability  directly (see arrow) but let’s try a different approach. </a:t>
            </a: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Remember Bayes Rule?</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82" name="Google Shape;82;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83" name="Google Shape;83;p16"/>
          <p:cNvPicPr preferRelativeResize="0"/>
          <p:nvPr/>
        </p:nvPicPr>
        <p:blipFill>
          <a:blip r:embed="rId5">
            <a:alphaModFix/>
          </a:blip>
          <a:stretch>
            <a:fillRect/>
          </a:stretch>
        </p:blipFill>
        <p:spPr>
          <a:xfrm>
            <a:off x="2952251" y="2035475"/>
            <a:ext cx="2599849" cy="307900"/>
          </a:xfrm>
          <a:prstGeom prst="rect">
            <a:avLst/>
          </a:prstGeom>
          <a:noFill/>
          <a:ln>
            <a:noFill/>
          </a:ln>
        </p:spPr>
      </p:pic>
      <p:pic>
        <p:nvPicPr>
          <p:cNvPr id="84" name="Google Shape;84;p16"/>
          <p:cNvPicPr preferRelativeResize="0"/>
          <p:nvPr/>
        </p:nvPicPr>
        <p:blipFill>
          <a:blip r:embed="rId6">
            <a:alphaModFix/>
          </a:blip>
          <a:stretch>
            <a:fillRect/>
          </a:stretch>
        </p:blipFill>
        <p:spPr>
          <a:xfrm>
            <a:off x="2952250" y="1690600"/>
            <a:ext cx="2599850" cy="299625"/>
          </a:xfrm>
          <a:prstGeom prst="rect">
            <a:avLst/>
          </a:prstGeom>
          <a:noFill/>
          <a:ln>
            <a:noFill/>
          </a:ln>
        </p:spPr>
      </p:pic>
      <p:pic>
        <p:nvPicPr>
          <p:cNvPr id="85" name="Google Shape;85;p16"/>
          <p:cNvPicPr preferRelativeResize="0"/>
          <p:nvPr/>
        </p:nvPicPr>
        <p:blipFill>
          <a:blip r:embed="rId7">
            <a:alphaModFix/>
          </a:blip>
          <a:stretch>
            <a:fillRect/>
          </a:stretch>
        </p:blipFill>
        <p:spPr>
          <a:xfrm>
            <a:off x="1570775" y="3196925"/>
            <a:ext cx="5615226" cy="548669"/>
          </a:xfrm>
          <a:prstGeom prst="rect">
            <a:avLst/>
          </a:prstGeom>
          <a:noFill/>
          <a:ln>
            <a:noFill/>
          </a:ln>
        </p:spPr>
      </p:pic>
      <p:pic>
        <p:nvPicPr>
          <p:cNvPr id="86" name="Google Shape;86;p16"/>
          <p:cNvPicPr preferRelativeResize="0"/>
          <p:nvPr/>
        </p:nvPicPr>
        <p:blipFill>
          <a:blip r:embed="rId8">
            <a:alphaModFix/>
          </a:blip>
          <a:stretch>
            <a:fillRect/>
          </a:stretch>
        </p:blipFill>
        <p:spPr>
          <a:xfrm>
            <a:off x="1643966" y="3817995"/>
            <a:ext cx="5489993" cy="583680"/>
          </a:xfrm>
          <a:prstGeom prst="rect">
            <a:avLst/>
          </a:prstGeom>
          <a:noFill/>
          <a:ln>
            <a:noFill/>
          </a:ln>
        </p:spPr>
      </p:pic>
      <p:pic>
        <p:nvPicPr>
          <p:cNvPr id="87" name="Google Shape;87;p16"/>
          <p:cNvPicPr preferRelativeResize="0"/>
          <p:nvPr/>
        </p:nvPicPr>
        <p:blipFill>
          <a:blip r:embed="rId9">
            <a:alphaModFix/>
          </a:blip>
          <a:stretch>
            <a:fillRect/>
          </a:stretch>
        </p:blipFill>
        <p:spPr>
          <a:xfrm>
            <a:off x="7122673" y="1686462"/>
            <a:ext cx="1035277" cy="307900"/>
          </a:xfrm>
          <a:prstGeom prst="rect">
            <a:avLst/>
          </a:prstGeom>
          <a:noFill/>
          <a:ln>
            <a:noFill/>
          </a:ln>
        </p:spPr>
      </p:pic>
      <p:sp>
        <p:nvSpPr>
          <p:cNvPr id="88" name="Google Shape;88;p16"/>
          <p:cNvSpPr/>
          <p:nvPr/>
        </p:nvSpPr>
        <p:spPr>
          <a:xfrm>
            <a:off x="5552100" y="1422898"/>
            <a:ext cx="1818575" cy="407950"/>
          </a:xfrm>
          <a:custGeom>
            <a:avLst/>
            <a:gdLst/>
            <a:ahLst/>
            <a:cxnLst/>
            <a:rect l="l" t="t" r="r" b="b"/>
            <a:pathLst>
              <a:path w="72743" h="16318" extrusionOk="0">
                <a:moveTo>
                  <a:pt x="0" y="16318"/>
                </a:moveTo>
                <a:cubicBezTo>
                  <a:pt x="6184" y="13624"/>
                  <a:pt x="24982" y="1378"/>
                  <a:pt x="37106" y="153"/>
                </a:cubicBezTo>
                <a:cubicBezTo>
                  <a:pt x="49230" y="-1071"/>
                  <a:pt x="66804" y="7501"/>
                  <a:pt x="72743" y="8971"/>
                </a:cubicBezTo>
              </a:path>
            </a:pathLst>
          </a:custGeom>
          <a:noFill/>
          <a:ln w="9525" cap="flat" cmpd="sng">
            <a:solidFill>
              <a:schemeClr val="dk2"/>
            </a:solidFill>
            <a:prstDash val="solid"/>
            <a:round/>
            <a:headEnd type="stealth" w="med" len="med"/>
            <a:tailEnd type="none" w="med" len="med"/>
          </a:ln>
        </p:spPr>
        <p:txBody>
          <a:bodyPr/>
          <a:lstStyle/>
          <a:p>
            <a:endParaRPr lang="en-PT"/>
          </a:p>
        </p:txBody>
      </p:sp>
      <p:pic>
        <p:nvPicPr>
          <p:cNvPr id="89" name="Google Shape;89;p16"/>
          <p:cNvPicPr preferRelativeResize="0"/>
          <p:nvPr/>
        </p:nvPicPr>
        <p:blipFill>
          <a:blip r:embed="rId10">
            <a:alphaModFix/>
          </a:blip>
          <a:stretch>
            <a:fillRect/>
          </a:stretch>
        </p:blipFill>
        <p:spPr>
          <a:xfrm>
            <a:off x="2406529" y="2615137"/>
            <a:ext cx="1091441" cy="30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7"/>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back to reality, simplified</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Now, if we are only interested in which of these is larger, we don’t care about the denominator</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And we can estimate the right hand side parameters from our table… how?</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The point here is that </a:t>
            </a:r>
            <a:r>
              <a:rPr lang="en" sz="1100" b="1">
                <a:solidFill>
                  <a:schemeClr val="dk1"/>
                </a:solidFill>
              </a:rPr>
              <a:t>we can compute the probability of the party given the features from the probability of the features given the party</a:t>
            </a:r>
            <a:r>
              <a:rPr lang="en" sz="1100">
                <a:solidFill>
                  <a:schemeClr val="dk1"/>
                </a:solidFill>
              </a:rPr>
              <a:t>...</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95" name="Google Shape;95;p17"/>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96" name="Google Shape;96;p17"/>
          <p:cNvPicPr preferRelativeResize="0"/>
          <p:nvPr/>
        </p:nvPicPr>
        <p:blipFill>
          <a:blip r:embed="rId5">
            <a:alphaModFix/>
          </a:blip>
          <a:stretch>
            <a:fillRect/>
          </a:stretch>
        </p:blipFill>
        <p:spPr>
          <a:xfrm>
            <a:off x="1168063" y="1716724"/>
            <a:ext cx="6936420" cy="671713"/>
          </a:xfrm>
          <a:prstGeom prst="rect">
            <a:avLst/>
          </a:prstGeom>
          <a:noFill/>
          <a:ln>
            <a:noFill/>
          </a:ln>
        </p:spPr>
      </p:pic>
      <p:cxnSp>
        <p:nvCxnSpPr>
          <p:cNvPr id="97" name="Google Shape;97;p17"/>
          <p:cNvCxnSpPr/>
          <p:nvPr/>
        </p:nvCxnSpPr>
        <p:spPr>
          <a:xfrm>
            <a:off x="5217125" y="2186600"/>
            <a:ext cx="1791000" cy="0"/>
          </a:xfrm>
          <a:prstGeom prst="straightConnector1">
            <a:avLst/>
          </a:prstGeom>
          <a:noFill/>
          <a:ln w="9525" cap="flat" cmpd="sng">
            <a:solidFill>
              <a:srgbClr val="FF0000"/>
            </a:solidFill>
            <a:prstDash val="solid"/>
            <a:round/>
            <a:headEnd type="none" w="med" len="med"/>
            <a:tailEnd type="none" w="med" len="med"/>
          </a:ln>
        </p:spPr>
      </p:cxnSp>
      <p:pic>
        <p:nvPicPr>
          <p:cNvPr id="98" name="Google Shape;98;p17"/>
          <p:cNvPicPr preferRelativeResize="0"/>
          <p:nvPr/>
        </p:nvPicPr>
        <p:blipFill>
          <a:blip r:embed="rId6">
            <a:alphaModFix/>
          </a:blip>
          <a:stretch>
            <a:fillRect/>
          </a:stretch>
        </p:blipFill>
        <p:spPr>
          <a:xfrm>
            <a:off x="1212175" y="2541075"/>
            <a:ext cx="6824001" cy="610900"/>
          </a:xfrm>
          <a:prstGeom prst="rect">
            <a:avLst/>
          </a:prstGeom>
          <a:noFill/>
          <a:ln>
            <a:noFill/>
          </a:ln>
        </p:spPr>
      </p:pic>
      <p:cxnSp>
        <p:nvCxnSpPr>
          <p:cNvPr id="99" name="Google Shape;99;p17"/>
          <p:cNvCxnSpPr/>
          <p:nvPr/>
        </p:nvCxnSpPr>
        <p:spPr>
          <a:xfrm>
            <a:off x="5217125" y="2981925"/>
            <a:ext cx="1791000" cy="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8"/>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dirty="0">
                <a:solidFill>
                  <a:srgbClr val="2DC5FA"/>
                </a:solidFill>
                <a:latin typeface="Roboto"/>
                <a:ea typeface="Roboto"/>
                <a:cs typeface="Roboto"/>
                <a:sym typeface="Roboto"/>
              </a:rPr>
              <a:t>NAIVE BAYES - back to the painful reality</a:t>
            </a:r>
            <a:endParaRPr sz="1800" b="1" dirty="0">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r>
              <a:rPr lang="en" sz="1100" dirty="0">
                <a:solidFill>
                  <a:schemeClr val="dk1"/>
                </a:solidFill>
              </a:rPr>
              <a:t>But our problem is not this simple, let’s add back the other variables</a:t>
            </a:r>
            <a:endParaRPr sz="1100" dirty="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dirty="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dirty="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dirty="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dirty="0">
                <a:solidFill>
                  <a:schemeClr val="dk1"/>
                </a:solidFill>
              </a:rPr>
              <a:t>What we will do is the same as in the simplified case: </a:t>
            </a:r>
            <a:r>
              <a:rPr lang="en" sz="1100" b="1" dirty="0">
                <a:solidFill>
                  <a:schemeClr val="dk1"/>
                </a:solidFill>
              </a:rPr>
              <a:t>compute the probability of the party given the features from the probability of the features given the party</a:t>
            </a:r>
            <a:endParaRPr sz="1100" b="1" dirty="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dirty="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dirty="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dirty="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dirty="0">
                <a:solidFill>
                  <a:schemeClr val="dk1"/>
                </a:solidFill>
              </a:rPr>
              <a:t>Technically, this requires us to assume that the </a:t>
            </a:r>
            <a:r>
              <a:rPr lang="en" sz="1100" b="1" dirty="0">
                <a:solidFill>
                  <a:schemeClr val="dk1"/>
                </a:solidFill>
              </a:rPr>
              <a:t>features are independent </a:t>
            </a:r>
            <a:r>
              <a:rPr lang="en" sz="1100" dirty="0">
                <a:solidFill>
                  <a:schemeClr val="dk1"/>
                </a:solidFill>
              </a:rPr>
              <a:t>from each other in the presence of the voting information, which we assume is more informative than any individual feature. This is the “Naive” assumption in Naive Bayes.</a:t>
            </a: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a:p>
            <a:pPr marL="0" lvl="0" indent="0" algn="l" rtl="0">
              <a:lnSpc>
                <a:spcPct val="150000"/>
              </a:lnSpc>
              <a:spcBef>
                <a:spcPts val="0"/>
              </a:spcBef>
              <a:spcAft>
                <a:spcPts val="0"/>
              </a:spcAft>
              <a:buNone/>
            </a:pPr>
            <a:endParaRPr sz="1100" dirty="0">
              <a:solidFill>
                <a:schemeClr val="dk1"/>
              </a:solidFill>
            </a:endParaRPr>
          </a:p>
        </p:txBody>
      </p:sp>
      <p:pic>
        <p:nvPicPr>
          <p:cNvPr id="105" name="Google Shape;105;p18"/>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06" name="Google Shape;106;p18"/>
          <p:cNvPicPr preferRelativeResize="0"/>
          <p:nvPr/>
        </p:nvPicPr>
        <p:blipFill>
          <a:blip r:embed="rId5">
            <a:alphaModFix/>
          </a:blip>
          <a:stretch>
            <a:fillRect/>
          </a:stretch>
        </p:blipFill>
        <p:spPr>
          <a:xfrm>
            <a:off x="2158600" y="1746625"/>
            <a:ext cx="5022326" cy="265975"/>
          </a:xfrm>
          <a:prstGeom prst="rect">
            <a:avLst/>
          </a:prstGeom>
          <a:noFill/>
          <a:ln>
            <a:noFill/>
          </a:ln>
        </p:spPr>
      </p:pic>
      <p:pic>
        <p:nvPicPr>
          <p:cNvPr id="107" name="Google Shape;107;p18"/>
          <p:cNvPicPr preferRelativeResize="0"/>
          <p:nvPr/>
        </p:nvPicPr>
        <p:blipFill>
          <a:blip r:embed="rId6">
            <a:alphaModFix/>
          </a:blip>
          <a:stretch>
            <a:fillRect/>
          </a:stretch>
        </p:blipFill>
        <p:spPr>
          <a:xfrm>
            <a:off x="792525" y="2870452"/>
            <a:ext cx="7558976" cy="4131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Don’t freak out!</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Now this formula looks daunting, but don’t freak out yet</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What are we really saying here?</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The denominator is irrelevant because for the democrats we will have the same denominator. Since we are only interested in answering who has the higher probability, R’s or D’s, we don’t need to compute it.</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The numerator has a bunch of factors, but they all look the same: what is the probability of being old given that one is republican? What is the probability of being middle class, given that one is republican? Etc etc. We can estimate all of these from our table!</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13" name="Google Shape;113;p19"/>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14" name="Google Shape;114;p19"/>
          <p:cNvPicPr preferRelativeResize="0"/>
          <p:nvPr/>
        </p:nvPicPr>
        <p:blipFill>
          <a:blip r:embed="rId5">
            <a:alphaModFix/>
          </a:blip>
          <a:stretch>
            <a:fillRect/>
          </a:stretch>
        </p:blipFill>
        <p:spPr>
          <a:xfrm>
            <a:off x="868725" y="1727452"/>
            <a:ext cx="7558976" cy="413136"/>
          </a:xfrm>
          <a:prstGeom prst="rect">
            <a:avLst/>
          </a:prstGeom>
          <a:noFill/>
          <a:ln>
            <a:noFill/>
          </a:ln>
        </p:spPr>
      </p:pic>
      <p:pic>
        <p:nvPicPr>
          <p:cNvPr id="115" name="Google Shape;115;p19"/>
          <p:cNvPicPr preferRelativeResize="0"/>
          <p:nvPr/>
        </p:nvPicPr>
        <p:blipFill>
          <a:blip r:embed="rId6">
            <a:alphaModFix/>
          </a:blip>
          <a:stretch>
            <a:fillRect/>
          </a:stretch>
        </p:blipFill>
        <p:spPr>
          <a:xfrm>
            <a:off x="3681550" y="3570250"/>
            <a:ext cx="2892050" cy="41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0"/>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NAIVE BAYES - Don’t freak out!</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So in the end our rule </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becomes</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versus</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We just need to compare these quantities to decide which is more likely. Notice we ignore the denominator because it is equal for both the democratic and the republican case.</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21" name="Google Shape;121;p20"/>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22" name="Google Shape;122;p20"/>
          <p:cNvPicPr preferRelativeResize="0"/>
          <p:nvPr/>
        </p:nvPicPr>
        <p:blipFill>
          <a:blip r:embed="rId5">
            <a:alphaModFix/>
          </a:blip>
          <a:stretch>
            <a:fillRect/>
          </a:stretch>
        </p:blipFill>
        <p:spPr>
          <a:xfrm>
            <a:off x="817600" y="1632877"/>
            <a:ext cx="7558976" cy="413136"/>
          </a:xfrm>
          <a:prstGeom prst="rect">
            <a:avLst/>
          </a:prstGeom>
          <a:noFill/>
          <a:ln>
            <a:noFill/>
          </a:ln>
        </p:spPr>
      </p:pic>
      <p:pic>
        <p:nvPicPr>
          <p:cNvPr id="123" name="Google Shape;123;p20"/>
          <p:cNvPicPr preferRelativeResize="0"/>
          <p:nvPr/>
        </p:nvPicPr>
        <p:blipFill>
          <a:blip r:embed="rId6">
            <a:alphaModFix/>
          </a:blip>
          <a:stretch>
            <a:fillRect/>
          </a:stretch>
        </p:blipFill>
        <p:spPr>
          <a:xfrm>
            <a:off x="1517118" y="2346775"/>
            <a:ext cx="5598856" cy="573875"/>
          </a:xfrm>
          <a:prstGeom prst="rect">
            <a:avLst/>
          </a:prstGeom>
          <a:noFill/>
          <a:ln>
            <a:noFill/>
          </a:ln>
        </p:spPr>
      </p:pic>
      <p:pic>
        <p:nvPicPr>
          <p:cNvPr id="124" name="Google Shape;124;p20"/>
          <p:cNvPicPr preferRelativeResize="0"/>
          <p:nvPr/>
        </p:nvPicPr>
        <p:blipFill>
          <a:blip r:embed="rId7">
            <a:alphaModFix/>
          </a:blip>
          <a:stretch>
            <a:fillRect/>
          </a:stretch>
        </p:blipFill>
        <p:spPr>
          <a:xfrm>
            <a:off x="1790689" y="3267325"/>
            <a:ext cx="5195311" cy="573875"/>
          </a:xfrm>
          <a:prstGeom prst="rect">
            <a:avLst/>
          </a:prstGeom>
          <a:noFill/>
          <a:ln>
            <a:noFill/>
          </a:ln>
        </p:spPr>
      </p:pic>
      <p:pic>
        <p:nvPicPr>
          <p:cNvPr id="125" name="Google Shape;125;p20"/>
          <p:cNvPicPr preferRelativeResize="0"/>
          <p:nvPr/>
        </p:nvPicPr>
        <p:blipFill>
          <a:blip r:embed="rId8">
            <a:alphaModFix/>
          </a:blip>
          <a:stretch>
            <a:fillRect/>
          </a:stretch>
        </p:blipFill>
        <p:spPr>
          <a:xfrm>
            <a:off x="2755700" y="2411075"/>
            <a:ext cx="626650" cy="177650"/>
          </a:xfrm>
          <a:prstGeom prst="rect">
            <a:avLst/>
          </a:prstGeom>
          <a:noFill/>
          <a:ln>
            <a:noFill/>
          </a:ln>
        </p:spPr>
      </p:pic>
      <p:pic>
        <p:nvPicPr>
          <p:cNvPr id="126" name="Google Shape;126;p20"/>
          <p:cNvPicPr preferRelativeResize="0"/>
          <p:nvPr/>
        </p:nvPicPr>
        <p:blipFill>
          <a:blip r:embed="rId8">
            <a:alphaModFix/>
          </a:blip>
          <a:stretch>
            <a:fillRect/>
          </a:stretch>
        </p:blipFill>
        <p:spPr>
          <a:xfrm>
            <a:off x="2973825" y="3327600"/>
            <a:ext cx="626656" cy="177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880</Words>
  <Application>Microsoft Macintosh PowerPoint</Application>
  <PresentationFormat>On-screen Show (16:9)</PresentationFormat>
  <Paragraphs>274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3</cp:revision>
  <dcterms:modified xsi:type="dcterms:W3CDTF">2024-05-26T17:41:10Z</dcterms:modified>
</cp:coreProperties>
</file>