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5" r:id="rId29"/>
    <p:sldId id="286" r:id="rId30"/>
    <p:sldId id="287" r:id="rId31"/>
    <p:sldId id="288" r:id="rId32"/>
    <p:sldId id="289" r:id="rId33"/>
    <p:sldId id="283" r:id="rId34"/>
  </p:sldIdLst>
  <p:sldSz cx="18288000" cy="10287000"/>
  <p:notesSz cx="6858000" cy="9144000"/>
  <p:embeddedFontLst>
    <p:embeddedFont>
      <p:font typeface="Fredoka" panose="02000000000000000000" pitchFamily="2" charset="77"/>
      <p:regular r:id="rId35"/>
    </p:embeddedFont>
    <p:embeddedFont>
      <p:font typeface="Open Sans Light" panose="020B0306030504020204" pitchFamily="34" charset="0"/>
      <p:regular r:id="rId36"/>
      <p:italic r:id="rId37"/>
    </p:embeddedFont>
    <p:embeddedFont>
      <p:font typeface="Quicksand Bold" pitchFamily="2" charset="77"/>
      <p:regular r:id="rId38"/>
      <p:bold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558" autoAdjust="0"/>
  </p:normalViewPr>
  <p:slideViewPr>
    <p:cSldViewPr>
      <p:cViewPr varScale="1">
        <p:scale>
          <a:sx n="77" d="100"/>
          <a:sy n="77" d="100"/>
        </p:scale>
        <p:origin x="88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0889" y="5015489"/>
            <a:ext cx="17306169" cy="286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11000" spc="220">
                <a:solidFill>
                  <a:srgbClr val="2199D4"/>
                </a:solidFill>
                <a:latin typeface="Fredoka"/>
              </a:rPr>
              <a:t>UNSUPERVISED LEARNING </a:t>
            </a:r>
          </a:p>
        </p:txBody>
      </p:sp>
      <p:sp>
        <p:nvSpPr>
          <p:cNvPr id="3" name="Freeform 3"/>
          <p:cNvSpPr/>
          <p:nvPr/>
        </p:nvSpPr>
        <p:spPr>
          <a:xfrm>
            <a:off x="7354513" y="1028700"/>
            <a:ext cx="3578973" cy="3578973"/>
          </a:xfrm>
          <a:custGeom>
            <a:avLst/>
            <a:gdLst/>
            <a:ahLst/>
            <a:cxnLst/>
            <a:rect l="l" t="t" r="r" b="b"/>
            <a:pathLst>
              <a:path w="3578973" h="3578973">
                <a:moveTo>
                  <a:pt x="0" y="0"/>
                </a:moveTo>
                <a:lnTo>
                  <a:pt x="3578974" y="0"/>
                </a:lnTo>
                <a:lnTo>
                  <a:pt x="3578974" y="3578973"/>
                </a:lnTo>
                <a:lnTo>
                  <a:pt x="0" y="35789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888955" y="1607657"/>
            <a:ext cx="14510090" cy="3955886"/>
          </a:xfrm>
          <a:custGeom>
            <a:avLst/>
            <a:gdLst/>
            <a:ahLst/>
            <a:cxnLst/>
            <a:rect l="l" t="t" r="r" b="b"/>
            <a:pathLst>
              <a:path w="14510090" h="3955886">
                <a:moveTo>
                  <a:pt x="0" y="0"/>
                </a:moveTo>
                <a:lnTo>
                  <a:pt x="14510090" y="0"/>
                </a:lnTo>
                <a:lnTo>
                  <a:pt x="14510090" y="3955885"/>
                </a:lnTo>
                <a:lnTo>
                  <a:pt x="0" y="39558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186971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TextBox 6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K-MEANS CLUSTERING</a:t>
            </a:r>
          </a:p>
        </p:txBody>
      </p:sp>
      <p:sp>
        <p:nvSpPr>
          <p:cNvPr id="7" name="Freeform 7"/>
          <p:cNvSpPr/>
          <p:nvPr/>
        </p:nvSpPr>
        <p:spPr>
          <a:xfrm>
            <a:off x="1888955" y="5563542"/>
            <a:ext cx="14505429" cy="3856405"/>
          </a:xfrm>
          <a:custGeom>
            <a:avLst/>
            <a:gdLst/>
            <a:ahLst/>
            <a:cxnLst/>
            <a:rect l="l" t="t" r="r" b="b"/>
            <a:pathLst>
              <a:path w="14505429" h="3856405">
                <a:moveTo>
                  <a:pt x="0" y="0"/>
                </a:moveTo>
                <a:lnTo>
                  <a:pt x="14505429" y="0"/>
                </a:lnTo>
                <a:lnTo>
                  <a:pt x="14505429" y="3856405"/>
                </a:lnTo>
                <a:lnTo>
                  <a:pt x="0" y="38564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8623" b="-95655"/>
            </a:stretch>
          </a:blipFill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K-MEANS CLUSTERING</a:t>
            </a:r>
          </a:p>
        </p:txBody>
      </p:sp>
      <p:sp>
        <p:nvSpPr>
          <p:cNvPr id="6" name="Freeform 6"/>
          <p:cNvSpPr/>
          <p:nvPr/>
        </p:nvSpPr>
        <p:spPr>
          <a:xfrm>
            <a:off x="1897435" y="1760220"/>
            <a:ext cx="14505429" cy="3856405"/>
          </a:xfrm>
          <a:custGeom>
            <a:avLst/>
            <a:gdLst/>
            <a:ahLst/>
            <a:cxnLst/>
            <a:rect l="l" t="t" r="r" b="b"/>
            <a:pathLst>
              <a:path w="14505429" h="3856405">
                <a:moveTo>
                  <a:pt x="0" y="0"/>
                </a:moveTo>
                <a:lnTo>
                  <a:pt x="14505429" y="0"/>
                </a:lnTo>
                <a:lnTo>
                  <a:pt x="14505429" y="3856405"/>
                </a:lnTo>
                <a:lnTo>
                  <a:pt x="0" y="38564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8623" b="-95655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Freeform 7"/>
          <p:cNvSpPr/>
          <p:nvPr/>
        </p:nvSpPr>
        <p:spPr>
          <a:xfrm>
            <a:off x="1897435" y="5443538"/>
            <a:ext cx="14505429" cy="3814762"/>
          </a:xfrm>
          <a:custGeom>
            <a:avLst/>
            <a:gdLst/>
            <a:ahLst/>
            <a:cxnLst/>
            <a:rect l="l" t="t" r="r" b="b"/>
            <a:pathLst>
              <a:path w="14505429" h="3814762">
                <a:moveTo>
                  <a:pt x="0" y="0"/>
                </a:moveTo>
                <a:lnTo>
                  <a:pt x="14505429" y="0"/>
                </a:lnTo>
                <a:lnTo>
                  <a:pt x="14505429" y="3814762"/>
                </a:lnTo>
                <a:lnTo>
                  <a:pt x="0" y="38147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96254" b="-1237"/>
            </a:stretch>
          </a:blipFill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982835" y="2324618"/>
            <a:ext cx="8306971" cy="5637764"/>
          </a:xfrm>
          <a:custGeom>
            <a:avLst/>
            <a:gdLst/>
            <a:ahLst/>
            <a:cxnLst/>
            <a:rect l="l" t="t" r="r" b="b"/>
            <a:pathLst>
              <a:path w="8306971" h="5637764">
                <a:moveTo>
                  <a:pt x="0" y="0"/>
                </a:moveTo>
                <a:lnTo>
                  <a:pt x="8306971" y="0"/>
                </a:lnTo>
                <a:lnTo>
                  <a:pt x="8306971" y="5637764"/>
                </a:lnTo>
                <a:lnTo>
                  <a:pt x="0" y="56377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TextBox 6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K-MEANS CLUSTERING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727377" y="2499114"/>
            <a:ext cx="6778356" cy="2026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In the end you are left with areas that identify in which a cluster a newly assigned point would be  classified.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939672" y="5239603"/>
            <a:ext cx="6778356" cy="100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These are known as the Voronoi Regions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939672" y="6650611"/>
            <a:ext cx="6778356" cy="100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Regions identify the closest centroid center to each point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2034107" y="2122552"/>
            <a:ext cx="8865237" cy="6133652"/>
          </a:xfrm>
          <a:custGeom>
            <a:avLst/>
            <a:gdLst/>
            <a:ahLst/>
            <a:cxnLst/>
            <a:rect l="l" t="t" r="r" b="b"/>
            <a:pathLst>
              <a:path w="8865237" h="6133652">
                <a:moveTo>
                  <a:pt x="0" y="0"/>
                </a:moveTo>
                <a:lnTo>
                  <a:pt x="8865238" y="0"/>
                </a:lnTo>
                <a:lnTo>
                  <a:pt x="8865238" y="6133652"/>
                </a:lnTo>
                <a:lnTo>
                  <a:pt x="0" y="6133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TextBox 6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K-MEANS CLUSTERING - LIMITATIONS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070440" y="2798588"/>
            <a:ext cx="6778356" cy="2538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In this coordinate system, the clusters are found in complex shapes which makes it harder for the kmeans to correctly identify them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949816" y="2323417"/>
            <a:ext cx="9388311" cy="6101729"/>
          </a:xfrm>
          <a:custGeom>
            <a:avLst/>
            <a:gdLst/>
            <a:ahLst/>
            <a:cxnLst/>
            <a:rect l="l" t="t" r="r" b="b"/>
            <a:pathLst>
              <a:path w="9388311" h="6101729">
                <a:moveTo>
                  <a:pt x="0" y="0"/>
                </a:moveTo>
                <a:lnTo>
                  <a:pt x="9388311" y="0"/>
                </a:lnTo>
                <a:lnTo>
                  <a:pt x="9388311" y="6101729"/>
                </a:lnTo>
                <a:lnTo>
                  <a:pt x="0" y="61017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TextBox 6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K-MEANS CLUSTERING - LIMITATIONS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2301531"/>
            <a:ext cx="15943285" cy="6526491"/>
          </a:xfrm>
          <a:custGeom>
            <a:avLst/>
            <a:gdLst/>
            <a:ahLst/>
            <a:cxnLst/>
            <a:rect l="l" t="t" r="r" b="b"/>
            <a:pathLst>
              <a:path w="15943285" h="6526491">
                <a:moveTo>
                  <a:pt x="0" y="0"/>
                </a:moveTo>
                <a:lnTo>
                  <a:pt x="15943285" y="0"/>
                </a:lnTo>
                <a:lnTo>
                  <a:pt x="15943285" y="6526491"/>
                </a:lnTo>
                <a:lnTo>
                  <a:pt x="0" y="65264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TextBox 6"/>
          <p:cNvSpPr txBox="1"/>
          <p:nvPr/>
        </p:nvSpPr>
        <p:spPr>
          <a:xfrm>
            <a:off x="949008" y="1028700"/>
            <a:ext cx="17076646" cy="727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AGGLOMERATIVE CLUSTERING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49008" y="1028700"/>
            <a:ext cx="17076646" cy="727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AGGLOMERATIVE CLUSTERING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63453" y="2080376"/>
            <a:ext cx="16270054" cy="501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The algorithm starts by declaring each point as its own cluster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63453" y="3821632"/>
            <a:ext cx="16270054" cy="1021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Then a criteria of merging between clusters is iteratively applied until the desired </a:t>
            </a:r>
            <a:r>
              <a:rPr lang="en-US" sz="3000">
                <a:solidFill>
                  <a:srgbClr val="008037"/>
                </a:solidFill>
                <a:latin typeface="Fredoka"/>
              </a:rPr>
              <a:t>number of cluster is reached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08973" y="6338267"/>
            <a:ext cx="16270054" cy="1021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There are several criteria of linkage that specify what are the two most similar clusters to merge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804666" y="3721400"/>
            <a:ext cx="13414679" cy="5178404"/>
          </a:xfrm>
          <a:custGeom>
            <a:avLst/>
            <a:gdLst/>
            <a:ahLst/>
            <a:cxnLst/>
            <a:rect l="l" t="t" r="r" b="b"/>
            <a:pathLst>
              <a:path w="13414679" h="5178404">
                <a:moveTo>
                  <a:pt x="0" y="0"/>
                </a:moveTo>
                <a:lnTo>
                  <a:pt x="13414679" y="0"/>
                </a:lnTo>
                <a:lnTo>
                  <a:pt x="13414679" y="5178404"/>
                </a:lnTo>
                <a:lnTo>
                  <a:pt x="0" y="51784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TextBox 6"/>
          <p:cNvSpPr txBox="1"/>
          <p:nvPr/>
        </p:nvSpPr>
        <p:spPr>
          <a:xfrm>
            <a:off x="949008" y="1028700"/>
            <a:ext cx="17076646" cy="727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AGGLOMERATIVE CLUSTERING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9008" y="2247479"/>
            <a:ext cx="16270054" cy="1021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There are several criteria of linkage that specify what are the two most similar clusters to merge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49008" y="1028700"/>
            <a:ext cx="17076646" cy="727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DBSCAN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49008" y="2247479"/>
            <a:ext cx="16270054" cy="4523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Density Based Spatial Clustering of Applications with Noise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Does not require the user to set the number of clusters "a priori"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Is able to identify clusters of complex shapes and points that are not part of any cluster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Works by identifying regions that are </a:t>
            </a:r>
            <a:r>
              <a:rPr lang="en-US" sz="3000">
                <a:solidFill>
                  <a:srgbClr val="008037"/>
                </a:solidFill>
                <a:latin typeface="Fredoka"/>
              </a:rPr>
              <a:t>"crowded" or of high density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8037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As a consequence it looks for dense regions followed by relatively empty regions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49008" y="1028700"/>
            <a:ext cx="17076646" cy="727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DBSCAN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49008" y="2247479"/>
            <a:ext cx="16270054" cy="4661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Requires two parameters: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eps: how close points should be to each other to be considered part of a cluster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minPoints: the minumum number of points to form a dense region. for example if equals to 5 then we need at least 5 points within a eps distance to be considered a cluster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Any values that do not satisfy the density requirements are considered as outliers.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UNSUPERVISED LEARNING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746021"/>
            <a:ext cx="15539858" cy="1515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Unsupervised Learning refers to all kinds of machine learning where there is no known output no sort of "labels" that we are using to predict an outcome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5086350"/>
            <a:ext cx="15539858" cy="1495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Rather, the algorithm is given data and asked to extract knowledge based on any patterns it is able to find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5023527" y="1392382"/>
            <a:ext cx="11455237" cy="7503249"/>
          </a:xfrm>
          <a:custGeom>
            <a:avLst/>
            <a:gdLst/>
            <a:ahLst/>
            <a:cxnLst/>
            <a:rect l="l" t="t" r="r" b="b"/>
            <a:pathLst>
              <a:path w="11455237" h="7503249">
                <a:moveTo>
                  <a:pt x="0" y="0"/>
                </a:moveTo>
                <a:lnTo>
                  <a:pt x="11455237" y="0"/>
                </a:lnTo>
                <a:lnTo>
                  <a:pt x="11455237" y="7503249"/>
                </a:lnTo>
                <a:lnTo>
                  <a:pt x="0" y="75032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TextBox 6"/>
          <p:cNvSpPr txBox="1"/>
          <p:nvPr/>
        </p:nvSpPr>
        <p:spPr>
          <a:xfrm>
            <a:off x="949008" y="1028700"/>
            <a:ext cx="17076646" cy="727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DBSCAN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412909" y="2461331"/>
            <a:ext cx="15462181" cy="5773779"/>
          </a:xfrm>
          <a:custGeom>
            <a:avLst/>
            <a:gdLst/>
            <a:ahLst/>
            <a:cxnLst/>
            <a:rect l="l" t="t" r="r" b="b"/>
            <a:pathLst>
              <a:path w="15462181" h="5773779">
                <a:moveTo>
                  <a:pt x="0" y="0"/>
                </a:moveTo>
                <a:lnTo>
                  <a:pt x="15462182" y="0"/>
                </a:lnTo>
                <a:lnTo>
                  <a:pt x="15462182" y="5773779"/>
                </a:lnTo>
                <a:lnTo>
                  <a:pt x="0" y="57737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TextBox 6"/>
          <p:cNvSpPr txBox="1"/>
          <p:nvPr/>
        </p:nvSpPr>
        <p:spPr>
          <a:xfrm>
            <a:off x="949008" y="1028700"/>
            <a:ext cx="17076646" cy="727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 dirty="0">
                <a:solidFill>
                  <a:srgbClr val="2199D4"/>
                </a:solidFill>
                <a:latin typeface="Fredoka"/>
              </a:rPr>
              <a:t>DBSCAN - </a:t>
            </a:r>
            <a:r>
              <a:rPr lang="en-US" sz="4800" spc="96" dirty="0">
                <a:solidFill>
                  <a:srgbClr val="2199D4"/>
                </a:solidFill>
                <a:latin typeface="Fredoka"/>
                <a:hlinkClick r:id="rId3"/>
              </a:rPr>
              <a:t>Demo</a:t>
            </a:r>
            <a:endParaRPr lang="en-US" sz="4800" spc="96" dirty="0">
              <a:solidFill>
                <a:srgbClr val="2199D4"/>
              </a:solidFill>
              <a:latin typeface="Fredok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49008" y="1028700"/>
            <a:ext cx="17076646" cy="727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EVALUATING UNSUPERVISED LEARNING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63453" y="2080376"/>
            <a:ext cx="6778356" cy="15411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What are good clusters?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0058800" y="2398719"/>
            <a:ext cx="8229200" cy="5489562"/>
          </a:xfrm>
          <a:custGeom>
            <a:avLst/>
            <a:gdLst/>
            <a:ahLst/>
            <a:cxnLst/>
            <a:rect l="l" t="t" r="r" b="b"/>
            <a:pathLst>
              <a:path w="8229200" h="5489562">
                <a:moveTo>
                  <a:pt x="0" y="0"/>
                </a:moveTo>
                <a:lnTo>
                  <a:pt x="8229200" y="0"/>
                </a:lnTo>
                <a:lnTo>
                  <a:pt x="8229200" y="5489562"/>
                </a:lnTo>
                <a:lnTo>
                  <a:pt x="0" y="54895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TextBox 6"/>
          <p:cNvSpPr txBox="1"/>
          <p:nvPr/>
        </p:nvSpPr>
        <p:spPr>
          <a:xfrm>
            <a:off x="949008" y="1028700"/>
            <a:ext cx="17076646" cy="727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EVALUATING UNSUPERVISED LEARNING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63453" y="2080376"/>
            <a:ext cx="10485724" cy="2581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What are good clusters?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Clusters have points tightly packed together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Clusters are far away from each other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9818740" y="2700098"/>
            <a:ext cx="7200846" cy="5120602"/>
          </a:xfrm>
          <a:custGeom>
            <a:avLst/>
            <a:gdLst/>
            <a:ahLst/>
            <a:cxnLst/>
            <a:rect l="l" t="t" r="r" b="b"/>
            <a:pathLst>
              <a:path w="7200846" h="5120602">
                <a:moveTo>
                  <a:pt x="0" y="0"/>
                </a:moveTo>
                <a:lnTo>
                  <a:pt x="7200846" y="0"/>
                </a:lnTo>
                <a:lnTo>
                  <a:pt x="7200846" y="5120602"/>
                </a:lnTo>
                <a:lnTo>
                  <a:pt x="0" y="51206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Freeform 6"/>
          <p:cNvSpPr/>
          <p:nvPr/>
        </p:nvSpPr>
        <p:spPr>
          <a:xfrm>
            <a:off x="2398752" y="2908414"/>
            <a:ext cx="3987990" cy="1752018"/>
          </a:xfrm>
          <a:custGeom>
            <a:avLst/>
            <a:gdLst/>
            <a:ahLst/>
            <a:cxnLst/>
            <a:rect l="l" t="t" r="r" b="b"/>
            <a:pathLst>
              <a:path w="3987990" h="1752018">
                <a:moveTo>
                  <a:pt x="0" y="0"/>
                </a:moveTo>
                <a:lnTo>
                  <a:pt x="3987990" y="0"/>
                </a:lnTo>
                <a:lnTo>
                  <a:pt x="3987990" y="1752019"/>
                </a:lnTo>
                <a:lnTo>
                  <a:pt x="0" y="17520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906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TextBox 7"/>
          <p:cNvSpPr txBox="1"/>
          <p:nvPr/>
        </p:nvSpPr>
        <p:spPr>
          <a:xfrm>
            <a:off x="949008" y="1028700"/>
            <a:ext cx="17076646" cy="727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SILHOUETTE SCORE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96654" y="5086350"/>
            <a:ext cx="6778356" cy="3621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a: mean distance between a sample point and all other points in the same cluster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b: mean distance between the sample and all other points on the nearest cluster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9818740" y="2700098"/>
            <a:ext cx="7200846" cy="5120602"/>
          </a:xfrm>
          <a:custGeom>
            <a:avLst/>
            <a:gdLst/>
            <a:ahLst/>
            <a:cxnLst/>
            <a:rect l="l" t="t" r="r" b="b"/>
            <a:pathLst>
              <a:path w="7200846" h="5120602">
                <a:moveTo>
                  <a:pt x="0" y="0"/>
                </a:moveTo>
                <a:lnTo>
                  <a:pt x="7200846" y="0"/>
                </a:lnTo>
                <a:lnTo>
                  <a:pt x="7200846" y="5120602"/>
                </a:lnTo>
                <a:lnTo>
                  <a:pt x="0" y="51206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Freeform 6"/>
          <p:cNvSpPr/>
          <p:nvPr/>
        </p:nvSpPr>
        <p:spPr>
          <a:xfrm>
            <a:off x="2398752" y="2908414"/>
            <a:ext cx="3987990" cy="1752018"/>
          </a:xfrm>
          <a:custGeom>
            <a:avLst/>
            <a:gdLst/>
            <a:ahLst/>
            <a:cxnLst/>
            <a:rect l="l" t="t" r="r" b="b"/>
            <a:pathLst>
              <a:path w="3987990" h="1752018">
                <a:moveTo>
                  <a:pt x="0" y="0"/>
                </a:moveTo>
                <a:lnTo>
                  <a:pt x="3987990" y="0"/>
                </a:lnTo>
                <a:lnTo>
                  <a:pt x="3987990" y="1752019"/>
                </a:lnTo>
                <a:lnTo>
                  <a:pt x="0" y="17520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906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TextBox 7"/>
          <p:cNvSpPr txBox="1"/>
          <p:nvPr/>
        </p:nvSpPr>
        <p:spPr>
          <a:xfrm>
            <a:off x="949008" y="1028700"/>
            <a:ext cx="17076646" cy="727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SILHOUETTE SCORE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96654" y="5086350"/>
            <a:ext cx="6778356" cy="3621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a: mean distance between a sample point and all other points in the same cluster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b: mean distance between the sample and all other points on the nearest cluster</a:t>
            </a:r>
          </a:p>
        </p:txBody>
      </p:sp>
      <p:sp>
        <p:nvSpPr>
          <p:cNvPr id="9" name="TextBox 9"/>
          <p:cNvSpPr txBox="1"/>
          <p:nvPr/>
        </p:nvSpPr>
        <p:spPr>
          <a:xfrm rot="-1093388">
            <a:off x="2740470" y="2537920"/>
            <a:ext cx="1096268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Open Sans Light"/>
              </a:rPr>
              <a:t>separation</a:t>
            </a:r>
          </a:p>
        </p:txBody>
      </p:sp>
      <p:sp>
        <p:nvSpPr>
          <p:cNvPr id="10" name="TextBox 10"/>
          <p:cNvSpPr txBox="1"/>
          <p:nvPr/>
        </p:nvSpPr>
        <p:spPr>
          <a:xfrm rot="1770928">
            <a:off x="5094058" y="2539012"/>
            <a:ext cx="1096268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Open Sans Light"/>
              </a:rPr>
              <a:t>density</a:t>
            </a:r>
          </a:p>
        </p:txBody>
      </p:sp>
      <p:sp>
        <p:nvSpPr>
          <p:cNvPr id="11" name="AutoShape 11"/>
          <p:cNvSpPr/>
          <p:nvPr/>
        </p:nvSpPr>
        <p:spPr>
          <a:xfrm rot="2334273">
            <a:off x="3344375" y="3153262"/>
            <a:ext cx="780986" cy="0"/>
          </a:xfrm>
          <a:prstGeom prst="line">
            <a:avLst/>
          </a:prstGeom>
          <a:ln w="9525" cap="rnd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n-PT"/>
          </a:p>
        </p:txBody>
      </p:sp>
      <p:sp>
        <p:nvSpPr>
          <p:cNvPr id="12" name="AutoShape 12"/>
          <p:cNvSpPr/>
          <p:nvPr/>
        </p:nvSpPr>
        <p:spPr>
          <a:xfrm rot="7731916">
            <a:off x="4832054" y="3109448"/>
            <a:ext cx="780457" cy="0"/>
          </a:xfrm>
          <a:prstGeom prst="line">
            <a:avLst/>
          </a:prstGeom>
          <a:ln w="9525" cap="rnd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1320884" y="5143500"/>
            <a:ext cx="5938416" cy="4222874"/>
          </a:xfrm>
          <a:custGeom>
            <a:avLst/>
            <a:gdLst/>
            <a:ahLst/>
            <a:cxnLst/>
            <a:rect l="l" t="t" r="r" b="b"/>
            <a:pathLst>
              <a:path w="5938416" h="4222874">
                <a:moveTo>
                  <a:pt x="0" y="0"/>
                </a:moveTo>
                <a:lnTo>
                  <a:pt x="5938416" y="0"/>
                </a:lnTo>
                <a:lnTo>
                  <a:pt x="5938416" y="4222874"/>
                </a:lnTo>
                <a:lnTo>
                  <a:pt x="0" y="42228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Freeform 6"/>
          <p:cNvSpPr/>
          <p:nvPr/>
        </p:nvSpPr>
        <p:spPr>
          <a:xfrm>
            <a:off x="1165601" y="2580755"/>
            <a:ext cx="14056733" cy="2562745"/>
          </a:xfrm>
          <a:custGeom>
            <a:avLst/>
            <a:gdLst/>
            <a:ahLst/>
            <a:cxnLst/>
            <a:rect l="l" t="t" r="r" b="b"/>
            <a:pathLst>
              <a:path w="14056733" h="2562745">
                <a:moveTo>
                  <a:pt x="0" y="0"/>
                </a:moveTo>
                <a:lnTo>
                  <a:pt x="14056733" y="0"/>
                </a:lnTo>
                <a:lnTo>
                  <a:pt x="14056733" y="2562745"/>
                </a:lnTo>
                <a:lnTo>
                  <a:pt x="0" y="25627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TextBox 7"/>
          <p:cNvSpPr txBox="1"/>
          <p:nvPr/>
        </p:nvSpPr>
        <p:spPr>
          <a:xfrm>
            <a:off x="949008" y="1028700"/>
            <a:ext cx="17076646" cy="727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SILHOUETTE SCORE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DIMENSIONALITY REDUCTION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DIMENSIONALITY REDUCTION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259371"/>
            <a:ext cx="16352000" cy="6542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Allows us to convert a high dimensional problem into fewer features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Common Dimensionality Reduction Algorithms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8037"/>
                </a:solidFill>
                <a:latin typeface="Fredoka"/>
              </a:rPr>
              <a:t>(this we will see)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8037"/>
                </a:solidFill>
                <a:latin typeface="Fredoka"/>
              </a:rPr>
              <a:t>- Principal Component Analysis (PCA) - features concentrates variance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8037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(these we will not)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- non-Negative Matrix Factorization (NMF) (features allow reconstruction of original dataset), SNEs (allows visualizing data as two-dimensional scatter plots), uMaping, etc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DIMENSIONALITY REDUCTION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259371"/>
            <a:ext cx="16230600" cy="5028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Allows us to convert a high dimensional problem into fewer features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Is this the holy grail of feature engineering?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Well... it it is technically useful, reduces noise, improves score and reduces training time 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But... it is certainly not interpretable and you often lose any realistic chance of of using domain level knowledge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UNSUPERVISED LEARNING</a:t>
            </a:r>
          </a:p>
        </p:txBody>
      </p:sp>
      <p:sp>
        <p:nvSpPr>
          <p:cNvPr id="6" name="Freeform 6"/>
          <p:cNvSpPr/>
          <p:nvPr/>
        </p:nvSpPr>
        <p:spPr>
          <a:xfrm>
            <a:off x="1171082" y="3438388"/>
            <a:ext cx="15958135" cy="3410224"/>
          </a:xfrm>
          <a:custGeom>
            <a:avLst/>
            <a:gdLst/>
            <a:ahLst/>
            <a:cxnLst/>
            <a:rect l="l" t="t" r="r" b="b"/>
            <a:pathLst>
              <a:path w="15958135" h="3410224">
                <a:moveTo>
                  <a:pt x="0" y="0"/>
                </a:moveTo>
                <a:lnTo>
                  <a:pt x="15958135" y="0"/>
                </a:lnTo>
                <a:lnTo>
                  <a:pt x="15958135" y="3410224"/>
                </a:lnTo>
                <a:lnTo>
                  <a:pt x="0" y="34102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681" r="-1169" b="-112920"/>
            </a:stretch>
          </a:blipFill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PRINCIPAL COMPONENT ANALYSIS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259371"/>
            <a:ext cx="16433636" cy="7552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If you could pick a single feature for learning, which one would you pick?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- the one with the most variance, since that is the most likely to carry discriminative information (e.g. salary vs free time/day)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What if you could pick a second one?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- the one with the second most variance.... but that may have an issue if it is too correlated with the first one (e.g. salary vs wealth)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So instead you pick the feature that captures the most variance except for the variance already captured in the first feature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PCA does this systematically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PRINCIPAL COMPONENT ANALYSIS</a:t>
            </a:r>
          </a:p>
        </p:txBody>
      </p:sp>
      <p:sp>
        <p:nvSpPr>
          <p:cNvPr id="7" name="Freeform 7"/>
          <p:cNvSpPr/>
          <p:nvPr/>
        </p:nvSpPr>
        <p:spPr>
          <a:xfrm>
            <a:off x="8438324" y="2181164"/>
            <a:ext cx="9204256" cy="6139167"/>
          </a:xfrm>
          <a:custGeom>
            <a:avLst/>
            <a:gdLst/>
            <a:ahLst/>
            <a:cxnLst/>
            <a:rect l="l" t="t" r="r" b="b"/>
            <a:pathLst>
              <a:path w="9204256" h="6139167">
                <a:moveTo>
                  <a:pt x="0" y="0"/>
                </a:moveTo>
                <a:lnTo>
                  <a:pt x="9204256" y="0"/>
                </a:lnTo>
                <a:lnTo>
                  <a:pt x="9204256" y="6139167"/>
                </a:lnTo>
                <a:lnTo>
                  <a:pt x="0" y="61391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8" name="TextBox 8"/>
          <p:cNvSpPr txBox="1"/>
          <p:nvPr/>
        </p:nvSpPr>
        <p:spPr>
          <a:xfrm>
            <a:off x="1219200" y="3150735"/>
            <a:ext cx="7409624" cy="4523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The PCA finds and combines the features which carry the most information into new "features"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The objective is to make the new features statistically uncorrelated so that each carries as much information as possible 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PRINCIPAL COMPONENT ANALYSIS</a:t>
            </a:r>
          </a:p>
        </p:txBody>
      </p:sp>
      <p:sp>
        <p:nvSpPr>
          <p:cNvPr id="7" name="Freeform 7"/>
          <p:cNvSpPr/>
          <p:nvPr/>
        </p:nvSpPr>
        <p:spPr>
          <a:xfrm rot="1260980">
            <a:off x="3254332" y="1672847"/>
            <a:ext cx="9204256" cy="6139167"/>
          </a:xfrm>
          <a:custGeom>
            <a:avLst/>
            <a:gdLst/>
            <a:ahLst/>
            <a:cxnLst/>
            <a:rect l="l" t="t" r="r" b="b"/>
            <a:pathLst>
              <a:path w="9204256" h="6139167">
                <a:moveTo>
                  <a:pt x="0" y="0"/>
                </a:moveTo>
                <a:lnTo>
                  <a:pt x="9204256" y="0"/>
                </a:lnTo>
                <a:lnTo>
                  <a:pt x="9204256" y="6139167"/>
                </a:lnTo>
                <a:lnTo>
                  <a:pt x="0" y="61391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8" name="TextBox 8"/>
          <p:cNvSpPr txBox="1"/>
          <p:nvPr/>
        </p:nvSpPr>
        <p:spPr>
          <a:xfrm>
            <a:off x="12343914" y="6889919"/>
            <a:ext cx="385583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1616"/>
                </a:solidFill>
                <a:latin typeface="Open Sans Light"/>
              </a:rPr>
              <a:t>Now this is feature1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400336" y="3599137"/>
            <a:ext cx="386209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BD59"/>
                </a:solidFill>
                <a:latin typeface="Open Sans Light"/>
              </a:rPr>
              <a:t>And this is feature 2</a:t>
            </a:r>
          </a:p>
        </p:txBody>
      </p:sp>
      <p:sp>
        <p:nvSpPr>
          <p:cNvPr id="10" name="AutoShape 10"/>
          <p:cNvSpPr/>
          <p:nvPr/>
        </p:nvSpPr>
        <p:spPr>
          <a:xfrm rot="2150172">
            <a:off x="9711394" y="6531018"/>
            <a:ext cx="2785575" cy="0"/>
          </a:xfrm>
          <a:prstGeom prst="line">
            <a:avLst/>
          </a:prstGeom>
          <a:ln w="47625" cap="rnd">
            <a:solidFill>
              <a:srgbClr val="FF1616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PT"/>
          </a:p>
        </p:txBody>
      </p:sp>
      <p:sp>
        <p:nvSpPr>
          <p:cNvPr id="11" name="AutoShape 11"/>
          <p:cNvSpPr/>
          <p:nvPr/>
        </p:nvSpPr>
        <p:spPr>
          <a:xfrm rot="-815684">
            <a:off x="7414668" y="4690807"/>
            <a:ext cx="6070711" cy="0"/>
          </a:xfrm>
          <a:prstGeom prst="line">
            <a:avLst/>
          </a:prstGeom>
          <a:ln w="47625" cap="rnd">
            <a:solidFill>
              <a:srgbClr val="FFBD59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9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18124" y="3806825"/>
            <a:ext cx="11251751" cy="287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11000" spc="220">
                <a:solidFill>
                  <a:srgbClr val="FFFFFF"/>
                </a:solidFill>
                <a:latin typeface="Fredoka"/>
              </a:rPr>
              <a:t>ANY QUESTIONS 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539127" y="2839965"/>
            <a:ext cx="4113455" cy="2303535"/>
          </a:xfrm>
          <a:custGeom>
            <a:avLst/>
            <a:gdLst/>
            <a:ahLst/>
            <a:cxnLst/>
            <a:rect l="l" t="t" r="r" b="b"/>
            <a:pathLst>
              <a:path w="4113455" h="2303535">
                <a:moveTo>
                  <a:pt x="0" y="0"/>
                </a:moveTo>
                <a:lnTo>
                  <a:pt x="4113454" y="0"/>
                </a:lnTo>
                <a:lnTo>
                  <a:pt x="4113454" y="2303535"/>
                </a:lnTo>
                <a:lnTo>
                  <a:pt x="0" y="23035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Freeform 6"/>
          <p:cNvSpPr/>
          <p:nvPr/>
        </p:nvSpPr>
        <p:spPr>
          <a:xfrm>
            <a:off x="1539127" y="6157017"/>
            <a:ext cx="3339349" cy="2222185"/>
          </a:xfrm>
          <a:custGeom>
            <a:avLst/>
            <a:gdLst/>
            <a:ahLst/>
            <a:cxnLst/>
            <a:rect l="l" t="t" r="r" b="b"/>
            <a:pathLst>
              <a:path w="3339349" h="2222185">
                <a:moveTo>
                  <a:pt x="0" y="0"/>
                </a:moveTo>
                <a:lnTo>
                  <a:pt x="3339349" y="0"/>
                </a:lnTo>
                <a:lnTo>
                  <a:pt x="3339349" y="2222186"/>
                </a:lnTo>
                <a:lnTo>
                  <a:pt x="0" y="22221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Freeform 7"/>
          <p:cNvSpPr/>
          <p:nvPr/>
        </p:nvSpPr>
        <p:spPr>
          <a:xfrm>
            <a:off x="4071520" y="4441801"/>
            <a:ext cx="3162122" cy="2826309"/>
          </a:xfrm>
          <a:custGeom>
            <a:avLst/>
            <a:gdLst/>
            <a:ahLst/>
            <a:cxnLst/>
            <a:rect l="l" t="t" r="r" b="b"/>
            <a:pathLst>
              <a:path w="3162122" h="2826309">
                <a:moveTo>
                  <a:pt x="0" y="0"/>
                </a:moveTo>
                <a:lnTo>
                  <a:pt x="3162122" y="0"/>
                </a:lnTo>
                <a:lnTo>
                  <a:pt x="3162122" y="2826309"/>
                </a:lnTo>
                <a:lnTo>
                  <a:pt x="0" y="28263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9607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8" name="Freeform 8"/>
          <p:cNvSpPr/>
          <p:nvPr/>
        </p:nvSpPr>
        <p:spPr>
          <a:xfrm>
            <a:off x="6642297" y="2839965"/>
            <a:ext cx="5003407" cy="2811279"/>
          </a:xfrm>
          <a:custGeom>
            <a:avLst/>
            <a:gdLst/>
            <a:ahLst/>
            <a:cxnLst/>
            <a:rect l="l" t="t" r="r" b="b"/>
            <a:pathLst>
              <a:path w="5003407" h="2811279">
                <a:moveTo>
                  <a:pt x="0" y="0"/>
                </a:moveTo>
                <a:lnTo>
                  <a:pt x="5003406" y="0"/>
                </a:lnTo>
                <a:lnTo>
                  <a:pt x="5003406" y="2811279"/>
                </a:lnTo>
                <a:lnTo>
                  <a:pt x="0" y="281127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9" name="Freeform 9"/>
          <p:cNvSpPr/>
          <p:nvPr/>
        </p:nvSpPr>
        <p:spPr>
          <a:xfrm>
            <a:off x="6642297" y="6157017"/>
            <a:ext cx="3860486" cy="2891638"/>
          </a:xfrm>
          <a:custGeom>
            <a:avLst/>
            <a:gdLst/>
            <a:ahLst/>
            <a:cxnLst/>
            <a:rect l="l" t="t" r="r" b="b"/>
            <a:pathLst>
              <a:path w="3860486" h="2891638">
                <a:moveTo>
                  <a:pt x="0" y="0"/>
                </a:moveTo>
                <a:lnTo>
                  <a:pt x="3860485" y="0"/>
                </a:lnTo>
                <a:lnTo>
                  <a:pt x="3860485" y="2891639"/>
                </a:lnTo>
                <a:lnTo>
                  <a:pt x="0" y="28916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9821305" y="4671151"/>
            <a:ext cx="5306666" cy="2971733"/>
          </a:xfrm>
          <a:custGeom>
            <a:avLst/>
            <a:gdLst/>
            <a:ahLst/>
            <a:cxnLst/>
            <a:rect l="l" t="t" r="r" b="b"/>
            <a:pathLst>
              <a:path w="5306666" h="2971733">
                <a:moveTo>
                  <a:pt x="0" y="0"/>
                </a:moveTo>
                <a:lnTo>
                  <a:pt x="5306666" y="0"/>
                </a:lnTo>
                <a:lnTo>
                  <a:pt x="5306666" y="2971733"/>
                </a:lnTo>
                <a:lnTo>
                  <a:pt x="0" y="297173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Freeform 11"/>
          <p:cNvSpPr/>
          <p:nvPr/>
        </p:nvSpPr>
        <p:spPr>
          <a:xfrm>
            <a:off x="12711998" y="2435957"/>
            <a:ext cx="4831946" cy="3619295"/>
          </a:xfrm>
          <a:custGeom>
            <a:avLst/>
            <a:gdLst/>
            <a:ahLst/>
            <a:cxnLst/>
            <a:rect l="l" t="t" r="r" b="b"/>
            <a:pathLst>
              <a:path w="4831946" h="3619295">
                <a:moveTo>
                  <a:pt x="0" y="0"/>
                </a:moveTo>
                <a:lnTo>
                  <a:pt x="4831946" y="0"/>
                </a:lnTo>
                <a:lnTo>
                  <a:pt x="4831946" y="3619296"/>
                </a:lnTo>
                <a:lnTo>
                  <a:pt x="0" y="361929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2" name="TextBox 12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UNSUPERVISED LEARNING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479010" y="2138267"/>
            <a:ext cx="4113455" cy="2303535"/>
          </a:xfrm>
          <a:custGeom>
            <a:avLst/>
            <a:gdLst/>
            <a:ahLst/>
            <a:cxnLst/>
            <a:rect l="l" t="t" r="r" b="b"/>
            <a:pathLst>
              <a:path w="4113455" h="2303535">
                <a:moveTo>
                  <a:pt x="0" y="0"/>
                </a:moveTo>
                <a:lnTo>
                  <a:pt x="4113454" y="0"/>
                </a:lnTo>
                <a:lnTo>
                  <a:pt x="4113454" y="2303534"/>
                </a:lnTo>
                <a:lnTo>
                  <a:pt x="0" y="23035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Freeform 6"/>
          <p:cNvSpPr/>
          <p:nvPr/>
        </p:nvSpPr>
        <p:spPr>
          <a:xfrm>
            <a:off x="479010" y="4671151"/>
            <a:ext cx="3339349" cy="2222185"/>
          </a:xfrm>
          <a:custGeom>
            <a:avLst/>
            <a:gdLst/>
            <a:ahLst/>
            <a:cxnLst/>
            <a:rect l="l" t="t" r="r" b="b"/>
            <a:pathLst>
              <a:path w="3339349" h="2222185">
                <a:moveTo>
                  <a:pt x="0" y="0"/>
                </a:moveTo>
                <a:lnTo>
                  <a:pt x="3339349" y="0"/>
                </a:lnTo>
                <a:lnTo>
                  <a:pt x="3339349" y="2222185"/>
                </a:lnTo>
                <a:lnTo>
                  <a:pt x="0" y="2222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Freeform 7"/>
          <p:cNvSpPr/>
          <p:nvPr/>
        </p:nvSpPr>
        <p:spPr>
          <a:xfrm>
            <a:off x="2535737" y="3228944"/>
            <a:ext cx="3162122" cy="2826309"/>
          </a:xfrm>
          <a:custGeom>
            <a:avLst/>
            <a:gdLst/>
            <a:ahLst/>
            <a:cxnLst/>
            <a:rect l="l" t="t" r="r" b="b"/>
            <a:pathLst>
              <a:path w="3162122" h="2826309">
                <a:moveTo>
                  <a:pt x="0" y="0"/>
                </a:moveTo>
                <a:lnTo>
                  <a:pt x="3162122" y="0"/>
                </a:lnTo>
                <a:lnTo>
                  <a:pt x="3162122" y="2826309"/>
                </a:lnTo>
                <a:lnTo>
                  <a:pt x="0" y="28263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9607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8" name="Freeform 8"/>
          <p:cNvSpPr/>
          <p:nvPr/>
        </p:nvSpPr>
        <p:spPr>
          <a:xfrm>
            <a:off x="13022247" y="732627"/>
            <a:ext cx="5003407" cy="2811279"/>
          </a:xfrm>
          <a:custGeom>
            <a:avLst/>
            <a:gdLst/>
            <a:ahLst/>
            <a:cxnLst/>
            <a:rect l="l" t="t" r="r" b="b"/>
            <a:pathLst>
              <a:path w="5003407" h="2811279">
                <a:moveTo>
                  <a:pt x="0" y="0"/>
                </a:moveTo>
                <a:lnTo>
                  <a:pt x="5003407" y="0"/>
                </a:lnTo>
                <a:lnTo>
                  <a:pt x="5003407" y="2811279"/>
                </a:lnTo>
                <a:lnTo>
                  <a:pt x="0" y="281127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9" name="Freeform 9"/>
          <p:cNvSpPr/>
          <p:nvPr/>
        </p:nvSpPr>
        <p:spPr>
          <a:xfrm>
            <a:off x="14165168" y="2890605"/>
            <a:ext cx="3860486" cy="2891638"/>
          </a:xfrm>
          <a:custGeom>
            <a:avLst/>
            <a:gdLst/>
            <a:ahLst/>
            <a:cxnLst/>
            <a:rect l="l" t="t" r="r" b="b"/>
            <a:pathLst>
              <a:path w="3860486" h="2891638">
                <a:moveTo>
                  <a:pt x="0" y="0"/>
                </a:moveTo>
                <a:lnTo>
                  <a:pt x="3860486" y="0"/>
                </a:lnTo>
                <a:lnTo>
                  <a:pt x="3860486" y="2891639"/>
                </a:lnTo>
                <a:lnTo>
                  <a:pt x="0" y="28916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10780505" y="3269600"/>
            <a:ext cx="3810088" cy="2133649"/>
          </a:xfrm>
          <a:custGeom>
            <a:avLst/>
            <a:gdLst/>
            <a:ahLst/>
            <a:cxnLst/>
            <a:rect l="l" t="t" r="r" b="b"/>
            <a:pathLst>
              <a:path w="3810088" h="2133649">
                <a:moveTo>
                  <a:pt x="0" y="0"/>
                </a:moveTo>
                <a:lnTo>
                  <a:pt x="3810088" y="0"/>
                </a:lnTo>
                <a:lnTo>
                  <a:pt x="3810088" y="2133649"/>
                </a:lnTo>
                <a:lnTo>
                  <a:pt x="0" y="213364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Freeform 11"/>
          <p:cNvSpPr/>
          <p:nvPr/>
        </p:nvSpPr>
        <p:spPr>
          <a:xfrm>
            <a:off x="5020310" y="5439416"/>
            <a:ext cx="3882116" cy="2907840"/>
          </a:xfrm>
          <a:custGeom>
            <a:avLst/>
            <a:gdLst/>
            <a:ahLst/>
            <a:cxnLst/>
            <a:rect l="l" t="t" r="r" b="b"/>
            <a:pathLst>
              <a:path w="3882116" h="2907840">
                <a:moveTo>
                  <a:pt x="0" y="0"/>
                </a:moveTo>
                <a:lnTo>
                  <a:pt x="3882116" y="0"/>
                </a:lnTo>
                <a:lnTo>
                  <a:pt x="3882116" y="2907840"/>
                </a:lnTo>
                <a:lnTo>
                  <a:pt x="0" y="290784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2" name="TextBox 12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UNSUPERVISED LEARNING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479010" y="2138267"/>
            <a:ext cx="4113455" cy="2303535"/>
          </a:xfrm>
          <a:custGeom>
            <a:avLst/>
            <a:gdLst/>
            <a:ahLst/>
            <a:cxnLst/>
            <a:rect l="l" t="t" r="r" b="b"/>
            <a:pathLst>
              <a:path w="4113455" h="2303535">
                <a:moveTo>
                  <a:pt x="0" y="0"/>
                </a:moveTo>
                <a:lnTo>
                  <a:pt x="4113454" y="0"/>
                </a:lnTo>
                <a:lnTo>
                  <a:pt x="4113454" y="2303534"/>
                </a:lnTo>
                <a:lnTo>
                  <a:pt x="0" y="23035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Freeform 6"/>
          <p:cNvSpPr/>
          <p:nvPr/>
        </p:nvSpPr>
        <p:spPr>
          <a:xfrm>
            <a:off x="479010" y="4671151"/>
            <a:ext cx="3339349" cy="2222185"/>
          </a:xfrm>
          <a:custGeom>
            <a:avLst/>
            <a:gdLst/>
            <a:ahLst/>
            <a:cxnLst/>
            <a:rect l="l" t="t" r="r" b="b"/>
            <a:pathLst>
              <a:path w="3339349" h="2222185">
                <a:moveTo>
                  <a:pt x="0" y="0"/>
                </a:moveTo>
                <a:lnTo>
                  <a:pt x="3339349" y="0"/>
                </a:lnTo>
                <a:lnTo>
                  <a:pt x="3339349" y="2222185"/>
                </a:lnTo>
                <a:lnTo>
                  <a:pt x="0" y="2222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Freeform 7"/>
          <p:cNvSpPr/>
          <p:nvPr/>
        </p:nvSpPr>
        <p:spPr>
          <a:xfrm>
            <a:off x="2535737" y="3228944"/>
            <a:ext cx="3162122" cy="2826309"/>
          </a:xfrm>
          <a:custGeom>
            <a:avLst/>
            <a:gdLst/>
            <a:ahLst/>
            <a:cxnLst/>
            <a:rect l="l" t="t" r="r" b="b"/>
            <a:pathLst>
              <a:path w="3162122" h="2826309">
                <a:moveTo>
                  <a:pt x="0" y="0"/>
                </a:moveTo>
                <a:lnTo>
                  <a:pt x="3162122" y="0"/>
                </a:lnTo>
                <a:lnTo>
                  <a:pt x="3162122" y="2826309"/>
                </a:lnTo>
                <a:lnTo>
                  <a:pt x="0" y="28263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9607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8" name="Freeform 8"/>
          <p:cNvSpPr/>
          <p:nvPr/>
        </p:nvSpPr>
        <p:spPr>
          <a:xfrm>
            <a:off x="13022247" y="732627"/>
            <a:ext cx="5003407" cy="2811279"/>
          </a:xfrm>
          <a:custGeom>
            <a:avLst/>
            <a:gdLst/>
            <a:ahLst/>
            <a:cxnLst/>
            <a:rect l="l" t="t" r="r" b="b"/>
            <a:pathLst>
              <a:path w="5003407" h="2811279">
                <a:moveTo>
                  <a:pt x="0" y="0"/>
                </a:moveTo>
                <a:lnTo>
                  <a:pt x="5003407" y="0"/>
                </a:lnTo>
                <a:lnTo>
                  <a:pt x="5003407" y="2811279"/>
                </a:lnTo>
                <a:lnTo>
                  <a:pt x="0" y="281127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9" name="Freeform 9"/>
          <p:cNvSpPr/>
          <p:nvPr/>
        </p:nvSpPr>
        <p:spPr>
          <a:xfrm>
            <a:off x="14165168" y="2890605"/>
            <a:ext cx="3860486" cy="2891638"/>
          </a:xfrm>
          <a:custGeom>
            <a:avLst/>
            <a:gdLst/>
            <a:ahLst/>
            <a:cxnLst/>
            <a:rect l="l" t="t" r="r" b="b"/>
            <a:pathLst>
              <a:path w="3860486" h="2891638">
                <a:moveTo>
                  <a:pt x="0" y="0"/>
                </a:moveTo>
                <a:lnTo>
                  <a:pt x="3860486" y="0"/>
                </a:lnTo>
                <a:lnTo>
                  <a:pt x="3860486" y="2891639"/>
                </a:lnTo>
                <a:lnTo>
                  <a:pt x="0" y="28916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11085058" y="6657755"/>
            <a:ext cx="3810088" cy="2133649"/>
          </a:xfrm>
          <a:custGeom>
            <a:avLst/>
            <a:gdLst/>
            <a:ahLst/>
            <a:cxnLst/>
            <a:rect l="l" t="t" r="r" b="b"/>
            <a:pathLst>
              <a:path w="3810088" h="2133649">
                <a:moveTo>
                  <a:pt x="0" y="0"/>
                </a:moveTo>
                <a:lnTo>
                  <a:pt x="3810088" y="0"/>
                </a:lnTo>
                <a:lnTo>
                  <a:pt x="3810088" y="2133649"/>
                </a:lnTo>
                <a:lnTo>
                  <a:pt x="0" y="213364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Freeform 11"/>
          <p:cNvSpPr/>
          <p:nvPr/>
        </p:nvSpPr>
        <p:spPr>
          <a:xfrm>
            <a:off x="7202942" y="2235660"/>
            <a:ext cx="3882116" cy="2907840"/>
          </a:xfrm>
          <a:custGeom>
            <a:avLst/>
            <a:gdLst/>
            <a:ahLst/>
            <a:cxnLst/>
            <a:rect l="l" t="t" r="r" b="b"/>
            <a:pathLst>
              <a:path w="3882116" h="2907840">
                <a:moveTo>
                  <a:pt x="0" y="0"/>
                </a:moveTo>
                <a:lnTo>
                  <a:pt x="3882116" y="0"/>
                </a:lnTo>
                <a:lnTo>
                  <a:pt x="3882116" y="2907840"/>
                </a:lnTo>
                <a:lnTo>
                  <a:pt x="0" y="290784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2" name="TextBox 12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UNSUPERVISED LEARNING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79010" y="7955861"/>
            <a:ext cx="9431873" cy="1495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Different clustering algorithms use different methods to define what is 'similar'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UNSUPERVISED LEARNING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220108"/>
            <a:ext cx="15539858" cy="5028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199D4"/>
                </a:solidFill>
                <a:latin typeface="Fredoka"/>
              </a:rPr>
              <a:t>Typical Usecases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2199D4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- Topic Identification (when analysing emails, documents articles)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- Image Clustering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- Retail basket analysis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- Dimensionality Reduction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CLUSTERING TECHNIQUES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259371"/>
            <a:ext cx="15539858" cy="2538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Clustering is the task of partitioning the dataset into groups of similarity called clusters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Clustering algorithms assign a number to each datapoint indicating which cluster it belongs to.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888955" y="1607657"/>
            <a:ext cx="14510090" cy="3955886"/>
          </a:xfrm>
          <a:custGeom>
            <a:avLst/>
            <a:gdLst/>
            <a:ahLst/>
            <a:cxnLst/>
            <a:rect l="l" t="t" r="r" b="b"/>
            <a:pathLst>
              <a:path w="14510090" h="3955886">
                <a:moveTo>
                  <a:pt x="0" y="0"/>
                </a:moveTo>
                <a:lnTo>
                  <a:pt x="14510090" y="0"/>
                </a:lnTo>
                <a:lnTo>
                  <a:pt x="14510090" y="3955885"/>
                </a:lnTo>
                <a:lnTo>
                  <a:pt x="0" y="39558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186971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TextBox 6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K-MEANS CLUSTERING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971</Words>
  <Application>Microsoft Macintosh PowerPoint</Application>
  <PresentationFormat>Custom</PresentationFormat>
  <Paragraphs>152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Fredoka</vt:lpstr>
      <vt:lpstr>Open Sans Light</vt:lpstr>
      <vt:lpstr>Quicksand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Methods</dc:title>
  <cp:lastModifiedBy>João Rocha Melo</cp:lastModifiedBy>
  <cp:revision>3</cp:revision>
  <dcterms:created xsi:type="dcterms:W3CDTF">2006-08-16T00:00:00Z</dcterms:created>
  <dcterms:modified xsi:type="dcterms:W3CDTF">2024-05-27T22:31:35Z</dcterms:modified>
  <dc:identifier>DAEYwlVJx_A</dc:identifier>
</cp:coreProperties>
</file>