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58" r:id="rId4"/>
    <p:sldId id="1139" r:id="rId5"/>
    <p:sldId id="1140" r:id="rId6"/>
    <p:sldId id="1137" r:id="rId7"/>
    <p:sldId id="1138" r:id="rId8"/>
    <p:sldId id="1141" r:id="rId9"/>
  </p:sldIdLst>
  <p:sldSz cx="9144000" cy="5143500" type="screen16x9"/>
  <p:notesSz cx="6858000" cy="9144000"/>
  <p:embeddedFontLst>
    <p:embeddedFont>
      <p:font typeface="Inter" panose="02000503000000020004" pitchFamily="2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6" roundtripDataSignature="AMtx7mj38nnqnk1Uo4swIPD6etZLy9C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96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10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:notes"/>
          <p:cNvSpPr txBox="1">
            <a:spLocks noGrp="1"/>
          </p:cNvSpPr>
          <p:nvPr>
            <p:ph type="body" idx="1"/>
          </p:nvPr>
        </p:nvSpPr>
        <p:spPr>
          <a:xfrm>
            <a:off x="730675" y="4561263"/>
            <a:ext cx="5853852" cy="4318864"/>
          </a:xfrm>
          <a:prstGeom prst="rect">
            <a:avLst/>
          </a:prstGeom>
        </p:spPr>
        <p:txBody>
          <a:bodyPr spcFirstLastPara="1" wrap="square" lIns="93200" tIns="46600" rIns="93200" bIns="466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4" name="Google Shape;4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3975" cy="3602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53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:notes"/>
          <p:cNvSpPr txBox="1">
            <a:spLocks noGrp="1"/>
          </p:cNvSpPr>
          <p:nvPr>
            <p:ph type="body" idx="1"/>
          </p:nvPr>
        </p:nvSpPr>
        <p:spPr>
          <a:xfrm>
            <a:off x="730675" y="4561263"/>
            <a:ext cx="5853852" cy="4318864"/>
          </a:xfrm>
          <a:prstGeom prst="rect">
            <a:avLst/>
          </a:prstGeom>
        </p:spPr>
        <p:txBody>
          <a:bodyPr spcFirstLastPara="1" wrap="square" lIns="93200" tIns="46600" rIns="93200" bIns="466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4" name="Google Shape;4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3975" cy="3602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90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BAF3B1-1414-B74A-E0C5-0DA1EAA016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82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6233" y="4724153"/>
            <a:ext cx="414749" cy="2488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150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5EFB43-FF27-7A7A-4A4D-6F99C96471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826"/>
          </a:xfrm>
          <a:prstGeom prst="rect">
            <a:avLst/>
          </a:prstGeom>
        </p:spPr>
      </p:pic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433846" y="286942"/>
            <a:ext cx="8271775" cy="56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75" cy="39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1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WkoytlA3MoQ?feature=oembe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31530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Science</a:t>
            </a: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</a:t>
            </a: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Learning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35609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Generative AI </a:t>
            </a:r>
            <a:r>
              <a:rPr lang="en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Final</a:t>
            </a:r>
            <a:endParaRPr sz="14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00904" y="72862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632" y="1998468"/>
            <a:ext cx="4712970" cy="1681229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 marR="2540" indent="759460" algn="ctr">
              <a:spcBef>
                <a:spcPts val="50"/>
              </a:spcBef>
            </a:pPr>
            <a:r>
              <a:rPr sz="3600" dirty="0"/>
              <a:t>Generative</a:t>
            </a:r>
            <a:r>
              <a:rPr sz="3600" spc="-213" dirty="0"/>
              <a:t> </a:t>
            </a:r>
            <a:r>
              <a:rPr sz="3600" spc="50" dirty="0"/>
              <a:t>AI</a:t>
            </a:r>
            <a:r>
              <a:rPr sz="3600" spc="-210" dirty="0"/>
              <a:t> </a:t>
            </a:r>
            <a:r>
              <a:rPr sz="3600" spc="-25" dirty="0"/>
              <a:t>&amp; </a:t>
            </a:r>
            <a:r>
              <a:rPr sz="3600" dirty="0"/>
              <a:t>Large</a:t>
            </a:r>
            <a:r>
              <a:rPr sz="3600" spc="-170" dirty="0"/>
              <a:t> </a:t>
            </a:r>
            <a:r>
              <a:rPr sz="3600" spc="-23" dirty="0"/>
              <a:t>Language</a:t>
            </a:r>
            <a:r>
              <a:rPr sz="3600" spc="-170" dirty="0"/>
              <a:t> </a:t>
            </a:r>
            <a:r>
              <a:rPr sz="3600" spc="-5" dirty="0"/>
              <a:t>Models</a:t>
            </a:r>
            <a:br>
              <a:rPr lang="en-PT" sz="3600" spc="-5" dirty="0"/>
            </a:br>
            <a:r>
              <a:rPr lang="en-PT" sz="3600" spc="-5" dirty="0"/>
              <a:t>Final</a:t>
            </a:r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23497" y="2331299"/>
            <a:ext cx="4097006" cy="480901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 marR="2540" indent="279718">
              <a:spcBef>
                <a:spcPts val="50"/>
              </a:spcBef>
            </a:pPr>
            <a:r>
              <a:rPr lang="pt-PT" sz="3000" dirty="0" err="1"/>
              <a:t>MultiModal</a:t>
            </a:r>
            <a:r>
              <a:rPr lang="pt-PT" sz="3000" dirty="0"/>
              <a:t> </a:t>
            </a:r>
            <a:r>
              <a:rPr lang="pt-PT" sz="3000" dirty="0" err="1"/>
              <a:t>Concept</a:t>
            </a: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4994" y="389378"/>
            <a:ext cx="4097006" cy="480901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 marR="2540" indent="279718">
              <a:spcBef>
                <a:spcPts val="50"/>
              </a:spcBef>
            </a:pPr>
            <a:r>
              <a:rPr lang="pt-PT" sz="3000" dirty="0" err="1"/>
              <a:t>MultiModal</a:t>
            </a:r>
            <a:r>
              <a:rPr lang="pt-PT" sz="3000" dirty="0"/>
              <a:t> </a:t>
            </a:r>
            <a:r>
              <a:rPr lang="pt-PT" sz="3000" dirty="0" err="1"/>
              <a:t>Concept</a:t>
            </a:r>
            <a:endParaRPr sz="3000" dirty="0"/>
          </a:p>
        </p:txBody>
      </p:sp>
      <p:pic>
        <p:nvPicPr>
          <p:cNvPr id="2" name="Online Media 1" descr="How do Multimodal AI models work? Simple explanation">
            <a:hlinkClick r:id="" action="ppaction://media"/>
            <a:extLst>
              <a:ext uri="{FF2B5EF4-FFF2-40B4-BE49-F238E27FC236}">
                <a16:creationId xmlns:a16="http://schemas.microsoft.com/office/drawing/2014/main" id="{AA241A5E-4F3F-AF4D-90CE-B1E4455455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07180" y="951875"/>
            <a:ext cx="6729640" cy="38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5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4994" y="389378"/>
            <a:ext cx="4097006" cy="480901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 marR="2540" indent="279718">
              <a:spcBef>
                <a:spcPts val="50"/>
              </a:spcBef>
            </a:pPr>
            <a:r>
              <a:rPr lang="pt-PT" sz="3000" dirty="0" err="1"/>
              <a:t>MultiModal</a:t>
            </a:r>
            <a:r>
              <a:rPr lang="pt-PT" sz="3000" dirty="0"/>
              <a:t> </a:t>
            </a:r>
            <a:r>
              <a:rPr lang="pt-PT" sz="3000" dirty="0" err="1"/>
              <a:t>Concept</a:t>
            </a:r>
            <a:endParaRPr sz="3000" dirty="0"/>
          </a:p>
        </p:txBody>
      </p:sp>
      <p:grpSp>
        <p:nvGrpSpPr>
          <p:cNvPr id="3" name="object 19">
            <a:extLst>
              <a:ext uri="{FF2B5EF4-FFF2-40B4-BE49-F238E27FC236}">
                <a16:creationId xmlns:a16="http://schemas.microsoft.com/office/drawing/2014/main" id="{48E88345-B1E2-D9BA-F854-DBA2477BCE3C}"/>
              </a:ext>
            </a:extLst>
          </p:cNvPr>
          <p:cNvGrpSpPr/>
          <p:nvPr/>
        </p:nvGrpSpPr>
        <p:grpSpPr>
          <a:xfrm>
            <a:off x="2758898" y="1495220"/>
            <a:ext cx="2347913" cy="2561273"/>
            <a:chOff x="11167481" y="3789583"/>
            <a:chExt cx="4695825" cy="5122545"/>
          </a:xfrm>
        </p:grpSpPr>
        <p:pic>
          <p:nvPicPr>
            <p:cNvPr id="4" name="object 20">
              <a:extLst>
                <a:ext uri="{FF2B5EF4-FFF2-40B4-BE49-F238E27FC236}">
                  <a16:creationId xmlns:a16="http://schemas.microsoft.com/office/drawing/2014/main" id="{7122A2CF-604B-DFA1-2991-221647264E2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67481" y="3789583"/>
              <a:ext cx="4695798" cy="5122047"/>
            </a:xfrm>
            <a:prstGeom prst="rect">
              <a:avLst/>
            </a:prstGeom>
          </p:spPr>
        </p:pic>
        <p:sp>
          <p:nvSpPr>
            <p:cNvPr id="5" name="object 21">
              <a:extLst>
                <a:ext uri="{FF2B5EF4-FFF2-40B4-BE49-F238E27FC236}">
                  <a16:creationId xmlns:a16="http://schemas.microsoft.com/office/drawing/2014/main" id="{1DABDA15-D92A-02F8-39F4-5259F69EC85D}"/>
                </a:ext>
              </a:extLst>
            </p:cNvPr>
            <p:cNvSpPr/>
            <p:nvPr/>
          </p:nvSpPr>
          <p:spPr>
            <a:xfrm>
              <a:off x="14481970" y="6121462"/>
              <a:ext cx="493395" cy="483870"/>
            </a:xfrm>
            <a:custGeom>
              <a:avLst/>
              <a:gdLst/>
              <a:ahLst/>
              <a:cxnLst/>
              <a:rect l="l" t="t" r="r" b="b"/>
              <a:pathLst>
                <a:path w="493394" h="483870">
                  <a:moveTo>
                    <a:pt x="246424" y="483849"/>
                  </a:moveTo>
                  <a:lnTo>
                    <a:pt x="196760" y="478934"/>
                  </a:lnTo>
                  <a:lnTo>
                    <a:pt x="150503" y="464839"/>
                  </a:lnTo>
                  <a:lnTo>
                    <a:pt x="108644" y="442535"/>
                  </a:lnTo>
                  <a:lnTo>
                    <a:pt x="72174" y="412996"/>
                  </a:lnTo>
                  <a:lnTo>
                    <a:pt x="42084" y="377192"/>
                  </a:lnTo>
                  <a:lnTo>
                    <a:pt x="19364" y="336098"/>
                  </a:lnTo>
                  <a:lnTo>
                    <a:pt x="5006" y="290684"/>
                  </a:lnTo>
                  <a:lnTo>
                    <a:pt x="0" y="241924"/>
                  </a:lnTo>
                  <a:lnTo>
                    <a:pt x="5006" y="193171"/>
                  </a:lnTo>
                  <a:lnTo>
                    <a:pt x="19364" y="147761"/>
                  </a:lnTo>
                  <a:lnTo>
                    <a:pt x="42084" y="106667"/>
                  </a:lnTo>
                  <a:lnTo>
                    <a:pt x="72174" y="70862"/>
                  </a:lnTo>
                  <a:lnTo>
                    <a:pt x="108644" y="41319"/>
                  </a:lnTo>
                  <a:lnTo>
                    <a:pt x="150503" y="19013"/>
                  </a:lnTo>
                  <a:lnTo>
                    <a:pt x="196760" y="4915"/>
                  </a:lnTo>
                  <a:lnTo>
                    <a:pt x="246424" y="0"/>
                  </a:lnTo>
                  <a:lnTo>
                    <a:pt x="294723" y="4693"/>
                  </a:lnTo>
                  <a:lnTo>
                    <a:pt x="340730" y="18421"/>
                  </a:lnTo>
                  <a:lnTo>
                    <a:pt x="383146" y="40658"/>
                  </a:lnTo>
                  <a:lnTo>
                    <a:pt x="420674" y="70874"/>
                  </a:lnTo>
                  <a:lnTo>
                    <a:pt x="451452" y="107722"/>
                  </a:lnTo>
                  <a:lnTo>
                    <a:pt x="474095" y="149359"/>
                  </a:lnTo>
                  <a:lnTo>
                    <a:pt x="488072" y="194515"/>
                  </a:lnTo>
                  <a:lnTo>
                    <a:pt x="492849" y="241924"/>
                  </a:lnTo>
                  <a:lnTo>
                    <a:pt x="487842" y="290684"/>
                  </a:lnTo>
                  <a:lnTo>
                    <a:pt x="473484" y="336098"/>
                  </a:lnTo>
                  <a:lnTo>
                    <a:pt x="450764" y="377192"/>
                  </a:lnTo>
                  <a:lnTo>
                    <a:pt x="420674" y="412996"/>
                  </a:lnTo>
                  <a:lnTo>
                    <a:pt x="384204" y="442535"/>
                  </a:lnTo>
                  <a:lnTo>
                    <a:pt x="342345" y="464839"/>
                  </a:lnTo>
                  <a:lnTo>
                    <a:pt x="296088" y="478934"/>
                  </a:lnTo>
                  <a:lnTo>
                    <a:pt x="246424" y="48384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22">
              <a:extLst>
                <a:ext uri="{FF2B5EF4-FFF2-40B4-BE49-F238E27FC236}">
                  <a16:creationId xmlns:a16="http://schemas.microsoft.com/office/drawing/2014/main" id="{09B39B37-FBEB-435E-7798-8B0E6BA5F0D5}"/>
                </a:ext>
              </a:extLst>
            </p:cNvPr>
            <p:cNvSpPr/>
            <p:nvPr/>
          </p:nvSpPr>
          <p:spPr>
            <a:xfrm>
              <a:off x="14481970" y="6121462"/>
              <a:ext cx="493395" cy="483870"/>
            </a:xfrm>
            <a:custGeom>
              <a:avLst/>
              <a:gdLst/>
              <a:ahLst/>
              <a:cxnLst/>
              <a:rect l="l" t="t" r="r" b="b"/>
              <a:pathLst>
                <a:path w="493394" h="483870">
                  <a:moveTo>
                    <a:pt x="0" y="241924"/>
                  </a:moveTo>
                  <a:lnTo>
                    <a:pt x="5006" y="193171"/>
                  </a:lnTo>
                  <a:lnTo>
                    <a:pt x="19364" y="147761"/>
                  </a:lnTo>
                  <a:lnTo>
                    <a:pt x="42084" y="106667"/>
                  </a:lnTo>
                  <a:lnTo>
                    <a:pt x="72174" y="70862"/>
                  </a:lnTo>
                  <a:lnTo>
                    <a:pt x="108644" y="41319"/>
                  </a:lnTo>
                  <a:lnTo>
                    <a:pt x="150503" y="19013"/>
                  </a:lnTo>
                  <a:lnTo>
                    <a:pt x="196760" y="4915"/>
                  </a:lnTo>
                  <a:lnTo>
                    <a:pt x="246424" y="0"/>
                  </a:lnTo>
                  <a:lnTo>
                    <a:pt x="294723" y="4693"/>
                  </a:lnTo>
                  <a:lnTo>
                    <a:pt x="340730" y="18421"/>
                  </a:lnTo>
                  <a:lnTo>
                    <a:pt x="383146" y="40658"/>
                  </a:lnTo>
                  <a:lnTo>
                    <a:pt x="420674" y="70874"/>
                  </a:lnTo>
                  <a:lnTo>
                    <a:pt x="451452" y="107722"/>
                  </a:lnTo>
                  <a:lnTo>
                    <a:pt x="474095" y="149359"/>
                  </a:lnTo>
                  <a:lnTo>
                    <a:pt x="488072" y="194515"/>
                  </a:lnTo>
                  <a:lnTo>
                    <a:pt x="492849" y="241924"/>
                  </a:lnTo>
                  <a:lnTo>
                    <a:pt x="487842" y="290684"/>
                  </a:lnTo>
                  <a:lnTo>
                    <a:pt x="473484" y="336098"/>
                  </a:lnTo>
                  <a:lnTo>
                    <a:pt x="450764" y="377192"/>
                  </a:lnTo>
                  <a:lnTo>
                    <a:pt x="420674" y="412996"/>
                  </a:lnTo>
                  <a:lnTo>
                    <a:pt x="384204" y="442535"/>
                  </a:lnTo>
                  <a:lnTo>
                    <a:pt x="342345" y="464839"/>
                  </a:lnTo>
                  <a:lnTo>
                    <a:pt x="296088" y="478934"/>
                  </a:lnTo>
                  <a:lnTo>
                    <a:pt x="246424" y="483849"/>
                  </a:lnTo>
                  <a:lnTo>
                    <a:pt x="196760" y="478934"/>
                  </a:lnTo>
                  <a:lnTo>
                    <a:pt x="150503" y="464839"/>
                  </a:lnTo>
                  <a:lnTo>
                    <a:pt x="108644" y="442535"/>
                  </a:lnTo>
                  <a:lnTo>
                    <a:pt x="72174" y="412996"/>
                  </a:lnTo>
                  <a:lnTo>
                    <a:pt x="42084" y="377192"/>
                  </a:lnTo>
                  <a:lnTo>
                    <a:pt x="19364" y="336098"/>
                  </a:lnTo>
                  <a:lnTo>
                    <a:pt x="5006" y="290684"/>
                  </a:lnTo>
                  <a:lnTo>
                    <a:pt x="0" y="2419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42165567-4805-ADB8-DD03-97831434AAA9}"/>
                </a:ext>
              </a:extLst>
            </p:cNvPr>
            <p:cNvSpPr/>
            <p:nvPr/>
          </p:nvSpPr>
          <p:spPr>
            <a:xfrm>
              <a:off x="12053700" y="7815684"/>
              <a:ext cx="445134" cy="436880"/>
            </a:xfrm>
            <a:custGeom>
              <a:avLst/>
              <a:gdLst/>
              <a:ahLst/>
              <a:cxnLst/>
              <a:rect l="l" t="t" r="r" b="b"/>
              <a:pathLst>
                <a:path w="445134" h="436879">
                  <a:moveTo>
                    <a:pt x="222424" y="436699"/>
                  </a:moveTo>
                  <a:lnTo>
                    <a:pt x="177603" y="432263"/>
                  </a:lnTo>
                  <a:lnTo>
                    <a:pt x="135854" y="419541"/>
                  </a:lnTo>
                  <a:lnTo>
                    <a:pt x="98072" y="399410"/>
                  </a:lnTo>
                  <a:lnTo>
                    <a:pt x="65152" y="372749"/>
                  </a:lnTo>
                  <a:lnTo>
                    <a:pt x="37991" y="340434"/>
                  </a:lnTo>
                  <a:lnTo>
                    <a:pt x="17481" y="303344"/>
                  </a:lnTo>
                  <a:lnTo>
                    <a:pt x="4519" y="262357"/>
                  </a:lnTo>
                  <a:lnTo>
                    <a:pt x="0" y="218349"/>
                  </a:lnTo>
                  <a:lnTo>
                    <a:pt x="4519" y="174342"/>
                  </a:lnTo>
                  <a:lnTo>
                    <a:pt x="17481" y="133354"/>
                  </a:lnTo>
                  <a:lnTo>
                    <a:pt x="37991" y="96264"/>
                  </a:lnTo>
                  <a:lnTo>
                    <a:pt x="65152" y="63949"/>
                  </a:lnTo>
                  <a:lnTo>
                    <a:pt x="98072" y="37288"/>
                  </a:lnTo>
                  <a:lnTo>
                    <a:pt x="135854" y="17157"/>
                  </a:lnTo>
                  <a:lnTo>
                    <a:pt x="177603" y="4435"/>
                  </a:lnTo>
                  <a:lnTo>
                    <a:pt x="222424" y="0"/>
                  </a:lnTo>
                  <a:lnTo>
                    <a:pt x="266025" y="4233"/>
                  </a:lnTo>
                  <a:lnTo>
                    <a:pt x="307552" y="16618"/>
                  </a:lnTo>
                  <a:lnTo>
                    <a:pt x="345840" y="36681"/>
                  </a:lnTo>
                  <a:lnTo>
                    <a:pt x="379724" y="63949"/>
                  </a:lnTo>
                  <a:lnTo>
                    <a:pt x="407492" y="97204"/>
                  </a:lnTo>
                  <a:lnTo>
                    <a:pt x="427924" y="134784"/>
                  </a:lnTo>
                  <a:lnTo>
                    <a:pt x="440537" y="175546"/>
                  </a:lnTo>
                  <a:lnTo>
                    <a:pt x="444849" y="218349"/>
                  </a:lnTo>
                  <a:lnTo>
                    <a:pt x="440330" y="262357"/>
                  </a:lnTo>
                  <a:lnTo>
                    <a:pt x="427371" y="303344"/>
                  </a:lnTo>
                  <a:lnTo>
                    <a:pt x="406864" y="340434"/>
                  </a:lnTo>
                  <a:lnTo>
                    <a:pt x="379705" y="372749"/>
                  </a:lnTo>
                  <a:lnTo>
                    <a:pt x="346787" y="399410"/>
                  </a:lnTo>
                  <a:lnTo>
                    <a:pt x="309005" y="419541"/>
                  </a:lnTo>
                  <a:lnTo>
                    <a:pt x="267253" y="432263"/>
                  </a:lnTo>
                  <a:lnTo>
                    <a:pt x="222424" y="4366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24">
              <a:extLst>
                <a:ext uri="{FF2B5EF4-FFF2-40B4-BE49-F238E27FC236}">
                  <a16:creationId xmlns:a16="http://schemas.microsoft.com/office/drawing/2014/main" id="{F0429A3F-7BE8-0BF3-232F-CC9FEC343817}"/>
                </a:ext>
              </a:extLst>
            </p:cNvPr>
            <p:cNvSpPr/>
            <p:nvPr/>
          </p:nvSpPr>
          <p:spPr>
            <a:xfrm>
              <a:off x="12053700" y="7815684"/>
              <a:ext cx="445134" cy="436880"/>
            </a:xfrm>
            <a:custGeom>
              <a:avLst/>
              <a:gdLst/>
              <a:ahLst/>
              <a:cxnLst/>
              <a:rect l="l" t="t" r="r" b="b"/>
              <a:pathLst>
                <a:path w="445134" h="436879">
                  <a:moveTo>
                    <a:pt x="0" y="218349"/>
                  </a:moveTo>
                  <a:lnTo>
                    <a:pt x="4519" y="174342"/>
                  </a:lnTo>
                  <a:lnTo>
                    <a:pt x="17481" y="133354"/>
                  </a:lnTo>
                  <a:lnTo>
                    <a:pt x="37991" y="96264"/>
                  </a:lnTo>
                  <a:lnTo>
                    <a:pt x="65152" y="63949"/>
                  </a:lnTo>
                  <a:lnTo>
                    <a:pt x="98072" y="37288"/>
                  </a:lnTo>
                  <a:lnTo>
                    <a:pt x="135854" y="17157"/>
                  </a:lnTo>
                  <a:lnTo>
                    <a:pt x="177603" y="4435"/>
                  </a:lnTo>
                  <a:lnTo>
                    <a:pt x="222424" y="0"/>
                  </a:lnTo>
                  <a:lnTo>
                    <a:pt x="266025" y="4233"/>
                  </a:lnTo>
                  <a:lnTo>
                    <a:pt x="307552" y="16618"/>
                  </a:lnTo>
                  <a:lnTo>
                    <a:pt x="345840" y="36681"/>
                  </a:lnTo>
                  <a:lnTo>
                    <a:pt x="379724" y="63949"/>
                  </a:lnTo>
                  <a:lnTo>
                    <a:pt x="407492" y="97204"/>
                  </a:lnTo>
                  <a:lnTo>
                    <a:pt x="427924" y="134784"/>
                  </a:lnTo>
                  <a:lnTo>
                    <a:pt x="440537" y="175546"/>
                  </a:lnTo>
                  <a:lnTo>
                    <a:pt x="444849" y="218349"/>
                  </a:lnTo>
                  <a:lnTo>
                    <a:pt x="440330" y="262357"/>
                  </a:lnTo>
                  <a:lnTo>
                    <a:pt x="427371" y="303344"/>
                  </a:lnTo>
                  <a:lnTo>
                    <a:pt x="406864" y="340434"/>
                  </a:lnTo>
                  <a:lnTo>
                    <a:pt x="379705" y="372749"/>
                  </a:lnTo>
                  <a:lnTo>
                    <a:pt x="346787" y="399410"/>
                  </a:lnTo>
                  <a:lnTo>
                    <a:pt x="309005" y="419541"/>
                  </a:lnTo>
                  <a:lnTo>
                    <a:pt x="267253" y="432263"/>
                  </a:lnTo>
                  <a:lnTo>
                    <a:pt x="222424" y="436699"/>
                  </a:lnTo>
                  <a:lnTo>
                    <a:pt x="177603" y="432263"/>
                  </a:lnTo>
                  <a:lnTo>
                    <a:pt x="135854" y="419541"/>
                  </a:lnTo>
                  <a:lnTo>
                    <a:pt x="98072" y="399410"/>
                  </a:lnTo>
                  <a:lnTo>
                    <a:pt x="65152" y="372749"/>
                  </a:lnTo>
                  <a:lnTo>
                    <a:pt x="37991" y="340434"/>
                  </a:lnTo>
                  <a:lnTo>
                    <a:pt x="17481" y="303344"/>
                  </a:lnTo>
                  <a:lnTo>
                    <a:pt x="4519" y="262357"/>
                  </a:lnTo>
                  <a:lnTo>
                    <a:pt x="0" y="2183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0" name="object 25">
            <a:extLst>
              <a:ext uri="{FF2B5EF4-FFF2-40B4-BE49-F238E27FC236}">
                <a16:creationId xmlns:a16="http://schemas.microsoft.com/office/drawing/2014/main" id="{48D38755-5643-E8E0-D510-B486F8E96792}"/>
              </a:ext>
            </a:extLst>
          </p:cNvPr>
          <p:cNvSpPr txBox="1"/>
          <p:nvPr/>
        </p:nvSpPr>
        <p:spPr>
          <a:xfrm>
            <a:off x="4862028" y="2616924"/>
            <a:ext cx="360045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2000" spc="-25" dirty="0">
                <a:latin typeface="Lato"/>
                <a:cs typeface="Lato"/>
              </a:rPr>
              <a:t>fox</a:t>
            </a:r>
            <a:endParaRPr sz="2000">
              <a:latin typeface="Lato"/>
              <a:cs typeface="Lato"/>
            </a:endParaRPr>
          </a:p>
        </p:txBody>
      </p:sp>
      <p:sp>
        <p:nvSpPr>
          <p:cNvPr id="11" name="object 26">
            <a:extLst>
              <a:ext uri="{FF2B5EF4-FFF2-40B4-BE49-F238E27FC236}">
                <a16:creationId xmlns:a16="http://schemas.microsoft.com/office/drawing/2014/main" id="{B1BF7782-ECAB-9D9E-D638-329D7B93CE61}"/>
              </a:ext>
            </a:extLst>
          </p:cNvPr>
          <p:cNvSpPr txBox="1"/>
          <p:nvPr/>
        </p:nvSpPr>
        <p:spPr>
          <a:xfrm>
            <a:off x="3504597" y="3507347"/>
            <a:ext cx="542925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spc="-5" dirty="0">
                <a:latin typeface="Lato"/>
                <a:cs typeface="Lato"/>
              </a:rPr>
              <a:t>whale</a:t>
            </a:r>
            <a:endParaRPr sz="1600">
              <a:latin typeface="Lato"/>
              <a:cs typeface="Lato"/>
            </a:endParaRPr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1711C512-09B8-7F95-5C58-820425B6D3C2}"/>
              </a:ext>
            </a:extLst>
          </p:cNvPr>
          <p:cNvSpPr txBox="1"/>
          <p:nvPr/>
        </p:nvSpPr>
        <p:spPr>
          <a:xfrm>
            <a:off x="2731167" y="3045277"/>
            <a:ext cx="417830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10" dirty="0">
                <a:latin typeface="Lato"/>
                <a:cs typeface="Lato"/>
              </a:rPr>
              <a:t>swim</a:t>
            </a:r>
            <a:endParaRPr>
              <a:latin typeface="Lato"/>
              <a:cs typeface="Lato"/>
            </a:endParaRPr>
          </a:p>
        </p:txBody>
      </p:sp>
      <p:sp>
        <p:nvSpPr>
          <p:cNvPr id="13" name="object 28">
            <a:extLst>
              <a:ext uri="{FF2B5EF4-FFF2-40B4-BE49-F238E27FC236}">
                <a16:creationId xmlns:a16="http://schemas.microsoft.com/office/drawing/2014/main" id="{97F75A95-7951-7554-C702-869DFBFE5F6C}"/>
              </a:ext>
            </a:extLst>
          </p:cNvPr>
          <p:cNvSpPr txBox="1"/>
          <p:nvPr/>
        </p:nvSpPr>
        <p:spPr>
          <a:xfrm>
            <a:off x="4247209" y="2151508"/>
            <a:ext cx="544513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spc="-5" dirty="0">
                <a:latin typeface="Lato"/>
                <a:cs typeface="Lato"/>
              </a:rPr>
              <a:t>jumps</a:t>
            </a:r>
            <a:endParaRPr sz="1600">
              <a:latin typeface="Lato"/>
              <a:cs typeface="Lato"/>
            </a:endParaRPr>
          </a:p>
        </p:txBody>
      </p:sp>
      <p:sp>
        <p:nvSpPr>
          <p:cNvPr id="21" name="object 36">
            <a:extLst>
              <a:ext uri="{FF2B5EF4-FFF2-40B4-BE49-F238E27FC236}">
                <a16:creationId xmlns:a16="http://schemas.microsoft.com/office/drawing/2014/main" id="{46EC4854-84A3-C980-5C2D-BBD052125441}"/>
              </a:ext>
            </a:extLst>
          </p:cNvPr>
          <p:cNvSpPr txBox="1"/>
          <p:nvPr/>
        </p:nvSpPr>
        <p:spPr>
          <a:xfrm>
            <a:off x="2819321" y="2048080"/>
            <a:ext cx="263843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spc="-10" dirty="0">
                <a:latin typeface="Lato"/>
                <a:cs typeface="Lato"/>
              </a:rPr>
              <a:t>book</a:t>
            </a:r>
            <a:endParaRPr sz="900">
              <a:latin typeface="Lato"/>
              <a:cs typeface="Lato"/>
            </a:endParaRPr>
          </a:p>
        </p:txBody>
      </p:sp>
      <p:sp>
        <p:nvSpPr>
          <p:cNvPr id="27" name="object 42">
            <a:extLst>
              <a:ext uri="{FF2B5EF4-FFF2-40B4-BE49-F238E27FC236}">
                <a16:creationId xmlns:a16="http://schemas.microsoft.com/office/drawing/2014/main" id="{75E2834D-1481-7A96-E49C-86F64A86ABD4}"/>
              </a:ext>
            </a:extLst>
          </p:cNvPr>
          <p:cNvSpPr txBox="1"/>
          <p:nvPr/>
        </p:nvSpPr>
        <p:spPr>
          <a:xfrm>
            <a:off x="4997456" y="1654436"/>
            <a:ext cx="183833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spc="-10" dirty="0">
                <a:latin typeface="Lato"/>
                <a:cs typeface="Lato"/>
              </a:rPr>
              <a:t>fire</a:t>
            </a:r>
            <a:endParaRPr sz="900">
              <a:latin typeface="Lato"/>
              <a:cs typeface="Lato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683C530-AA7F-3A36-224F-8E26E708A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013" y="2088170"/>
            <a:ext cx="383219" cy="2790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374EAE7-6035-20CF-EF1F-215031A13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233" y="1609997"/>
            <a:ext cx="258260" cy="3072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F02B713-1635-DD06-501D-A2534EF42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682" y="2120535"/>
            <a:ext cx="372552" cy="3681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9CED74C-B5E7-63F8-EB49-8630E0CCA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769" y="3507347"/>
            <a:ext cx="479927" cy="3946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AC4E8A7-7520-B1C5-35F4-6DFEB163C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6059" y="2367180"/>
            <a:ext cx="287317" cy="3645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74E8786-E7B5-CA91-BF4C-1F653A8DA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4050" y="3803611"/>
            <a:ext cx="286317" cy="2526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2D7CE6A-FF27-9B50-92EF-1DD6E9E5CC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9574" y1="27451" x2="31915" y2="88235"/>
                        <a14:foregroundMark x1="31915" y1="88235" x2="71277" y2="61765"/>
                        <a14:foregroundMark x1="69149" y1="49020" x2="78723" y2="421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7223" y="3079353"/>
            <a:ext cx="705273" cy="7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8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15382" y="2331299"/>
            <a:ext cx="4097006" cy="480901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 marR="2540" indent="279718">
              <a:spcBef>
                <a:spcPts val="50"/>
              </a:spcBef>
            </a:pPr>
            <a:r>
              <a:rPr lang="pt-PT" sz="3000" dirty="0" err="1"/>
              <a:t>Cloud</a:t>
            </a:r>
            <a:r>
              <a:rPr lang="pt-PT" sz="3000" dirty="0"/>
              <a:t> </a:t>
            </a:r>
            <a:r>
              <a:rPr lang="pt-PT" sz="3000" dirty="0" err="1"/>
              <a:t>Providers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09185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"/>
          <p:cNvPicPr preferRelativeResize="0"/>
          <p:nvPr/>
        </p:nvPicPr>
        <p:blipFill rotWithShape="1">
          <a:blip r:embed="rId3">
            <a:alphaModFix amt="20000"/>
          </a:blip>
          <a:srcRect l="20167" t="-4793" r="9563" b="10435"/>
          <a:stretch/>
        </p:blipFill>
        <p:spPr>
          <a:xfrm rot="-5400000">
            <a:off x="5851477" y="2470656"/>
            <a:ext cx="2289863" cy="28958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06;p5">
            <a:extLst>
              <a:ext uri="{FF2B5EF4-FFF2-40B4-BE49-F238E27FC236}">
                <a16:creationId xmlns:a16="http://schemas.microsoft.com/office/drawing/2014/main" id="{42194D05-6E07-7D1F-C505-8CE3AB93B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4631" y="730594"/>
            <a:ext cx="6402244" cy="609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Cloud Providers</a:t>
            </a:r>
            <a:endParaRPr sz="1350" b="1" dirty="0">
              <a:solidFill>
                <a:srgbClr val="50DC9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602C5-057D-6CE5-34EA-604DAF712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960" y="3801016"/>
            <a:ext cx="895940" cy="899510"/>
          </a:xfrm>
          <a:prstGeom prst="rect">
            <a:avLst/>
          </a:prstGeom>
        </p:spPr>
      </p:pic>
      <p:pic>
        <p:nvPicPr>
          <p:cNvPr id="17420" name="Picture 12" descr="Google">
            <a:extLst>
              <a:ext uri="{FF2B5EF4-FFF2-40B4-BE49-F238E27FC236}">
                <a16:creationId xmlns:a16="http://schemas.microsoft.com/office/drawing/2014/main" id="{272DDD16-F82D-DC38-EC6E-89F10764F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3" y="1190596"/>
            <a:ext cx="2279633" cy="7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4" name="Picture 16" descr="Fundamentos do Google Cloud Platform | by Lucas Gertel | Medium">
            <a:extLst>
              <a:ext uri="{FF2B5EF4-FFF2-40B4-BE49-F238E27FC236}">
                <a16:creationId xmlns:a16="http://schemas.microsoft.com/office/drawing/2014/main" id="{D2562AE9-AD49-6A2C-313F-D91BED5E3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415" y="2311947"/>
            <a:ext cx="1497329" cy="9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6" name="Picture 18" descr="GenAI on AWS - PREDICTIf Solutions">
            <a:extLst>
              <a:ext uri="{FF2B5EF4-FFF2-40B4-BE49-F238E27FC236}">
                <a16:creationId xmlns:a16="http://schemas.microsoft.com/office/drawing/2014/main" id="{6C3E5097-A029-ABC3-9CDA-EBE6E215E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29029" r="24814" b="13263"/>
          <a:stretch/>
        </p:blipFill>
        <p:spPr bwMode="auto">
          <a:xfrm>
            <a:off x="3616714" y="3833636"/>
            <a:ext cx="576854" cy="6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8" name="Picture 20" descr="Getting Started With Google Cloud's Vertex AI | by IsThisYourOnion | Medium">
            <a:extLst>
              <a:ext uri="{FF2B5EF4-FFF2-40B4-BE49-F238E27FC236}">
                <a16:creationId xmlns:a16="http://schemas.microsoft.com/office/drawing/2014/main" id="{303FED5A-58FF-95D4-B05E-B0BA65603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6"/>
          <a:stretch/>
        </p:blipFill>
        <p:spPr bwMode="auto">
          <a:xfrm>
            <a:off x="6856523" y="3538512"/>
            <a:ext cx="1019113" cy="117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Amazon SageMaker | AWS News Blog">
            <a:extLst>
              <a:ext uri="{FF2B5EF4-FFF2-40B4-BE49-F238E27FC236}">
                <a16:creationId xmlns:a16="http://schemas.microsoft.com/office/drawing/2014/main" id="{038E5852-CA2D-35DD-0449-6AEA984E12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6" r="21244"/>
          <a:stretch/>
        </p:blipFill>
        <p:spPr bwMode="auto">
          <a:xfrm>
            <a:off x="4699665" y="3833636"/>
            <a:ext cx="749952" cy="6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2" name="Picture 24" descr="Amazon: veja seis curiosidades sobre a loja online">
            <a:extLst>
              <a:ext uri="{FF2B5EF4-FFF2-40B4-BE49-F238E27FC236}">
                <a16:creationId xmlns:a16="http://schemas.microsoft.com/office/drawing/2014/main" id="{C83357AE-1884-768E-2EAB-415663768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244" y="1215194"/>
            <a:ext cx="1796949" cy="82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4" name="Picture 26" descr="Amazon Web Services, Inc. | Zoom Partner">
            <a:extLst>
              <a:ext uri="{FF2B5EF4-FFF2-40B4-BE49-F238E27FC236}">
                <a16:creationId xmlns:a16="http://schemas.microsoft.com/office/drawing/2014/main" id="{9AF19C89-2437-CDD3-C7AD-60655CB41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97" y="2461434"/>
            <a:ext cx="1086644" cy="80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6" name="Picture 28" descr="Microsoft | Microsoft Wiki | Fandom">
            <a:extLst>
              <a:ext uri="{FF2B5EF4-FFF2-40B4-BE49-F238E27FC236}">
                <a16:creationId xmlns:a16="http://schemas.microsoft.com/office/drawing/2014/main" id="{CBB49B3E-68D1-AEFD-8E0B-02CBCD4E2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26" y="1317509"/>
            <a:ext cx="2557007" cy="6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8" name="Picture 30" descr="Microsoft Azure – Wikipédia, a enciclopédia livre">
            <a:extLst>
              <a:ext uri="{FF2B5EF4-FFF2-40B4-BE49-F238E27FC236}">
                <a16:creationId xmlns:a16="http://schemas.microsoft.com/office/drawing/2014/main" id="{EB44A0DE-9B89-21A8-D105-D84184BC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80" y="2396995"/>
            <a:ext cx="963299" cy="96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71B3830B-8E3A-AA72-07B1-437A541EC0D2}"/>
              </a:ext>
            </a:extLst>
          </p:cNvPr>
          <p:cNvSpPr txBox="1">
            <a:spLocks/>
          </p:cNvSpPr>
          <p:nvPr/>
        </p:nvSpPr>
        <p:spPr>
          <a:xfrm>
            <a:off x="376286" y="442949"/>
            <a:ext cx="4260300" cy="4501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35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9078">
              <a:spcBef>
                <a:spcPts val="50"/>
              </a:spcBef>
            </a:pPr>
            <a:r>
              <a:rPr lang="pt-PT"/>
              <a:t>Cloud Providers</a:t>
            </a:r>
            <a:endParaRPr lang="pt-PT" spc="-5" dirty="0"/>
          </a:p>
        </p:txBody>
      </p:sp>
    </p:spTree>
    <p:extLst>
      <p:ext uri="{BB962C8B-B14F-4D97-AF65-F5344CB8AC3E}">
        <p14:creationId xmlns:p14="http://schemas.microsoft.com/office/powerpoint/2010/main" val="165941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"/>
          <p:cNvPicPr preferRelativeResize="0"/>
          <p:nvPr/>
        </p:nvPicPr>
        <p:blipFill rotWithShape="1">
          <a:blip r:embed="rId3">
            <a:alphaModFix amt="20000"/>
          </a:blip>
          <a:srcRect l="20167" t="-4793" r="9563" b="10435"/>
          <a:stretch/>
        </p:blipFill>
        <p:spPr>
          <a:xfrm rot="-5400000">
            <a:off x="5851477" y="2470656"/>
            <a:ext cx="2289863" cy="289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71B3830B-8E3A-AA72-07B1-437A541EC0D2}"/>
              </a:ext>
            </a:extLst>
          </p:cNvPr>
          <p:cNvSpPr txBox="1">
            <a:spLocks/>
          </p:cNvSpPr>
          <p:nvPr/>
        </p:nvSpPr>
        <p:spPr>
          <a:xfrm>
            <a:off x="3078665" y="2346688"/>
            <a:ext cx="4260300" cy="3984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35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9078">
              <a:spcBef>
                <a:spcPts val="50"/>
              </a:spcBef>
            </a:pPr>
            <a:r>
              <a:rPr lang="pt-PT" dirty="0"/>
              <a:t>AZURE DEMO</a:t>
            </a:r>
            <a:endParaRPr lang="pt-PT" spc="-5" dirty="0"/>
          </a:p>
        </p:txBody>
      </p:sp>
    </p:spTree>
    <p:extLst>
      <p:ext uri="{BB962C8B-B14F-4D97-AF65-F5344CB8AC3E}">
        <p14:creationId xmlns:p14="http://schemas.microsoft.com/office/powerpoint/2010/main" val="8383616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36</Words>
  <Application>Microsoft Macintosh PowerPoint</Application>
  <PresentationFormat>On-screen Show (16:9)</PresentationFormat>
  <Paragraphs>16</Paragraphs>
  <Slides>8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Lato</vt:lpstr>
      <vt:lpstr>Roboto</vt:lpstr>
      <vt:lpstr>Inter</vt:lpstr>
      <vt:lpstr>Arial</vt:lpstr>
      <vt:lpstr>Simple Light</vt:lpstr>
      <vt:lpstr>PowerPoint Presentation</vt:lpstr>
      <vt:lpstr>Generative AI &amp; Large Language Models Final</vt:lpstr>
      <vt:lpstr>MultiModal Concept</vt:lpstr>
      <vt:lpstr>MultiModal Concept</vt:lpstr>
      <vt:lpstr>MultiModal Concept</vt:lpstr>
      <vt:lpstr>Cloud Providers</vt:lpstr>
      <vt:lpstr>Cloud Providers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João Rocha Melo</cp:lastModifiedBy>
  <cp:revision>11</cp:revision>
  <dcterms:modified xsi:type="dcterms:W3CDTF">2024-06-19T16:50:41Z</dcterms:modified>
</cp:coreProperties>
</file>