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287000" cx="18288000"/>
  <p:notesSz cx="6858000" cy="9144000"/>
  <p:embeddedFontLst>
    <p:embeddedFont>
      <p:font typeface="Fredoka"/>
      <p:regular r:id="rId18"/>
      <p:bold r:id="rId19"/>
    </p:embeddedFont>
    <p:embeddedFont>
      <p:font typeface="Quicksand"/>
      <p:regular r:id="rId20"/>
      <p:bold r:id="rId21"/>
    </p:embeddedFon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jaEQGzDZKzGbtSYxlut7y7XdKO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7A6594-2A36-451B-96BF-73FFBCE281A1}">
  <a:tblStyle styleId="{BF7A6594-2A36-451B-96BF-73FFBCE281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icksand-regular.fntdata"/><Relationship Id="rId22" Type="http://schemas.openxmlformats.org/officeDocument/2006/relationships/font" Target="fonts/CenturyGothic-regular.fntdata"/><Relationship Id="rId21" Type="http://schemas.openxmlformats.org/officeDocument/2006/relationships/font" Target="fonts/Quicksand-bold.fntdata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Fredoka-bold.fntdata"/><Relationship Id="rId18" Type="http://schemas.openxmlformats.org/officeDocument/2006/relationships/font" Target="fonts/Fredok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e9cd47c5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g30e9cd47c59_2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0e9cd47c59_2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0e9cd47c59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0e9cd47c59_2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30e9cd47c59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a768304e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30a768304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c604b8a9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30c604b8a9e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a768304e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30a768304ea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a768304e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g30a768304ea_0_1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47432e26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2d47432e26b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e9cd47c5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30e9cd47c59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e9cd47c59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g30e9cd47c59_2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3448799" y="4407550"/>
            <a:ext cx="113904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7900">
                <a:solidFill>
                  <a:srgbClr val="2199D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NLP</a:t>
            </a:r>
            <a:endParaRPr b="0" i="0" sz="8000" u="none" cap="none" strike="noStrike">
              <a:solidFill>
                <a:srgbClr val="2199D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7354513" y="1028700"/>
            <a:ext cx="3578973" cy="3578973"/>
          </a:xfrm>
          <a:custGeom>
            <a:rect b="b" l="l" r="r" t="t"/>
            <a:pathLst>
              <a:path extrusionOk="0" h="3578973" w="3578973">
                <a:moveTo>
                  <a:pt x="0" y="0"/>
                </a:moveTo>
                <a:lnTo>
                  <a:pt x="3578974" y="0"/>
                </a:lnTo>
                <a:lnTo>
                  <a:pt x="3578974" y="3578973"/>
                </a:lnTo>
                <a:lnTo>
                  <a:pt x="0" y="35789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3448799" y="6522250"/>
            <a:ext cx="1139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888888"/>
                </a:solidFill>
              </a:rPr>
              <a:t>Automated Customers Reviews</a:t>
            </a:r>
            <a:endParaRPr b="0" i="0" sz="30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5902874" y="8352750"/>
            <a:ext cx="11390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3000">
                <a:solidFill>
                  <a:srgbClr val="888888"/>
                </a:solidFill>
              </a:rPr>
              <a:t>usan Dokic / Tiago Ferreira</a:t>
            </a:r>
            <a:r>
              <a:rPr b="0" i="0" lang="en-US" sz="3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/ Carlos Rodríguez</a:t>
            </a:r>
            <a:endParaRPr b="0" i="0" sz="30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Data Science &amp; Machine Learning Bootcamp    </a:t>
            </a:r>
            <a:r>
              <a:rPr lang="en-US" sz="2500">
                <a:solidFill>
                  <a:srgbClr val="888888"/>
                </a:solidFill>
              </a:rPr>
              <a:t>25</a:t>
            </a:r>
            <a:r>
              <a:rPr b="0" i="0" lang="en-US" sz="2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/10/2024</a:t>
            </a:r>
            <a:endParaRPr b="0" i="0" sz="25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48973" y="-3637800"/>
            <a:ext cx="7653952" cy="82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e9cd47c59_2_15"/>
          <p:cNvSpPr/>
          <p:nvPr/>
        </p:nvSpPr>
        <p:spPr>
          <a:xfrm>
            <a:off x="-247933" y="9617423"/>
            <a:ext cx="18796200" cy="904800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30e9cd47c59_2_15"/>
          <p:cNvSpPr txBox="1"/>
          <p:nvPr/>
        </p:nvSpPr>
        <p:spPr>
          <a:xfrm>
            <a:off x="1101399" y="845000"/>
            <a:ext cx="1612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3</a:t>
            </a:r>
            <a:r>
              <a:rPr b="0" i="0" lang="en-US" sz="4800" u="none" cap="none" strike="noStrike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. MODEL </a:t>
            </a: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EVALUATION (DistilBert on Eval Dataset)</a:t>
            </a:r>
            <a:endParaRPr b="0" i="0" sz="4800" u="none" cap="none" strike="noStrike">
              <a:solidFill>
                <a:srgbClr val="2199D4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207" name="Google Shape;207;g30e9cd47c59_2_15"/>
          <p:cNvGrpSpPr/>
          <p:nvPr/>
        </p:nvGrpSpPr>
        <p:grpSpPr>
          <a:xfrm>
            <a:off x="-247933" y="9620598"/>
            <a:ext cx="18796275" cy="901575"/>
            <a:chOff x="0" y="0"/>
            <a:chExt cx="25061700" cy="1202100"/>
          </a:xfrm>
        </p:grpSpPr>
        <p:sp>
          <p:nvSpPr>
            <p:cNvPr id="208" name="Google Shape;208;g30e9cd47c59_2_15"/>
            <p:cNvSpPr/>
            <p:nvPr/>
          </p:nvSpPr>
          <p:spPr>
            <a:xfrm>
              <a:off x="0" y="0"/>
              <a:ext cx="25061700" cy="1202100"/>
            </a:xfrm>
            <a:prstGeom prst="rect">
              <a:avLst/>
            </a:prstGeom>
            <a:solidFill>
              <a:srgbClr val="EAF0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g30e9cd47c59_2_15"/>
            <p:cNvSpPr txBox="1"/>
            <p:nvPr/>
          </p:nvSpPr>
          <p:spPr>
            <a:xfrm>
              <a:off x="9291787" y="238385"/>
              <a:ext cx="15002400" cy="8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2199D4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Science | Machine Learning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2199D4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pic>
        <p:nvPicPr>
          <p:cNvPr id="210" name="Google Shape;210;g30e9cd47c59_2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400" y="2273650"/>
            <a:ext cx="10037875" cy="38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30e9cd47c59_2_15"/>
          <p:cNvSpPr txBox="1"/>
          <p:nvPr/>
        </p:nvSpPr>
        <p:spPr>
          <a:xfrm>
            <a:off x="11498100" y="2319425"/>
            <a:ext cx="6130200" cy="58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Evaluated the DistilBert model on a separate Dataset(</a:t>
            </a:r>
            <a:r>
              <a:rPr lang="en-US" sz="3000">
                <a:solidFill>
                  <a:srgbClr val="888888"/>
                </a:solidFill>
              </a:rPr>
              <a:t>Datafiniti_[...].csv 5000 rows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is alright for positive and negative cases but this model really struggles with neutral one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e9cd47c59_2_38"/>
          <p:cNvSpPr txBox="1"/>
          <p:nvPr/>
        </p:nvSpPr>
        <p:spPr>
          <a:xfrm>
            <a:off x="4284600" y="4681800"/>
            <a:ext cx="9718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365760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DEMO</a:t>
            </a:r>
            <a:endParaRPr sz="4800">
              <a:solidFill>
                <a:srgbClr val="2199D4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217" name="Google Shape;217;g30e9cd47c59_2_38"/>
          <p:cNvSpPr txBox="1"/>
          <p:nvPr/>
        </p:nvSpPr>
        <p:spPr>
          <a:xfrm>
            <a:off x="-2233575" y="4750275"/>
            <a:ext cx="1399800" cy="2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https://d445-2003-e6-9f2f-df00-ac09-e1c7-5abe-209e.ngrok-free.app/predict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0e9cd47c59_2_44"/>
          <p:cNvSpPr txBox="1"/>
          <p:nvPr/>
        </p:nvSpPr>
        <p:spPr>
          <a:xfrm>
            <a:off x="949008" y="1028700"/>
            <a:ext cx="1395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Future 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30e9cd47c59_2_44"/>
          <p:cNvSpPr txBox="1"/>
          <p:nvPr/>
        </p:nvSpPr>
        <p:spPr>
          <a:xfrm>
            <a:off x="949000" y="2145625"/>
            <a:ext cx="148434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88888"/>
                </a:solidFill>
              </a:rPr>
              <a:t>To improve the model, the following things could be done:</a:t>
            </a:r>
            <a:endParaRPr sz="3000">
              <a:solidFill>
                <a:srgbClr val="8888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888888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Char char="-"/>
            </a:pPr>
            <a:r>
              <a:rPr lang="en-US" sz="3000">
                <a:solidFill>
                  <a:srgbClr val="888888"/>
                </a:solidFill>
              </a:rPr>
              <a:t>Balance the dataset out either by removing positive and negative  reviews or</a:t>
            </a:r>
            <a:endParaRPr sz="3000">
              <a:solidFill>
                <a:srgbClr val="88888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888888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Char char="-"/>
            </a:pPr>
            <a:r>
              <a:rPr lang="en-US" sz="3000">
                <a:solidFill>
                  <a:srgbClr val="888888"/>
                </a:solidFill>
              </a:rPr>
              <a:t>Augment the data to have more neutral reviews</a:t>
            </a:r>
            <a:endParaRPr sz="3000">
              <a:solidFill>
                <a:srgbClr val="88888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888888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Char char="-"/>
            </a:pPr>
            <a:r>
              <a:rPr lang="en-US" sz="3000">
                <a:solidFill>
                  <a:srgbClr val="888888"/>
                </a:solidFill>
              </a:rPr>
              <a:t>Look up a better model on Huggingface to use as a base</a:t>
            </a:r>
            <a:endParaRPr sz="3000">
              <a:solidFill>
                <a:srgbClr val="888888"/>
              </a:solidFill>
            </a:endParaRPr>
          </a:p>
        </p:txBody>
      </p:sp>
      <p:sp>
        <p:nvSpPr>
          <p:cNvPr id="224" name="Google Shape;224;g30e9cd47c59_2_44"/>
          <p:cNvSpPr/>
          <p:nvPr/>
        </p:nvSpPr>
        <p:spPr>
          <a:xfrm>
            <a:off x="-247933" y="9617423"/>
            <a:ext cx="18796200" cy="904800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5" name="Google Shape;225;g30e9cd47c59_2_44"/>
          <p:cNvGrpSpPr/>
          <p:nvPr/>
        </p:nvGrpSpPr>
        <p:grpSpPr>
          <a:xfrm>
            <a:off x="-247933" y="9620598"/>
            <a:ext cx="18796275" cy="901575"/>
            <a:chOff x="0" y="0"/>
            <a:chExt cx="25061700" cy="1202100"/>
          </a:xfrm>
        </p:grpSpPr>
        <p:sp>
          <p:nvSpPr>
            <p:cNvPr id="226" name="Google Shape;226;g30e9cd47c59_2_44"/>
            <p:cNvSpPr/>
            <p:nvPr/>
          </p:nvSpPr>
          <p:spPr>
            <a:xfrm>
              <a:off x="0" y="0"/>
              <a:ext cx="25061700" cy="1202100"/>
            </a:xfrm>
            <a:prstGeom prst="rect">
              <a:avLst/>
            </a:prstGeom>
            <a:solidFill>
              <a:srgbClr val="EAF0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g30e9cd47c59_2_44"/>
            <p:cNvSpPr txBox="1"/>
            <p:nvPr/>
          </p:nvSpPr>
          <p:spPr>
            <a:xfrm>
              <a:off x="9291787" y="238385"/>
              <a:ext cx="15002400" cy="8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2199D4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Science | Machine Learning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2199D4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a768304ea_0_5"/>
          <p:cNvSpPr txBox="1"/>
          <p:nvPr/>
        </p:nvSpPr>
        <p:spPr>
          <a:xfrm>
            <a:off x="949008" y="1028700"/>
            <a:ext cx="1395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LOADING DATA 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30a768304ea_0_5"/>
          <p:cNvSpPr txBox="1"/>
          <p:nvPr/>
        </p:nvSpPr>
        <p:spPr>
          <a:xfrm>
            <a:off x="949000" y="2145625"/>
            <a:ext cx="14843400" cy="7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AutoNum type="arabicParenR"/>
            </a:pPr>
            <a:r>
              <a:rPr lang="en-US" sz="3000">
                <a:solidFill>
                  <a:srgbClr val="888888"/>
                </a:solidFill>
              </a:rPr>
              <a:t>1429_1.csv</a:t>
            </a:r>
            <a:endParaRPr sz="3000">
              <a:solidFill>
                <a:srgbClr val="888888"/>
              </a:solidFill>
            </a:endParaRPr>
          </a:p>
          <a:p>
            <a:pPr indent="-419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Char char="●"/>
            </a:pPr>
            <a:r>
              <a:rPr lang="en-US" sz="3000">
                <a:solidFill>
                  <a:srgbClr val="888888"/>
                </a:solidFill>
              </a:rPr>
              <a:t>+ 41.000 entries</a:t>
            </a:r>
            <a:endParaRPr sz="3000">
              <a:solidFill>
                <a:srgbClr val="88888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888888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AutoNum type="arabicParenR"/>
            </a:pPr>
            <a:r>
              <a:rPr lang="en-US" sz="3000">
                <a:solidFill>
                  <a:srgbClr val="888888"/>
                </a:solidFill>
              </a:rPr>
              <a:t>Datafiniti_[...].csv</a:t>
            </a:r>
            <a:endParaRPr sz="3000">
              <a:solidFill>
                <a:srgbClr val="888888"/>
              </a:solidFill>
            </a:endParaRPr>
          </a:p>
          <a:p>
            <a:pPr indent="-419100" lvl="3" marL="18288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Char char="●"/>
            </a:pPr>
            <a:r>
              <a:rPr lang="en-US" sz="3000">
                <a:solidFill>
                  <a:srgbClr val="888888"/>
                </a:solidFill>
              </a:rPr>
              <a:t>5</a:t>
            </a:r>
            <a:r>
              <a:rPr lang="en-US" sz="3000">
                <a:solidFill>
                  <a:srgbClr val="888888"/>
                </a:solidFill>
              </a:rPr>
              <a:t>.000 entries</a:t>
            </a:r>
            <a:endParaRPr sz="3000">
              <a:solidFill>
                <a:srgbClr val="888888"/>
              </a:solidFill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88888"/>
                </a:solidFill>
              </a:rPr>
              <a:t>Positive: 3,478 reviews</a:t>
            </a:r>
            <a:endParaRPr sz="3000">
              <a:solidFill>
                <a:srgbClr val="888888"/>
              </a:solidFill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88888"/>
                </a:solidFill>
              </a:rPr>
              <a:t>Neutral: 1,208 reviews</a:t>
            </a:r>
            <a:endParaRPr sz="3000">
              <a:solidFill>
                <a:srgbClr val="888888"/>
              </a:solidFill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88888"/>
                </a:solidFill>
              </a:rPr>
              <a:t>Negative: 314 reviews</a:t>
            </a:r>
            <a:endParaRPr sz="3000">
              <a:solidFill>
                <a:srgbClr val="8888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888888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AutoNum type="arabicParenR"/>
            </a:pPr>
            <a:r>
              <a:rPr lang="en-US" sz="3000">
                <a:solidFill>
                  <a:srgbClr val="888888"/>
                </a:solidFill>
              </a:rPr>
              <a:t>Datafiniti_[...]_May19.csv</a:t>
            </a:r>
            <a:endParaRPr sz="3000">
              <a:solidFill>
                <a:srgbClr val="888888"/>
              </a:solidFill>
            </a:endParaRPr>
          </a:p>
          <a:p>
            <a:pPr indent="-419100" lvl="3" marL="18288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Char char="●"/>
            </a:pPr>
            <a:r>
              <a:rPr lang="en-US" sz="3000">
                <a:solidFill>
                  <a:srgbClr val="888888"/>
                </a:solidFill>
              </a:rPr>
              <a:t>28,332</a:t>
            </a:r>
            <a:r>
              <a:rPr lang="en-US" sz="3000">
                <a:solidFill>
                  <a:srgbClr val="888888"/>
                </a:solidFill>
              </a:rPr>
              <a:t> entries</a:t>
            </a:r>
            <a:endParaRPr sz="3000">
              <a:solidFill>
                <a:srgbClr val="888888"/>
              </a:solidFill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88888"/>
                </a:solidFill>
              </a:rPr>
              <a:t>Positive: 19,897 reviews</a:t>
            </a:r>
            <a:endParaRPr sz="3000">
              <a:solidFill>
                <a:srgbClr val="888888"/>
              </a:solidFill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88888"/>
                </a:solidFill>
              </a:rPr>
              <a:t>Neutral: 5,648 reviews</a:t>
            </a:r>
            <a:endParaRPr sz="3000">
              <a:solidFill>
                <a:srgbClr val="888888"/>
              </a:solidFill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88888"/>
                </a:solidFill>
              </a:rPr>
              <a:t>Negative: 2,787 reviews</a:t>
            </a:r>
            <a:endParaRPr sz="3000">
              <a:solidFill>
                <a:srgbClr val="8888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8888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888888"/>
              </a:solidFill>
            </a:endParaRPr>
          </a:p>
        </p:txBody>
      </p:sp>
      <p:sp>
        <p:nvSpPr>
          <p:cNvPr id="95" name="Google Shape;95;g30a768304ea_0_5"/>
          <p:cNvSpPr/>
          <p:nvPr/>
        </p:nvSpPr>
        <p:spPr>
          <a:xfrm>
            <a:off x="-247933" y="9617423"/>
            <a:ext cx="18796200" cy="904800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g30a768304ea_0_5"/>
          <p:cNvGrpSpPr/>
          <p:nvPr/>
        </p:nvGrpSpPr>
        <p:grpSpPr>
          <a:xfrm>
            <a:off x="-247933" y="9620598"/>
            <a:ext cx="18796275" cy="901575"/>
            <a:chOff x="0" y="0"/>
            <a:chExt cx="25061700" cy="1202100"/>
          </a:xfrm>
        </p:grpSpPr>
        <p:sp>
          <p:nvSpPr>
            <p:cNvPr id="97" name="Google Shape;97;g30a768304ea_0_5"/>
            <p:cNvSpPr/>
            <p:nvPr/>
          </p:nvSpPr>
          <p:spPr>
            <a:xfrm>
              <a:off x="0" y="0"/>
              <a:ext cx="25061700" cy="1202100"/>
            </a:xfrm>
            <a:prstGeom prst="rect">
              <a:avLst/>
            </a:prstGeom>
            <a:solidFill>
              <a:srgbClr val="EAF0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g30a768304ea_0_5"/>
            <p:cNvSpPr txBox="1"/>
            <p:nvPr/>
          </p:nvSpPr>
          <p:spPr>
            <a:xfrm>
              <a:off x="9291787" y="238385"/>
              <a:ext cx="15002400" cy="8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2199D4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Science | Machine Learning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2199D4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pic>
        <p:nvPicPr>
          <p:cNvPr id="99" name="Google Shape;99;g30a768304e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600" y="4136500"/>
            <a:ext cx="603200" cy="9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30a768304e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600" y="6836025"/>
            <a:ext cx="603200" cy="9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30a768304ea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1325" y="5316523"/>
            <a:ext cx="419750" cy="41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30a768304ea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1325" y="8157598"/>
            <a:ext cx="419750" cy="41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30a768304ea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9600" y="4614900"/>
            <a:ext cx="603200" cy="9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30a768304ea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9600" y="7382225"/>
            <a:ext cx="603200" cy="9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30a768304ea_0_5"/>
          <p:cNvSpPr/>
          <p:nvPr/>
        </p:nvSpPr>
        <p:spPr>
          <a:xfrm rot="223972">
            <a:off x="6498816" y="1484481"/>
            <a:ext cx="2548206" cy="1016465"/>
          </a:xfrm>
          <a:prstGeom prst="cloudCallout">
            <a:avLst>
              <a:gd fmla="val -60702" name="adj1"/>
              <a:gd fmla="val 9570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Same data?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We discarded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949008" y="1153200"/>
            <a:ext cx="1395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BEFORE </a:t>
            </a:r>
            <a:r>
              <a:rPr b="0" i="0" lang="en-US" sz="4800" u="none" cap="none" strike="noStrike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PREPROCESSING</a:t>
            </a: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…</a:t>
            </a:r>
            <a:endParaRPr b="0" i="0" sz="4800" u="none" cap="none" strike="noStrike">
              <a:solidFill>
                <a:srgbClr val="2199D4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12" name="Google Shape;112;p2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113" name="Google Shape;113;p2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9291787" y="238385"/>
              <a:ext cx="15002400" cy="8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2199D4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Science | Machine Learning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2199D4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15" name="Google Shape;115;p2"/>
          <p:cNvSpPr txBox="1"/>
          <p:nvPr/>
        </p:nvSpPr>
        <p:spPr>
          <a:xfrm>
            <a:off x="949000" y="5837725"/>
            <a:ext cx="1345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888888"/>
                </a:solidFill>
              </a:rPr>
              <a:t>2. Check for missing values</a:t>
            </a:r>
            <a:endParaRPr b="0" i="0" sz="30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949000" y="2317725"/>
            <a:ext cx="1525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AutoNum type="arabicPeriod"/>
            </a:pPr>
            <a:r>
              <a:rPr lang="en-US" sz="3000">
                <a:solidFill>
                  <a:srgbClr val="888888"/>
                </a:solidFill>
              </a:rPr>
              <a:t>Create a ‘sentiment’ column: numerical ‘ratings’          categorical ‘ratings’</a:t>
            </a:r>
            <a:endParaRPr b="0" i="0" sz="30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9579175" y="2406600"/>
            <a:ext cx="707700" cy="29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949000" y="6861863"/>
            <a:ext cx="134529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888888"/>
                </a:solidFill>
              </a:rPr>
              <a:t>3.</a:t>
            </a:r>
            <a:r>
              <a:rPr lang="en-US" sz="3000">
                <a:solidFill>
                  <a:srgbClr val="888888"/>
                </a:solidFill>
              </a:rPr>
              <a:t> Drop useless columns and keep the essential ones for the project:</a:t>
            </a:r>
            <a:endParaRPr sz="3000">
              <a:solidFill>
                <a:srgbClr val="88888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888888"/>
                </a:solidFill>
              </a:rPr>
              <a:t>— reviews.text</a:t>
            </a:r>
            <a:endParaRPr sz="3000">
              <a:solidFill>
                <a:srgbClr val="88888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888888"/>
                </a:solidFill>
              </a:rPr>
              <a:t>— sentiment</a:t>
            </a:r>
            <a:endParaRPr sz="3000">
              <a:solidFill>
                <a:srgbClr val="88888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888888"/>
                </a:solidFill>
              </a:rPr>
              <a:t>— (reviews.rating) </a:t>
            </a:r>
            <a:r>
              <a:rPr lang="en-US">
                <a:solidFill>
                  <a:srgbClr val="FF0000"/>
                </a:solidFill>
              </a:rPr>
              <a:t>optional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888888"/>
                </a:solidFill>
              </a:rPr>
              <a:t>— (categories) </a:t>
            </a:r>
            <a:r>
              <a:rPr lang="en-US">
                <a:solidFill>
                  <a:srgbClr val="FF0000"/>
                </a:solidFill>
              </a:rPr>
              <a:t>optional</a:t>
            </a:r>
            <a:endParaRPr sz="3000">
              <a:solidFill>
                <a:srgbClr val="888888"/>
              </a:solidFill>
            </a:endParaRPr>
          </a:p>
        </p:txBody>
      </p:sp>
      <p:pic>
        <p:nvPicPr>
          <p:cNvPr id="119" name="Google Shape;11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8825" y="2911014"/>
            <a:ext cx="5031200" cy="27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1800" y="7550100"/>
            <a:ext cx="12820626" cy="14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c604b8a9e_1_12"/>
          <p:cNvSpPr/>
          <p:nvPr/>
        </p:nvSpPr>
        <p:spPr>
          <a:xfrm>
            <a:off x="-247933" y="9617423"/>
            <a:ext cx="18796200" cy="904800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30c604b8a9e_1_12"/>
          <p:cNvSpPr txBox="1"/>
          <p:nvPr/>
        </p:nvSpPr>
        <p:spPr>
          <a:xfrm>
            <a:off x="949008" y="1153200"/>
            <a:ext cx="1395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2199D4"/>
              </a:buClr>
              <a:buSzPts val="4800"/>
              <a:buFont typeface="Fredoka"/>
              <a:buAutoNum type="arabicPeriod"/>
            </a:pP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TEXT </a:t>
            </a:r>
            <a:r>
              <a:rPr b="0" i="0" lang="en-US" sz="4800" u="none" cap="none" strike="noStrike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PREPROCESSING</a:t>
            </a:r>
            <a:endParaRPr b="0" i="0" sz="4800" u="none" cap="none" strike="noStrike">
              <a:solidFill>
                <a:srgbClr val="2199D4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27" name="Google Shape;127;g30c604b8a9e_1_12"/>
          <p:cNvGrpSpPr/>
          <p:nvPr/>
        </p:nvGrpSpPr>
        <p:grpSpPr>
          <a:xfrm>
            <a:off x="-247933" y="9620598"/>
            <a:ext cx="18796275" cy="901575"/>
            <a:chOff x="0" y="0"/>
            <a:chExt cx="25061700" cy="1202100"/>
          </a:xfrm>
        </p:grpSpPr>
        <p:sp>
          <p:nvSpPr>
            <p:cNvPr id="128" name="Google Shape;128;g30c604b8a9e_1_12"/>
            <p:cNvSpPr/>
            <p:nvPr/>
          </p:nvSpPr>
          <p:spPr>
            <a:xfrm>
              <a:off x="0" y="0"/>
              <a:ext cx="25061700" cy="1202100"/>
            </a:xfrm>
            <a:prstGeom prst="rect">
              <a:avLst/>
            </a:prstGeom>
            <a:solidFill>
              <a:srgbClr val="EAF0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g30c604b8a9e_1_12"/>
            <p:cNvSpPr txBox="1"/>
            <p:nvPr/>
          </p:nvSpPr>
          <p:spPr>
            <a:xfrm>
              <a:off x="9291787" y="238385"/>
              <a:ext cx="15002400" cy="8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2199D4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Science | Machine Learning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2199D4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30" name="Google Shape;130;g30c604b8a9e_1_12"/>
          <p:cNvSpPr txBox="1"/>
          <p:nvPr/>
        </p:nvSpPr>
        <p:spPr>
          <a:xfrm>
            <a:off x="9757750" y="2577475"/>
            <a:ext cx="553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1155CC"/>
                </a:solidFill>
              </a:rPr>
              <a:t>def </a:t>
            </a:r>
            <a:r>
              <a:rPr b="1" lang="en-US" sz="3000">
                <a:solidFill>
                  <a:srgbClr val="FFD966"/>
                </a:solidFill>
              </a:rPr>
              <a:t>clean_text (</a:t>
            </a:r>
            <a:r>
              <a:rPr b="1" lang="en-US" sz="3000">
                <a:solidFill>
                  <a:srgbClr val="00FFFF"/>
                </a:solidFill>
              </a:rPr>
              <a:t>text</a:t>
            </a:r>
            <a:r>
              <a:rPr b="1" lang="en-US" sz="3000">
                <a:solidFill>
                  <a:srgbClr val="FFD966"/>
                </a:solidFill>
              </a:rPr>
              <a:t>)</a:t>
            </a:r>
            <a:r>
              <a:rPr b="1" lang="en-US" sz="3000">
                <a:solidFill>
                  <a:srgbClr val="888888"/>
                </a:solidFill>
              </a:rPr>
              <a:t>:</a:t>
            </a:r>
            <a:endParaRPr b="1" i="0" sz="3000" u="none" cap="none" strike="noStrike">
              <a:solidFill>
                <a:srgbClr val="888888"/>
              </a:solidFill>
            </a:endParaRPr>
          </a:p>
        </p:txBody>
      </p:sp>
      <p:sp>
        <p:nvSpPr>
          <p:cNvPr id="131" name="Google Shape;131;g30c604b8a9e_1_12"/>
          <p:cNvSpPr txBox="1"/>
          <p:nvPr/>
        </p:nvSpPr>
        <p:spPr>
          <a:xfrm>
            <a:off x="9757750" y="3198150"/>
            <a:ext cx="55311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888888"/>
                </a:solidFill>
              </a:rPr>
              <a:t>— Remove special chars</a:t>
            </a:r>
            <a:endParaRPr sz="3000">
              <a:solidFill>
                <a:srgbClr val="88888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888888"/>
                </a:solidFill>
              </a:rPr>
              <a:t>— Remove numbers</a:t>
            </a:r>
            <a:endParaRPr sz="3000">
              <a:solidFill>
                <a:srgbClr val="88888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888888"/>
                </a:solidFill>
              </a:rPr>
              <a:t>— Remove extra </a:t>
            </a:r>
            <a:r>
              <a:rPr lang="en-US" sz="3000">
                <a:solidFill>
                  <a:srgbClr val="888888"/>
                </a:solidFill>
              </a:rPr>
              <a:t>white spaces</a:t>
            </a:r>
            <a:endParaRPr sz="3000">
              <a:solidFill>
                <a:srgbClr val="88888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888888"/>
                </a:solidFill>
              </a:rPr>
              <a:t>— Convert to lowercase</a:t>
            </a:r>
            <a:endParaRPr sz="3000">
              <a:solidFill>
                <a:srgbClr val="88888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888888"/>
                </a:solidFill>
              </a:rPr>
              <a:t>— Remove stopwords</a:t>
            </a:r>
            <a:endParaRPr sz="3000">
              <a:solidFill>
                <a:srgbClr val="88888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888888"/>
                </a:solidFill>
              </a:rPr>
              <a:t>— Tokenization</a:t>
            </a:r>
            <a:endParaRPr sz="3000">
              <a:solidFill>
                <a:srgbClr val="88888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888888"/>
                </a:solidFill>
              </a:rPr>
              <a:t>— Lemmatization</a:t>
            </a:r>
            <a:endParaRPr sz="3000">
              <a:solidFill>
                <a:srgbClr val="888888"/>
              </a:solidFill>
            </a:endParaRPr>
          </a:p>
        </p:txBody>
      </p:sp>
      <p:sp>
        <p:nvSpPr>
          <p:cNvPr id="132" name="Google Shape;132;g30c604b8a9e_1_12"/>
          <p:cNvSpPr/>
          <p:nvPr/>
        </p:nvSpPr>
        <p:spPr>
          <a:xfrm>
            <a:off x="9343250" y="5167600"/>
            <a:ext cx="4797300" cy="1177500"/>
          </a:xfrm>
          <a:prstGeom prst="bracePair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30c604b8a9e_1_12"/>
          <p:cNvSpPr/>
          <p:nvPr/>
        </p:nvSpPr>
        <p:spPr>
          <a:xfrm rot="381217">
            <a:off x="8842650" y="5741205"/>
            <a:ext cx="594940" cy="1887594"/>
          </a:xfrm>
          <a:custGeom>
            <a:rect b="b" l="l" r="r" t="t"/>
            <a:pathLst>
              <a:path extrusionOk="0" h="76759" w="36076">
                <a:moveTo>
                  <a:pt x="15943" y="0"/>
                </a:moveTo>
                <a:cubicBezTo>
                  <a:pt x="12052" y="2334"/>
                  <a:pt x="7022" y="3703"/>
                  <a:pt x="4618" y="7550"/>
                </a:cubicBezTo>
                <a:cubicBezTo>
                  <a:pt x="-428" y="15624"/>
                  <a:pt x="-208" y="26400"/>
                  <a:pt x="843" y="35863"/>
                </a:cubicBezTo>
                <a:cubicBezTo>
                  <a:pt x="2830" y="53746"/>
                  <a:pt x="18083" y="76759"/>
                  <a:pt x="36076" y="76759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4" name="Google Shape;134;g30c604b8a9e_1_12"/>
          <p:cNvSpPr txBox="1"/>
          <p:nvPr/>
        </p:nvSpPr>
        <p:spPr>
          <a:xfrm>
            <a:off x="9755000" y="7424475"/>
            <a:ext cx="6739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888888"/>
                </a:solidFill>
              </a:rPr>
              <a:t>Separate function?</a:t>
            </a:r>
            <a:endParaRPr sz="3000">
              <a:solidFill>
                <a:srgbClr val="8888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1155CC"/>
                </a:solidFill>
              </a:rPr>
              <a:t>def </a:t>
            </a:r>
            <a:r>
              <a:rPr b="1" lang="en-US" sz="3000">
                <a:solidFill>
                  <a:srgbClr val="FFD966"/>
                </a:solidFill>
              </a:rPr>
              <a:t>tokenize_and_lematize (</a:t>
            </a:r>
            <a:r>
              <a:rPr b="1" lang="en-US" sz="3000">
                <a:solidFill>
                  <a:srgbClr val="00FFFF"/>
                </a:solidFill>
              </a:rPr>
              <a:t>text</a:t>
            </a:r>
            <a:r>
              <a:rPr b="1" lang="en-US" sz="3000">
                <a:solidFill>
                  <a:srgbClr val="FFD966"/>
                </a:solidFill>
              </a:rPr>
              <a:t>)</a:t>
            </a:r>
            <a:r>
              <a:rPr b="1" lang="en-US" sz="3000">
                <a:solidFill>
                  <a:srgbClr val="888888"/>
                </a:solidFill>
              </a:rPr>
              <a:t>:</a:t>
            </a:r>
            <a:endParaRPr b="1" sz="3000">
              <a:solidFill>
                <a:srgbClr val="888888"/>
              </a:solidFill>
            </a:endParaRPr>
          </a:p>
        </p:txBody>
      </p:sp>
      <p:pic>
        <p:nvPicPr>
          <p:cNvPr id="135" name="Google Shape;135;g30c604b8a9e_1_12"/>
          <p:cNvPicPr preferRelativeResize="0"/>
          <p:nvPr/>
        </p:nvPicPr>
        <p:blipFill rotWithShape="1">
          <a:blip r:embed="rId3">
            <a:alphaModFix/>
          </a:blip>
          <a:srcRect b="0" l="0" r="30113" t="0"/>
          <a:stretch/>
        </p:blipFill>
        <p:spPr>
          <a:xfrm>
            <a:off x="257050" y="2577475"/>
            <a:ext cx="8565426" cy="32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a768304ea_0_29"/>
          <p:cNvSpPr/>
          <p:nvPr/>
        </p:nvSpPr>
        <p:spPr>
          <a:xfrm>
            <a:off x="-247933" y="9617423"/>
            <a:ext cx="18796200" cy="904800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30a768304ea_0_29"/>
          <p:cNvSpPr txBox="1"/>
          <p:nvPr/>
        </p:nvSpPr>
        <p:spPr>
          <a:xfrm>
            <a:off x="1253800" y="1804500"/>
            <a:ext cx="1239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  … BUT FIRST</a:t>
            </a:r>
            <a:endParaRPr b="0" i="0" sz="4800" u="none" cap="none" strike="noStrike">
              <a:solidFill>
                <a:srgbClr val="2199D4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42" name="Google Shape;142;g30a768304ea_0_29"/>
          <p:cNvGrpSpPr/>
          <p:nvPr/>
        </p:nvGrpSpPr>
        <p:grpSpPr>
          <a:xfrm>
            <a:off x="-247933" y="9620598"/>
            <a:ext cx="18796275" cy="901575"/>
            <a:chOff x="0" y="0"/>
            <a:chExt cx="25061700" cy="1202100"/>
          </a:xfrm>
        </p:grpSpPr>
        <p:sp>
          <p:nvSpPr>
            <p:cNvPr id="143" name="Google Shape;143;g30a768304ea_0_29"/>
            <p:cNvSpPr/>
            <p:nvPr/>
          </p:nvSpPr>
          <p:spPr>
            <a:xfrm>
              <a:off x="0" y="0"/>
              <a:ext cx="25061700" cy="1202100"/>
            </a:xfrm>
            <a:prstGeom prst="rect">
              <a:avLst/>
            </a:prstGeom>
            <a:solidFill>
              <a:srgbClr val="EAF0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g30a768304ea_0_29"/>
            <p:cNvSpPr txBox="1"/>
            <p:nvPr/>
          </p:nvSpPr>
          <p:spPr>
            <a:xfrm>
              <a:off x="9291787" y="238385"/>
              <a:ext cx="15002400" cy="8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2199D4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Science | Machine Learning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2199D4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45" name="Google Shape;145;g30a768304ea_0_29"/>
          <p:cNvSpPr txBox="1"/>
          <p:nvPr/>
        </p:nvSpPr>
        <p:spPr>
          <a:xfrm>
            <a:off x="1253800" y="3485025"/>
            <a:ext cx="6307200" cy="55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AutoNum type="arabicPeriod"/>
            </a:pPr>
            <a:r>
              <a:rPr lang="en-US" sz="3000">
                <a:solidFill>
                  <a:srgbClr val="888888"/>
                </a:solidFill>
              </a:rPr>
              <a:t>Train-test split</a:t>
            </a:r>
            <a:endParaRPr sz="3000">
              <a:solidFill>
                <a:srgbClr val="88888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88888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88888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88888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88888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88888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88888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88888"/>
                </a:solidFill>
              </a:rPr>
              <a:t>2. Vectorization: TF-IDF</a:t>
            </a:r>
            <a:endParaRPr sz="3000">
              <a:solidFill>
                <a:srgbClr val="88888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88888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88888"/>
                </a:solidFill>
              </a:rPr>
              <a:t>3. Define hyperparameters</a:t>
            </a:r>
            <a:endParaRPr sz="3000">
              <a:solidFill>
                <a:srgbClr val="88888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88888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88888"/>
                </a:solidFill>
              </a:rPr>
              <a:t>4. Initialize the GridSearchCV</a:t>
            </a:r>
            <a:endParaRPr sz="3000">
              <a:solidFill>
                <a:srgbClr val="888888"/>
              </a:solidFill>
            </a:endParaRPr>
          </a:p>
        </p:txBody>
      </p:sp>
      <p:sp>
        <p:nvSpPr>
          <p:cNvPr id="146" name="Google Shape;146;g30a768304ea_0_29"/>
          <p:cNvSpPr txBox="1"/>
          <p:nvPr/>
        </p:nvSpPr>
        <p:spPr>
          <a:xfrm>
            <a:off x="1253808" y="997388"/>
            <a:ext cx="1395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2. MODEL </a:t>
            </a: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BUILDING…</a:t>
            </a:r>
            <a:endParaRPr b="0" i="0" sz="4800" u="none" cap="none" strike="noStrike">
              <a:solidFill>
                <a:srgbClr val="2199D4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pic>
        <p:nvPicPr>
          <p:cNvPr id="147" name="Google Shape;147;g30a768304ea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5500" y="4196900"/>
            <a:ext cx="1218950" cy="1637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8" name="Google Shape;148;g30a768304ea_0_29"/>
          <p:cNvGraphicFramePr/>
          <p:nvPr/>
        </p:nvGraphicFramePr>
        <p:xfrm>
          <a:off x="4869075" y="348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{BF7A6594-2A36-451B-96BF-73FFBCE281A1}</a:tableStyleId>
              </a:tblPr>
              <a:tblGrid>
                <a:gridCol w="6244075"/>
                <a:gridCol w="2531925"/>
              </a:tblGrid>
              <a:tr h="52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chemeClr val="lt1"/>
                          </a:solidFill>
                        </a:rPr>
                        <a:t>FEATURES</a:t>
                      </a:r>
                      <a:endParaRPr b="1"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2199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chemeClr val="lt1"/>
                          </a:solidFill>
                        </a:rPr>
                        <a:t>LABELS</a:t>
                      </a:r>
                      <a:endParaRPr b="1"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2199D4"/>
                    </a:solidFill>
                  </a:tcPr>
                </a:tc>
              </a:tr>
              <a:tr h="182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9" name="Google Shape;149;g30a768304ea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9075" y="4196900"/>
            <a:ext cx="6244075" cy="163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30a768304ea_0_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5175" y="6387550"/>
            <a:ext cx="3797650" cy="8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30a768304ea_0_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00225" y="7465425"/>
            <a:ext cx="4717319" cy="8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30a768304ea_0_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848450" y="8492725"/>
            <a:ext cx="7244477" cy="90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a768304ea_0_162"/>
          <p:cNvSpPr/>
          <p:nvPr/>
        </p:nvSpPr>
        <p:spPr>
          <a:xfrm>
            <a:off x="-247933" y="9617423"/>
            <a:ext cx="18796200" cy="904800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30a768304ea_0_162"/>
          <p:cNvSpPr txBox="1"/>
          <p:nvPr/>
        </p:nvSpPr>
        <p:spPr>
          <a:xfrm>
            <a:off x="1101408" y="844988"/>
            <a:ext cx="1395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2. MODEL BUILDING </a:t>
            </a: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TRANSFORMER MODEL</a:t>
            </a:r>
            <a:endParaRPr b="0" i="0" sz="4800" u="none" cap="none" strike="noStrike">
              <a:solidFill>
                <a:srgbClr val="2199D4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59" name="Google Shape;159;g30a768304ea_0_162"/>
          <p:cNvGrpSpPr/>
          <p:nvPr/>
        </p:nvGrpSpPr>
        <p:grpSpPr>
          <a:xfrm>
            <a:off x="-247933" y="9620598"/>
            <a:ext cx="18796275" cy="901575"/>
            <a:chOff x="0" y="0"/>
            <a:chExt cx="25061700" cy="1202100"/>
          </a:xfrm>
        </p:grpSpPr>
        <p:sp>
          <p:nvSpPr>
            <p:cNvPr id="160" name="Google Shape;160;g30a768304ea_0_162"/>
            <p:cNvSpPr/>
            <p:nvPr/>
          </p:nvSpPr>
          <p:spPr>
            <a:xfrm>
              <a:off x="0" y="0"/>
              <a:ext cx="25061700" cy="1202100"/>
            </a:xfrm>
            <a:prstGeom prst="rect">
              <a:avLst/>
            </a:prstGeom>
            <a:solidFill>
              <a:srgbClr val="EAF0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g30a768304ea_0_162"/>
            <p:cNvSpPr txBox="1"/>
            <p:nvPr/>
          </p:nvSpPr>
          <p:spPr>
            <a:xfrm>
              <a:off x="9291787" y="238385"/>
              <a:ext cx="15002400" cy="8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2199D4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Science | Machine Learning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2199D4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62" name="Google Shape;162;g30a768304ea_0_162"/>
          <p:cNvSpPr txBox="1"/>
          <p:nvPr/>
        </p:nvSpPr>
        <p:spPr>
          <a:xfrm>
            <a:off x="254200" y="2442950"/>
            <a:ext cx="915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82880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ML </a:t>
            </a:r>
            <a:r>
              <a:rPr lang="en-US" sz="36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MODELs</a:t>
            </a:r>
            <a:endParaRPr sz="200"/>
          </a:p>
        </p:txBody>
      </p:sp>
      <p:sp>
        <p:nvSpPr>
          <p:cNvPr id="163" name="Google Shape;163;g30a768304ea_0_162"/>
          <p:cNvSpPr txBox="1"/>
          <p:nvPr/>
        </p:nvSpPr>
        <p:spPr>
          <a:xfrm>
            <a:off x="8989075" y="2442950"/>
            <a:ext cx="915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82880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TRANSFORMER MODEL</a:t>
            </a:r>
            <a:endParaRPr sz="200"/>
          </a:p>
        </p:txBody>
      </p:sp>
      <p:pic>
        <p:nvPicPr>
          <p:cNvPr id="164" name="Google Shape;164;g30a768304ea_0_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725" y="3181850"/>
            <a:ext cx="6234685" cy="613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30a768304ea_0_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9148" y="3181850"/>
            <a:ext cx="7730105" cy="6130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47432e26b_0_17"/>
          <p:cNvSpPr/>
          <p:nvPr/>
        </p:nvSpPr>
        <p:spPr>
          <a:xfrm>
            <a:off x="-247933" y="9617423"/>
            <a:ext cx="18796200" cy="904800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2d47432e26b_0_17"/>
          <p:cNvSpPr txBox="1"/>
          <p:nvPr/>
        </p:nvSpPr>
        <p:spPr>
          <a:xfrm>
            <a:off x="1101408" y="844988"/>
            <a:ext cx="1395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3</a:t>
            </a:r>
            <a:r>
              <a:rPr b="0" i="0" lang="en-US" sz="4800" u="none" cap="none" strike="noStrike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. MODEL </a:t>
            </a: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EVALUATION (ML models)</a:t>
            </a:r>
            <a:endParaRPr b="0" i="0" sz="4800" u="none" cap="none" strike="noStrike">
              <a:solidFill>
                <a:srgbClr val="2199D4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72" name="Google Shape;172;g2d47432e26b_0_17"/>
          <p:cNvGrpSpPr/>
          <p:nvPr/>
        </p:nvGrpSpPr>
        <p:grpSpPr>
          <a:xfrm>
            <a:off x="-247933" y="9620598"/>
            <a:ext cx="18796275" cy="901575"/>
            <a:chOff x="0" y="0"/>
            <a:chExt cx="25061700" cy="1202100"/>
          </a:xfrm>
        </p:grpSpPr>
        <p:sp>
          <p:nvSpPr>
            <p:cNvPr id="173" name="Google Shape;173;g2d47432e26b_0_17"/>
            <p:cNvSpPr/>
            <p:nvPr/>
          </p:nvSpPr>
          <p:spPr>
            <a:xfrm>
              <a:off x="0" y="0"/>
              <a:ext cx="25061700" cy="1202100"/>
            </a:xfrm>
            <a:prstGeom prst="rect">
              <a:avLst/>
            </a:prstGeom>
            <a:solidFill>
              <a:srgbClr val="EAF0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g2d47432e26b_0_17"/>
            <p:cNvSpPr txBox="1"/>
            <p:nvPr/>
          </p:nvSpPr>
          <p:spPr>
            <a:xfrm>
              <a:off x="9291787" y="238385"/>
              <a:ext cx="15002400" cy="8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2199D4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Science | Machine Learning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2199D4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pic>
        <p:nvPicPr>
          <p:cNvPr id="175" name="Google Shape;175;g2d47432e26b_0_17"/>
          <p:cNvPicPr preferRelativeResize="0"/>
          <p:nvPr/>
        </p:nvPicPr>
        <p:blipFill rotWithShape="1">
          <a:blip r:embed="rId3">
            <a:alphaModFix/>
          </a:blip>
          <a:srcRect b="74884" l="0" r="42049" t="0"/>
          <a:stretch/>
        </p:blipFill>
        <p:spPr>
          <a:xfrm>
            <a:off x="376675" y="2107958"/>
            <a:ext cx="4572450" cy="33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2d47432e26b_0_17"/>
          <p:cNvPicPr preferRelativeResize="0"/>
          <p:nvPr/>
        </p:nvPicPr>
        <p:blipFill rotWithShape="1">
          <a:blip r:embed="rId3">
            <a:alphaModFix/>
          </a:blip>
          <a:srcRect b="51781" l="0" r="40568" t="25834"/>
          <a:stretch/>
        </p:blipFill>
        <p:spPr>
          <a:xfrm>
            <a:off x="12849600" y="1930646"/>
            <a:ext cx="4689175" cy="297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d47432e26b_0_17"/>
          <p:cNvPicPr preferRelativeResize="0"/>
          <p:nvPr/>
        </p:nvPicPr>
        <p:blipFill rotWithShape="1">
          <a:blip r:embed="rId3">
            <a:alphaModFix/>
          </a:blip>
          <a:srcRect b="25248" l="0" r="3465" t="49637"/>
          <a:stretch/>
        </p:blipFill>
        <p:spPr>
          <a:xfrm>
            <a:off x="1896613" y="5862688"/>
            <a:ext cx="7616875" cy="33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2d47432e26b_0_17"/>
          <p:cNvPicPr preferRelativeResize="0"/>
          <p:nvPr/>
        </p:nvPicPr>
        <p:blipFill rotWithShape="1">
          <a:blip r:embed="rId3">
            <a:alphaModFix/>
          </a:blip>
          <a:srcRect b="937" l="0" r="19588" t="76679"/>
          <a:stretch/>
        </p:blipFill>
        <p:spPr>
          <a:xfrm>
            <a:off x="10583725" y="5774050"/>
            <a:ext cx="6344700" cy="297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e9cd47c59_2_0"/>
          <p:cNvSpPr/>
          <p:nvPr/>
        </p:nvSpPr>
        <p:spPr>
          <a:xfrm>
            <a:off x="-247933" y="9617423"/>
            <a:ext cx="18796200" cy="904800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30e9cd47c59_2_0"/>
          <p:cNvSpPr txBox="1"/>
          <p:nvPr/>
        </p:nvSpPr>
        <p:spPr>
          <a:xfrm>
            <a:off x="1101399" y="845000"/>
            <a:ext cx="1612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3</a:t>
            </a:r>
            <a:r>
              <a:rPr b="0" i="0" lang="en-US" sz="4800" u="none" cap="none" strike="noStrike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. MODEL </a:t>
            </a: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EVALUATION (DistilBert model pre-finetuning)</a:t>
            </a:r>
            <a:endParaRPr b="0" i="0" sz="4800" u="none" cap="none" strike="noStrike">
              <a:solidFill>
                <a:srgbClr val="2199D4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85" name="Google Shape;185;g30e9cd47c59_2_0"/>
          <p:cNvGrpSpPr/>
          <p:nvPr/>
        </p:nvGrpSpPr>
        <p:grpSpPr>
          <a:xfrm>
            <a:off x="-247933" y="9620598"/>
            <a:ext cx="18796275" cy="901575"/>
            <a:chOff x="0" y="0"/>
            <a:chExt cx="25061700" cy="1202100"/>
          </a:xfrm>
        </p:grpSpPr>
        <p:sp>
          <p:nvSpPr>
            <p:cNvPr id="186" name="Google Shape;186;g30e9cd47c59_2_0"/>
            <p:cNvSpPr/>
            <p:nvPr/>
          </p:nvSpPr>
          <p:spPr>
            <a:xfrm>
              <a:off x="0" y="0"/>
              <a:ext cx="25061700" cy="1202100"/>
            </a:xfrm>
            <a:prstGeom prst="rect">
              <a:avLst/>
            </a:prstGeom>
            <a:solidFill>
              <a:srgbClr val="EAF0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g30e9cd47c59_2_0"/>
            <p:cNvSpPr txBox="1"/>
            <p:nvPr/>
          </p:nvSpPr>
          <p:spPr>
            <a:xfrm>
              <a:off x="9291787" y="238385"/>
              <a:ext cx="15002400" cy="8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2199D4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Science | Machine Learning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2199D4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pic>
        <p:nvPicPr>
          <p:cNvPr id="188" name="Google Shape;188;g30e9cd47c59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400" y="2319425"/>
            <a:ext cx="9036075" cy="584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30e9cd47c59_2_0"/>
          <p:cNvSpPr txBox="1"/>
          <p:nvPr/>
        </p:nvSpPr>
        <p:spPr>
          <a:xfrm>
            <a:off x="11498100" y="2319425"/>
            <a:ext cx="6130200" cy="58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DestilBert from Huggingface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 “out-of-the-Box” results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Didn’t get any neutral reviews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e9cd47c59_2_25"/>
          <p:cNvSpPr/>
          <p:nvPr/>
        </p:nvSpPr>
        <p:spPr>
          <a:xfrm>
            <a:off x="-247933" y="9617423"/>
            <a:ext cx="18796200" cy="904800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30e9cd47c59_2_25"/>
          <p:cNvSpPr txBox="1"/>
          <p:nvPr/>
        </p:nvSpPr>
        <p:spPr>
          <a:xfrm>
            <a:off x="1101399" y="845000"/>
            <a:ext cx="1612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3</a:t>
            </a:r>
            <a:r>
              <a:rPr b="0" i="0" lang="en-US" sz="4800" u="none" cap="none" strike="noStrike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. MODEL </a:t>
            </a: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EVALUATION (RandomForest on Eval Dataset)</a:t>
            </a:r>
            <a:endParaRPr b="0" i="0" sz="4800" u="none" cap="none" strike="noStrike">
              <a:solidFill>
                <a:srgbClr val="2199D4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96" name="Google Shape;196;g30e9cd47c59_2_25"/>
          <p:cNvGrpSpPr/>
          <p:nvPr/>
        </p:nvGrpSpPr>
        <p:grpSpPr>
          <a:xfrm>
            <a:off x="-247933" y="9620598"/>
            <a:ext cx="18796275" cy="901575"/>
            <a:chOff x="0" y="0"/>
            <a:chExt cx="25061700" cy="1202100"/>
          </a:xfrm>
        </p:grpSpPr>
        <p:sp>
          <p:nvSpPr>
            <p:cNvPr id="197" name="Google Shape;197;g30e9cd47c59_2_25"/>
            <p:cNvSpPr/>
            <p:nvPr/>
          </p:nvSpPr>
          <p:spPr>
            <a:xfrm>
              <a:off x="0" y="0"/>
              <a:ext cx="25061700" cy="1202100"/>
            </a:xfrm>
            <a:prstGeom prst="rect">
              <a:avLst/>
            </a:prstGeom>
            <a:solidFill>
              <a:srgbClr val="EAF0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g30e9cd47c59_2_25"/>
            <p:cNvSpPr txBox="1"/>
            <p:nvPr/>
          </p:nvSpPr>
          <p:spPr>
            <a:xfrm>
              <a:off x="9291787" y="238385"/>
              <a:ext cx="15002400" cy="8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2199D4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Science | Machine Learning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2199D4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pic>
        <p:nvPicPr>
          <p:cNvPr id="199" name="Google Shape;199;g30e9cd47c59_2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325" y="1945625"/>
            <a:ext cx="9342124" cy="65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30e9cd47c59_2_25"/>
          <p:cNvSpPr txBox="1"/>
          <p:nvPr/>
        </p:nvSpPr>
        <p:spPr>
          <a:xfrm>
            <a:off x="11498100" y="2319425"/>
            <a:ext cx="6130200" cy="58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Evaluated the RF model on a separate Dataset(</a:t>
            </a:r>
            <a:r>
              <a:rPr lang="en-US" sz="3000">
                <a:solidFill>
                  <a:srgbClr val="888888"/>
                </a:solidFill>
              </a:rPr>
              <a:t>Datafiniti_[...].csv 5000 rows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Seemingly good accuracy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