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75" r:id="rId3"/>
    <p:sldId id="272" r:id="rId4"/>
    <p:sldId id="276" r:id="rId5"/>
    <p:sldId id="277" r:id="rId6"/>
    <p:sldId id="282" r:id="rId7"/>
    <p:sldId id="283" r:id="rId8"/>
    <p:sldId id="284" r:id="rId9"/>
    <p:sldId id="285" r:id="rId10"/>
    <p:sldId id="286" r:id="rId11"/>
    <p:sldId id="287" r:id="rId12"/>
    <p:sldId id="274" r:id="rId13"/>
    <p:sldId id="271" r:id="rId14"/>
    <p:sldId id="280" r:id="rId15"/>
    <p:sldId id="281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>
        <p:scale>
          <a:sx n="81" d="100"/>
          <a:sy n="81" d="100"/>
        </p:scale>
        <p:origin x="-22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 custT="1"/>
      <dgm:spPr/>
      <dgm:t>
        <a:bodyPr/>
        <a:lstStyle/>
        <a:p>
          <a:r>
            <a:rPr lang="pt-BR" sz="2000" noProof="0" dirty="0" smtClean="0"/>
            <a:t>Alocação</a:t>
          </a:r>
          <a:endParaRPr lang="pt-BR" sz="2000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pPr algn="ctr"/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 custT="1"/>
      <dgm:spPr/>
      <dgm:t>
        <a:bodyPr/>
        <a:lstStyle/>
        <a:p>
          <a:r>
            <a:rPr lang="pt-BR" sz="2000" noProof="0" dirty="0" smtClean="0"/>
            <a:t>Reunião</a:t>
          </a:r>
          <a:endParaRPr lang="pt-BR" sz="2000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 custT="1"/>
      <dgm:spPr/>
      <dgm:t>
        <a:bodyPr/>
        <a:lstStyle/>
        <a:p>
          <a:r>
            <a:rPr lang="pt-BR" sz="1800" noProof="0" dirty="0" smtClean="0"/>
            <a:t>Trabalho</a:t>
          </a:r>
          <a:endParaRPr lang="pt-BR" sz="1800" noProof="0" dirty="0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 custScaleX="137082" custScaleY="1252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 custScaleX="127498" custScaleY="1319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 custScaleX="144834" custScaleY="1286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CEA58-A28C-4B6C-A1FF-3B24C133DC54}" type="presOf" srcId="{FBA29113-7A70-4E0E-B036-871C49B835F1}" destId="{8734DFB3-ADD8-4FD2-87D8-1981AA0ADD0B}" srcOrd="0" destOrd="0" presId="urn:microsoft.com/office/officeart/2005/8/layout/hProcess6"/>
    <dgm:cxn modelId="{FB6A681F-E192-4954-8716-F92D40202DC1}" type="presOf" srcId="{5D952622-A79E-41E4-BBC2-6212DEFFA91C}" destId="{EE8733A1-7662-4D0A-B39E-2218596CC81C}" srcOrd="0" destOrd="0" presId="urn:microsoft.com/office/officeart/2005/8/layout/hProcess6"/>
    <dgm:cxn modelId="{91659D2E-B12A-482A-8CE6-C29BDE7CD07E}" type="presOf" srcId="{A6406C01-7E83-4650-8EF5-394419DCB348}" destId="{47DA5750-48DC-4E4F-815D-0B05DBC30DAB}" srcOrd="0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393A42D7-E296-4805-BE5F-96D3FF35731E}" type="presOf" srcId="{E4E9F0D0-FF23-4B59-9B97-973BCBE5DC65}" destId="{610B5FFC-C0C9-444C-9F7A-14D1B54F604D}" srcOrd="0" destOrd="0" presId="urn:microsoft.com/office/officeart/2005/8/layout/hProcess6"/>
    <dgm:cxn modelId="{FED919D6-1ABA-4E1A-85A2-9F09EBE5B504}" type="presOf" srcId="{E4E9F0D0-FF23-4B59-9B97-973BCBE5DC65}" destId="{FB705FC1-639E-4064-8E9A-A79870DE5273}" srcOrd="1" destOrd="0" presId="urn:microsoft.com/office/officeart/2005/8/layout/hProcess6"/>
    <dgm:cxn modelId="{9327DE29-3213-42C5-8773-219AC39862DA}" type="presOf" srcId="{50706FFE-8A00-485D-9FF7-8D310692C602}" destId="{78E9A4E4-18A9-4B73-8007-A63A71C71937}" srcOrd="0" destOrd="0" presId="urn:microsoft.com/office/officeart/2005/8/layout/hProcess6"/>
    <dgm:cxn modelId="{AE73C149-1972-4753-A9FE-170BD4B9B8E9}" type="presParOf" srcId="{8734DFB3-ADD8-4FD2-87D8-1981AA0ADD0B}" destId="{5C04AEFB-7132-4B28-A7D3-862245070A8D}" srcOrd="0" destOrd="0" presId="urn:microsoft.com/office/officeart/2005/8/layout/hProcess6"/>
    <dgm:cxn modelId="{5F1BED47-96CE-4E9E-BDCC-B332A2D3443B}" type="presParOf" srcId="{5C04AEFB-7132-4B28-A7D3-862245070A8D}" destId="{358F74AC-FC7D-465B-BD12-B6CCC00F3D29}" srcOrd="0" destOrd="0" presId="urn:microsoft.com/office/officeart/2005/8/layout/hProcess6"/>
    <dgm:cxn modelId="{4B249BE7-4395-4783-A926-ECAA63B9823F}" type="presParOf" srcId="{5C04AEFB-7132-4B28-A7D3-862245070A8D}" destId="{610B5FFC-C0C9-444C-9F7A-14D1B54F604D}" srcOrd="1" destOrd="0" presId="urn:microsoft.com/office/officeart/2005/8/layout/hProcess6"/>
    <dgm:cxn modelId="{45818FD6-261C-4499-B0EB-8A7C81BB3C92}" type="presParOf" srcId="{5C04AEFB-7132-4B28-A7D3-862245070A8D}" destId="{FB705FC1-639E-4064-8E9A-A79870DE5273}" srcOrd="2" destOrd="0" presId="urn:microsoft.com/office/officeart/2005/8/layout/hProcess6"/>
    <dgm:cxn modelId="{C0C1132B-AD03-4DBA-9E39-979338AA141F}" type="presParOf" srcId="{5C04AEFB-7132-4B28-A7D3-862245070A8D}" destId="{47DA5750-48DC-4E4F-815D-0B05DBC30DAB}" srcOrd="3" destOrd="0" presId="urn:microsoft.com/office/officeart/2005/8/layout/hProcess6"/>
    <dgm:cxn modelId="{AC8F586F-7B1C-4EB2-B6D9-5C345FE16B54}" type="presParOf" srcId="{8734DFB3-ADD8-4FD2-87D8-1981AA0ADD0B}" destId="{6319C676-A7DE-4777-9BB4-3B6D30ED3F5C}" srcOrd="1" destOrd="0" presId="urn:microsoft.com/office/officeart/2005/8/layout/hProcess6"/>
    <dgm:cxn modelId="{F559BFD7-7430-44FF-A920-5DBFC2F0C13A}" type="presParOf" srcId="{8734DFB3-ADD8-4FD2-87D8-1981AA0ADD0B}" destId="{CA708D38-D093-4C16-A955-CF2CAC7F0A99}" srcOrd="2" destOrd="0" presId="urn:microsoft.com/office/officeart/2005/8/layout/hProcess6"/>
    <dgm:cxn modelId="{DAACB822-16A3-4B91-8C07-D25C85A494AF}" type="presParOf" srcId="{CA708D38-D093-4C16-A955-CF2CAC7F0A99}" destId="{6F3066E9-E96F-489D-8A4B-6D55FBE389F2}" srcOrd="0" destOrd="0" presId="urn:microsoft.com/office/officeart/2005/8/layout/hProcess6"/>
    <dgm:cxn modelId="{1CF1DDF1-200D-454B-BB53-1E5289FF589D}" type="presParOf" srcId="{CA708D38-D093-4C16-A955-CF2CAC7F0A99}" destId="{00D2DC2C-7CA2-4A4B-B66D-3DDCAB7DC8E9}" srcOrd="1" destOrd="0" presId="urn:microsoft.com/office/officeart/2005/8/layout/hProcess6"/>
    <dgm:cxn modelId="{ECEF3A12-5E5C-4ADC-8227-D2C9D3A7AA13}" type="presParOf" srcId="{CA708D38-D093-4C16-A955-CF2CAC7F0A99}" destId="{072FB640-0A28-40E8-9C0C-86BAF45C6EF0}" srcOrd="2" destOrd="0" presId="urn:microsoft.com/office/officeart/2005/8/layout/hProcess6"/>
    <dgm:cxn modelId="{770B067D-F762-49EE-84B0-D937351CE8B6}" type="presParOf" srcId="{CA708D38-D093-4C16-A955-CF2CAC7F0A99}" destId="{EE8733A1-7662-4D0A-B39E-2218596CC81C}" srcOrd="3" destOrd="0" presId="urn:microsoft.com/office/officeart/2005/8/layout/hProcess6"/>
    <dgm:cxn modelId="{993D09F4-D692-4111-BFDB-F6D81385C8AD}" type="presParOf" srcId="{8734DFB3-ADD8-4FD2-87D8-1981AA0ADD0B}" destId="{E0D7C734-E391-436F-996C-E60442F50A17}" srcOrd="3" destOrd="0" presId="urn:microsoft.com/office/officeart/2005/8/layout/hProcess6"/>
    <dgm:cxn modelId="{7376554F-DB14-4ED0-B990-D0A10BE545AA}" type="presParOf" srcId="{8734DFB3-ADD8-4FD2-87D8-1981AA0ADD0B}" destId="{E8F3A685-8F9F-4BAC-8C8B-A1DE5AA41F3A}" srcOrd="4" destOrd="0" presId="urn:microsoft.com/office/officeart/2005/8/layout/hProcess6"/>
    <dgm:cxn modelId="{6635DF59-BB88-47FA-9EF0-31052B211B66}" type="presParOf" srcId="{E8F3A685-8F9F-4BAC-8C8B-A1DE5AA41F3A}" destId="{84BFA617-6CAF-4DA9-A086-82BCA61093BE}" srcOrd="0" destOrd="0" presId="urn:microsoft.com/office/officeart/2005/8/layout/hProcess6"/>
    <dgm:cxn modelId="{5CDC608A-DFA5-453A-9052-53C015141C06}" type="presParOf" srcId="{E8F3A685-8F9F-4BAC-8C8B-A1DE5AA41F3A}" destId="{4BF699B1-BE15-42D1-9784-AA33CF29870E}" srcOrd="1" destOrd="0" presId="urn:microsoft.com/office/officeart/2005/8/layout/hProcess6"/>
    <dgm:cxn modelId="{CACBB6AE-41E5-4048-BD96-2B7BFEC44C6D}" type="presParOf" srcId="{E8F3A685-8F9F-4BAC-8C8B-A1DE5AA41F3A}" destId="{F0925EF4-86E2-4748-BA70-94AAF55AB064}" srcOrd="2" destOrd="0" presId="urn:microsoft.com/office/officeart/2005/8/layout/hProcess6"/>
    <dgm:cxn modelId="{2E254CBC-492D-43E3-801B-D2224AC36A22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793696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noProof="0" dirty="0"/>
        </a:p>
      </dsp:txBody>
      <dsp:txXfrm>
        <a:off x="1372206" y="1197033"/>
        <a:ext cx="1128094" cy="1415933"/>
      </dsp:txXfrm>
    </dsp:sp>
    <dsp:sp modelId="{47DA5750-48DC-4E4F-815D-0B05DBC30DAB}">
      <dsp:nvSpPr>
        <dsp:cNvPr id="0" name=""/>
        <dsp:cNvSpPr/>
      </dsp:nvSpPr>
      <dsp:spPr>
        <a:xfrm>
          <a:off x="663" y="1180543"/>
          <a:ext cx="1586065" cy="1448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Alocação</a:t>
          </a:r>
          <a:endParaRPr lang="pt-BR" sz="2000" kern="1200" noProof="0" dirty="0"/>
        </a:p>
      </dsp:txBody>
      <dsp:txXfrm>
        <a:off x="232937" y="1392731"/>
        <a:ext cx="1121517" cy="1024536"/>
      </dsp:txXfrm>
    </dsp:sp>
    <dsp:sp modelId="{00D2DC2C-7CA2-4A4B-B66D-3DDCAB7DC8E9}">
      <dsp:nvSpPr>
        <dsp:cNvPr id="0" name=""/>
        <dsp:cNvSpPr/>
      </dsp:nvSpPr>
      <dsp:spPr>
        <a:xfrm>
          <a:off x="3989951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733A1-7662-4D0A-B39E-2218596CC81C}">
      <dsp:nvSpPr>
        <dsp:cNvPr id="0" name=""/>
        <dsp:cNvSpPr/>
      </dsp:nvSpPr>
      <dsp:spPr>
        <a:xfrm>
          <a:off x="3252363" y="1141563"/>
          <a:ext cx="1475176" cy="1526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Trabalho</a:t>
          </a:r>
          <a:endParaRPr lang="pt-BR" sz="1800" kern="1200" noProof="0" dirty="0"/>
        </a:p>
      </dsp:txBody>
      <dsp:txXfrm>
        <a:off x="3468398" y="1365168"/>
        <a:ext cx="1043106" cy="1079662"/>
      </dsp:txXfrm>
    </dsp:sp>
    <dsp:sp modelId="{4BF699B1-BE15-42D1-9784-AA33CF29870E}">
      <dsp:nvSpPr>
        <dsp:cNvPr id="0" name=""/>
        <dsp:cNvSpPr/>
      </dsp:nvSpPr>
      <dsp:spPr>
        <a:xfrm>
          <a:off x="7286497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9A4E4-18A9-4B73-8007-A63A71C71937}">
      <dsp:nvSpPr>
        <dsp:cNvPr id="0" name=""/>
        <dsp:cNvSpPr/>
      </dsp:nvSpPr>
      <dsp:spPr>
        <a:xfrm>
          <a:off x="6448618" y="1160585"/>
          <a:ext cx="1675757" cy="14888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Reunião</a:t>
          </a:r>
          <a:endParaRPr lang="pt-BR" sz="2000" kern="1200" noProof="0" dirty="0"/>
        </a:p>
      </dsp:txBody>
      <dsp:txXfrm>
        <a:off x="6694027" y="1378619"/>
        <a:ext cx="1184939" cy="1052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Analítica  </a:t>
            </a: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visão geral da alocação de recursos e cronogramas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Semana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as segundas feiras para Alocação da equipe e designação de tarefas</a:t>
            </a:r>
          </a:p>
          <a:p>
            <a:endParaRPr lang="pt-BR" dirty="0"/>
          </a:p>
          <a:p>
            <a:r>
              <a:rPr lang="pt-BR" dirty="0" smtClean="0"/>
              <a:t>Desenvolvimento e testes ao longo da semana</a:t>
            </a:r>
          </a:p>
          <a:p>
            <a:endParaRPr lang="pt-BR" dirty="0"/>
          </a:p>
          <a:p>
            <a:r>
              <a:rPr lang="pt-BR" dirty="0" smtClean="0"/>
              <a:t>Reunião com o cliente nas quintas-feiras ou sextas-feiras para tirar duvidas e apresentar resultados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Inicio no dia 01/09/2014 e fim quando terminar 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Rotina da Semana 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170066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de Hardware 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Computadores </a:t>
            </a:r>
          </a:p>
          <a:p>
            <a:r>
              <a:rPr lang="pt-BR" dirty="0" smtClean="0"/>
              <a:t>Impressora</a:t>
            </a:r>
          </a:p>
          <a:p>
            <a:r>
              <a:rPr lang="pt-BR" dirty="0" smtClean="0"/>
              <a:t>Servidor na Nuvem</a:t>
            </a:r>
          </a:p>
          <a:p>
            <a:r>
              <a:rPr lang="pt-BR" dirty="0" smtClean="0"/>
              <a:t>Eclipse</a:t>
            </a:r>
          </a:p>
          <a:p>
            <a:r>
              <a:rPr lang="pt-BR" dirty="0" err="1" smtClean="0"/>
              <a:t>Astah</a:t>
            </a:r>
            <a:endParaRPr lang="pt-BR" dirty="0" smtClean="0"/>
          </a:p>
          <a:p>
            <a:r>
              <a:rPr lang="pt-BR" dirty="0" err="1" smtClean="0"/>
              <a:t>phpMyAdmin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Project Libre</a:t>
            </a:r>
          </a:p>
          <a:p>
            <a:r>
              <a:rPr lang="pt-BR" dirty="0"/>
              <a:t>Libre Office</a:t>
            </a:r>
          </a:p>
          <a:p>
            <a:r>
              <a:rPr lang="pt-BR" dirty="0" err="1"/>
              <a:t>Hangouts</a:t>
            </a:r>
            <a:endParaRPr lang="pt-BR" dirty="0"/>
          </a:p>
          <a:p>
            <a:r>
              <a:rPr lang="pt-BR" dirty="0" err="1"/>
              <a:t>GitHub</a:t>
            </a:r>
            <a:endParaRPr lang="pt-BR" dirty="0"/>
          </a:p>
          <a:p>
            <a:r>
              <a:rPr lang="pt-BR" dirty="0" smtClean="0"/>
              <a:t>MySQL Workbench</a:t>
            </a:r>
          </a:p>
          <a:p>
            <a:r>
              <a:rPr lang="pt-BR" dirty="0" smtClean="0"/>
              <a:t>Windows e Linux </a:t>
            </a:r>
            <a:r>
              <a:rPr lang="pt-BR" dirty="0" err="1" smtClean="0"/>
              <a:t>Ubuntu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4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Humanos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925466"/>
              </p:ext>
            </p:extLst>
          </p:nvPr>
        </p:nvGraphicFramePr>
        <p:xfrm>
          <a:off x="1119554" y="1910861"/>
          <a:ext cx="9952890" cy="4042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0578"/>
                <a:gridCol w="1990578"/>
                <a:gridCol w="1990578"/>
                <a:gridCol w="1990578"/>
                <a:gridCol w="1990578"/>
              </a:tblGrid>
              <a:tr h="595449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Gerente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Analista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Desenvolvedor</a:t>
                      </a:r>
                    </a:p>
                    <a:p>
                      <a:pPr algn="ctr"/>
                      <a:r>
                        <a:rPr lang="pt-BR" sz="1800" baseline="0" noProof="0" dirty="0" smtClean="0"/>
                        <a:t>Banco de Dados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Davi </a:t>
                      </a:r>
                      <a:r>
                        <a:rPr lang="pt-BR" sz="1800" noProof="0" dirty="0" err="1" smtClean="0"/>
                        <a:t>Araki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 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Eric</a:t>
                      </a:r>
                      <a:r>
                        <a:rPr lang="pt-BR" sz="1800" baseline="0" noProof="0" dirty="0" smtClean="0"/>
                        <a:t> Teixeira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Igor Couto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pt-BR" sz="1050" noProof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Ronny Peterson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Tiago Marques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 Gerados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302683"/>
              </p:ext>
            </p:extLst>
          </p:nvPr>
        </p:nvGraphicFramePr>
        <p:xfrm>
          <a:off x="1855177" y="1910861"/>
          <a:ext cx="8481646" cy="3692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40823"/>
                <a:gridCol w="4240823"/>
              </a:tblGrid>
              <a:tr h="539571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Gerado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Inicial com Cliente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de Requisitos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 Equipe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das Ferramentas e Equipamentos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Modelagem 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Digrama de Classes, Caso</a:t>
                      </a:r>
                      <a:r>
                        <a:rPr lang="pt-BR" sz="1800" baseline="0" noProof="0" dirty="0" smtClean="0"/>
                        <a:t> de Uso e Entidade Relacionamento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Semanal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Possível</a:t>
                      </a:r>
                      <a:r>
                        <a:rPr lang="pt-BR" sz="1800" baseline="0" noProof="0" dirty="0" smtClean="0"/>
                        <a:t> alteração nos documentos existentes.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9684"/>
            <a:ext cx="11953305" cy="53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Escolhida: </a:t>
            </a:r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88477" y="2813539"/>
            <a:ext cx="9015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Metodologia Extreme </a:t>
            </a:r>
            <a:r>
              <a:rPr lang="pt-BR" sz="2000" dirty="0" err="1" smtClean="0">
                <a:solidFill>
                  <a:schemeClr val="accent1"/>
                </a:solidFill>
              </a:rPr>
              <a:t>Programming</a:t>
            </a:r>
            <a:r>
              <a:rPr lang="pt-BR" sz="2000" dirty="0" smtClean="0">
                <a:solidFill>
                  <a:schemeClr val="accent1"/>
                </a:solidFill>
              </a:rPr>
              <a:t> Adaptada:</a:t>
            </a:r>
          </a:p>
          <a:p>
            <a:endParaRPr lang="pt-BR" sz="2000" dirty="0"/>
          </a:p>
          <a:p>
            <a:pPr algn="ctr"/>
            <a:r>
              <a:rPr lang="pt-BR" sz="2000" dirty="0" smtClean="0"/>
              <a:t>Tarefas mais simples e triviais serão realizadas individualmente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35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Acesso fácil e rápido ao cliente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Encontros com o cliente todas as quintas e sextas</a:t>
            </a:r>
          </a:p>
          <a:p>
            <a:r>
              <a:rPr lang="pt-BR" dirty="0" smtClean="0"/>
              <a:t>Reuniões rápidas e de pé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Duração curta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Duração estimada de 3 meses</a:t>
            </a:r>
          </a:p>
          <a:p>
            <a:r>
              <a:rPr lang="pt-BR" dirty="0" smtClean="0"/>
              <a:t>Sem extensão de prazo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Flexibilidade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5"/>
            <a:ext cx="4572000" cy="1435240"/>
          </a:xfrm>
        </p:spPr>
        <p:txBody>
          <a:bodyPr>
            <a:normAutofit/>
          </a:bodyPr>
          <a:lstStyle/>
          <a:p>
            <a:r>
              <a:rPr lang="pt-BR" dirty="0" smtClean="0"/>
              <a:t>Podemos alterar componentes já feitos</a:t>
            </a:r>
          </a:p>
          <a:p>
            <a:r>
              <a:rPr lang="pt-BR" dirty="0" smtClean="0"/>
              <a:t>Temos liberdade para discutir ideias com o cliente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Comunicação e Respeito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2701332"/>
          </a:xfrm>
        </p:spPr>
        <p:txBody>
          <a:bodyPr/>
          <a:lstStyle/>
          <a:p>
            <a:r>
              <a:rPr lang="pt-BR" dirty="0" smtClean="0"/>
              <a:t>Comunicação fácil dos membros entre si e com o cliente.</a:t>
            </a:r>
          </a:p>
          <a:p>
            <a:r>
              <a:rPr lang="pt-BR" dirty="0" smtClean="0"/>
              <a:t>Respeito e coragem são atributos fortes entre os membros da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8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Principais Etapas do Projeto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392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Inicial com 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em que recebemos a especificação do projeto.</a:t>
            </a:r>
          </a:p>
          <a:p>
            <a:endParaRPr lang="pt-BR" dirty="0"/>
          </a:p>
          <a:p>
            <a:r>
              <a:rPr lang="pt-BR" dirty="0" smtClean="0"/>
              <a:t>Levantamos requisitos </a:t>
            </a:r>
            <a:r>
              <a:rPr lang="pt-BR" smtClean="0"/>
              <a:t>e geramos </a:t>
            </a:r>
            <a:r>
              <a:rPr lang="pt-BR" dirty="0" smtClean="0"/>
              <a:t>o Documento de Requisitos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29/08/2014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6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Definimos os papeis de cada integrante do grupo</a:t>
            </a:r>
          </a:p>
          <a:p>
            <a:endParaRPr lang="pt-BR" dirty="0"/>
          </a:p>
          <a:p>
            <a:r>
              <a:rPr lang="pt-BR" dirty="0" smtClean="0"/>
              <a:t>Nesta etapa, definimos que a metodologia Extreme </a:t>
            </a:r>
            <a:r>
              <a:rPr lang="pt-BR" dirty="0" err="1" smtClean="0"/>
              <a:t>Programming</a:t>
            </a:r>
            <a:r>
              <a:rPr lang="pt-BR" dirty="0" smtClean="0"/>
              <a:t> seria a melhor para o desenvolvimento do sistema.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3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das Ferramentas e Equipamentos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Levantamento dos recursos de Hardware e Software necessários para o projeto.</a:t>
            </a:r>
          </a:p>
          <a:p>
            <a:endParaRPr lang="pt-BR" dirty="0"/>
          </a:p>
          <a:p>
            <a:r>
              <a:rPr lang="pt-BR" dirty="0" smtClean="0"/>
              <a:t>Levantamento dos custos gerais.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8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Inicio do desenvolvimento do diagrama de Classes.</a:t>
            </a:r>
          </a:p>
          <a:p>
            <a:endParaRPr lang="pt-BR" dirty="0"/>
          </a:p>
          <a:p>
            <a:r>
              <a:rPr lang="pt-BR" dirty="0"/>
              <a:t>Inicio do desenvolvimento do diagrama de </a:t>
            </a:r>
            <a:r>
              <a:rPr lang="pt-BR" dirty="0" smtClean="0"/>
              <a:t>Caso de Uso.</a:t>
            </a:r>
          </a:p>
          <a:p>
            <a:endParaRPr lang="pt-BR" dirty="0"/>
          </a:p>
          <a:p>
            <a:r>
              <a:rPr lang="pt-BR" dirty="0"/>
              <a:t>Inicio do desenvolvimento do diagrama </a:t>
            </a:r>
            <a:r>
              <a:rPr lang="pt-BR" dirty="0" smtClean="0"/>
              <a:t>Entidade Relacionamento para o Banco de Dados.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385</Words>
  <Application>Microsoft Office PowerPoint</Application>
  <PresentationFormat>Personalizar</PresentationFormat>
  <Paragraphs>107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Criando Um Site do Zero</vt:lpstr>
      <vt:lpstr>Estrutura Analítica  DuDente</vt:lpstr>
      <vt:lpstr>Metodologia Escolhida: Extreme Programming</vt:lpstr>
      <vt:lpstr>Metodologia Escolhida: Extreme Programming</vt:lpstr>
      <vt:lpstr>Metodologia Escolhida: Extreme Programming</vt:lpstr>
      <vt:lpstr>Principais Etapas do Projeto</vt:lpstr>
      <vt:lpstr>Reunião Inicial com o Cliente</vt:lpstr>
      <vt:lpstr>Definição da Equipe</vt:lpstr>
      <vt:lpstr>Definição das Ferramentas e Equipamentos</vt:lpstr>
      <vt:lpstr>Modelagem Inicial</vt:lpstr>
      <vt:lpstr>Semana de Trabalho</vt:lpstr>
      <vt:lpstr>Rotina da Semana </vt:lpstr>
      <vt:lpstr>Recursos de Hardware e Software</vt:lpstr>
      <vt:lpstr>Recursos Humanos</vt:lpstr>
      <vt:lpstr>Documentos Gerados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2014-09-26T21:00:30Z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