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6" r:id="rId4"/>
    <p:sldId id="267" r:id="rId5"/>
    <p:sldId id="257" r:id="rId6"/>
    <p:sldId id="276" r:id="rId7"/>
    <p:sldId id="277" r:id="rId8"/>
    <p:sldId id="278" r:id="rId9"/>
    <p:sldId id="271" r:id="rId10"/>
    <p:sldId id="275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09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09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7"/>
            <a:ext cx="1687285" cy="530134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89857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2" y="5038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17/10/2014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3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Estimativas de Projeto</a:t>
            </a:r>
            <a:br>
              <a:rPr lang="pt-BR" dirty="0" smtClean="0"/>
            </a:br>
            <a:r>
              <a:rPr lang="pt-BR" dirty="0" err="1" smtClean="0"/>
              <a:t>DuDente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análise sobre a métrica empregada para estimar 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b="1" dirty="0" smtClean="0"/>
              <a:t>Programador Java: </a:t>
            </a:r>
            <a:r>
              <a:rPr lang="pt-BR" dirty="0" smtClean="0"/>
              <a:t>Desenvolvimento geral</a:t>
            </a:r>
          </a:p>
          <a:p>
            <a:r>
              <a:rPr lang="pt-BR" b="1" dirty="0" smtClean="0"/>
              <a:t>Programador de Banco de Dados: </a:t>
            </a:r>
            <a:r>
              <a:rPr lang="pt-BR" dirty="0" smtClean="0"/>
              <a:t>SQL e ligação com o bando</a:t>
            </a:r>
          </a:p>
          <a:p>
            <a:r>
              <a:rPr lang="pt-BR" b="1" dirty="0" smtClean="0"/>
              <a:t>Programador de Interface: </a:t>
            </a:r>
            <a:r>
              <a:rPr lang="pt-BR" dirty="0" smtClean="0"/>
              <a:t>Interface gráfica e de comunicação com o usuário.</a:t>
            </a:r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633156"/>
              </p:ext>
            </p:extLst>
          </p:nvPr>
        </p:nvGraphicFramePr>
        <p:xfrm>
          <a:off x="6740767" y="1629508"/>
          <a:ext cx="4296510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8255"/>
                <a:gridCol w="2148255"/>
              </a:tblGrid>
              <a:tr h="914400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Hora</a:t>
                      </a:r>
                      <a:r>
                        <a:rPr lang="pt-BR" sz="1800" baseline="0" noProof="0" dirty="0" smtClean="0"/>
                        <a:t>s por Ponto de Função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 Java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6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 Banco</a:t>
                      </a:r>
                      <a:r>
                        <a:rPr lang="pt-BR" sz="1800" baseline="0" noProof="0" dirty="0" smtClean="0"/>
                        <a:t> de dados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4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Programador</a:t>
                      </a:r>
                      <a:r>
                        <a:rPr lang="pt-BR" sz="1800" baseline="0" noProof="0" dirty="0" smtClean="0"/>
                        <a:t> Interface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3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93" y="0"/>
            <a:ext cx="9966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Membros do Grupo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Grupo 5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Igor Freitas Couto</a:t>
            </a:r>
          </a:p>
          <a:p>
            <a:r>
              <a:rPr lang="pt-BR" dirty="0" smtClean="0"/>
              <a:t>Davi </a:t>
            </a:r>
            <a:r>
              <a:rPr lang="pt-BR" dirty="0" err="1" smtClean="0"/>
              <a:t>Araki</a:t>
            </a:r>
            <a:endParaRPr lang="pt-BR" dirty="0" smtClean="0"/>
          </a:p>
          <a:p>
            <a:r>
              <a:rPr lang="pt-BR" dirty="0" smtClean="0"/>
              <a:t>Ronny Peterson</a:t>
            </a:r>
          </a:p>
          <a:p>
            <a:r>
              <a:rPr lang="pt-BR" dirty="0" smtClean="0"/>
              <a:t>Tiago Marques</a:t>
            </a:r>
          </a:p>
          <a:p>
            <a:r>
              <a:rPr lang="pt-BR" dirty="0" smtClean="0"/>
              <a:t>Erick </a:t>
            </a:r>
            <a:r>
              <a:rPr lang="pt-BR" dirty="0"/>
              <a:t>T</a:t>
            </a:r>
            <a:r>
              <a:rPr lang="pt-BR" dirty="0" smtClean="0"/>
              <a:t>eixeira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 escolhida: Ponto de função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Ponto de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Elaborada por </a:t>
            </a:r>
            <a:r>
              <a:rPr lang="pt-BR" dirty="0"/>
              <a:t>Allan Albrecht da IBM e trazida a público em </a:t>
            </a:r>
            <a:r>
              <a:rPr lang="pt-BR" dirty="0" smtClean="0"/>
              <a:t>1979.</a:t>
            </a:r>
          </a:p>
          <a:p>
            <a:r>
              <a:rPr lang="pt-BR" dirty="0" smtClean="0"/>
              <a:t>Serve para estimar prazo, custo, tamanho, esforço, entre outros.</a:t>
            </a:r>
          </a:p>
          <a:p>
            <a:r>
              <a:rPr lang="pt-BR" dirty="0" smtClean="0"/>
              <a:t>Leva em conta “pontos de função” que são unidades de medida para tarefas que o software deve realizar, externamente e internamente.</a:t>
            </a:r>
          </a:p>
          <a:p>
            <a:r>
              <a:rPr lang="pt-BR" dirty="0" smtClean="0"/>
              <a:t>Cada ponto tem um “peso” de acordo com a tabela.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Ponto de Função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Funções de Entrada Externa 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Entradas no sistema que podem ser por parte do usuário ou gerados pelo próprio sistema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err="1"/>
              <a:t>Funcões</a:t>
            </a:r>
            <a:r>
              <a:rPr lang="pt-BR" dirty="0"/>
              <a:t> de Saída Externa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São dados gerados pelo software usados no fluxo de execução para controle interno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306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Ponto de Função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Arquivo Lógico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Valores e estruturas armazenadas internamente pelo programa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Consultas e Requisições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Recuperação de dados para o “consumo” do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9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</a:t>
            </a:r>
            <a:r>
              <a:rPr lang="pt-BR" dirty="0" smtClean="0"/>
              <a:t>função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Independente da linguagem de </a:t>
            </a:r>
            <a:r>
              <a:rPr lang="pt-BR" dirty="0" smtClean="0"/>
              <a:t>programação e tecnologia </a:t>
            </a:r>
            <a:r>
              <a:rPr lang="pt-BR" dirty="0"/>
              <a:t>utilizada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Unidade padrão em medida de software.</a:t>
            </a:r>
          </a:p>
          <a:p>
            <a:r>
              <a:rPr lang="pt-BR" dirty="0" smtClean="0"/>
              <a:t>Baixo custo ao incluir esta métrica no ciclo de desenvolvimento do sistema.</a:t>
            </a:r>
          </a:p>
          <a:p>
            <a:r>
              <a:rPr lang="pt-BR" dirty="0" smtClean="0"/>
              <a:t>Pode ser calculado com base nos 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47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função - </a:t>
            </a:r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medidos a partir do ponto de vista do </a:t>
            </a:r>
            <a:r>
              <a:rPr lang="pt-BR" dirty="0" smtClean="0"/>
              <a:t>usuário</a:t>
            </a:r>
            <a:r>
              <a:rPr lang="pt-BR" dirty="0"/>
              <a:t>, ou seja, pelo que o </a:t>
            </a:r>
            <a:r>
              <a:rPr lang="pt-BR" dirty="0" smtClean="0"/>
              <a:t>usuário </a:t>
            </a:r>
            <a:r>
              <a:rPr lang="pt-BR" dirty="0"/>
              <a:t>requisitou, e </a:t>
            </a:r>
            <a:r>
              <a:rPr lang="pt-BR" dirty="0" smtClean="0"/>
              <a:t>não </a:t>
            </a:r>
            <a:r>
              <a:rPr lang="pt-BR" dirty="0"/>
              <a:t>o que realmente </a:t>
            </a:r>
            <a:r>
              <a:rPr lang="pt-BR" dirty="0" smtClean="0"/>
              <a:t>será </a:t>
            </a:r>
            <a:r>
              <a:rPr lang="pt-BR" dirty="0"/>
              <a:t>entregue a ele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Contagem não pode ser facilmente automatizada.</a:t>
            </a:r>
          </a:p>
          <a:p>
            <a:r>
              <a:rPr lang="pt-BR" dirty="0" smtClean="0"/>
              <a:t>Adicione seu terceiro marcador aqui.</a:t>
            </a:r>
          </a:p>
          <a:p>
            <a:r>
              <a:rPr lang="pt-BR" dirty="0" smtClean="0"/>
              <a:t>Nem sempre se adapta bem a projetos pequenos.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Certificação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66092" y="1981200"/>
            <a:ext cx="5310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b="1" dirty="0">
                <a:solidFill>
                  <a:srgbClr val="C00000"/>
                </a:solidFill>
                <a:latin typeface="Arial" charset="0"/>
              </a:rPr>
              <a:t>CFPS – </a:t>
            </a:r>
            <a:r>
              <a:rPr lang="pt-BR" altLang="pt-BR" b="1" i="1" dirty="0" err="1">
                <a:solidFill>
                  <a:srgbClr val="C00000"/>
                </a:solidFill>
                <a:latin typeface="Arial" charset="0"/>
              </a:rPr>
              <a:t>Certified</a:t>
            </a:r>
            <a:r>
              <a:rPr lang="pt-BR" altLang="pt-BR" b="1" i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pt-BR" altLang="pt-BR" b="1" i="1" dirty="0" err="1">
                <a:solidFill>
                  <a:srgbClr val="C00000"/>
                </a:solidFill>
                <a:latin typeface="Arial" charset="0"/>
              </a:rPr>
              <a:t>Function</a:t>
            </a:r>
            <a:r>
              <a:rPr lang="pt-BR" altLang="pt-BR" b="1" i="1" dirty="0">
                <a:solidFill>
                  <a:srgbClr val="C00000"/>
                </a:solidFill>
                <a:latin typeface="Arial" charset="0"/>
              </a:rPr>
              <a:t> Point </a:t>
            </a:r>
            <a:r>
              <a:rPr lang="pt-BR" altLang="pt-BR" b="1" i="1" dirty="0" err="1" smtClean="0">
                <a:solidFill>
                  <a:srgbClr val="C00000"/>
                </a:solidFill>
                <a:latin typeface="Arial" charset="0"/>
              </a:rPr>
              <a:t>Specialist</a:t>
            </a:r>
            <a:endParaRPr lang="pt-BR" altLang="pt-BR" b="1" dirty="0" smtClean="0">
              <a:solidFill>
                <a:srgbClr val="C00000"/>
              </a:solidFill>
              <a:latin typeface="Arial" charset="0"/>
            </a:endParaRPr>
          </a:p>
          <a:p>
            <a:r>
              <a:rPr lang="pt-BR" altLang="pt-BR" dirty="0" smtClean="0">
                <a:latin typeface="Arial" charset="0"/>
              </a:rPr>
              <a:t> </a:t>
            </a:r>
          </a:p>
          <a:p>
            <a:endParaRPr lang="pt-BR" altLang="pt-BR" dirty="0">
              <a:latin typeface="Arial" charset="0"/>
            </a:endParaRPr>
          </a:p>
          <a:p>
            <a:r>
              <a:rPr lang="pt-BR" altLang="pt-BR" dirty="0" smtClean="0">
                <a:latin typeface="Arial" charset="0"/>
              </a:rPr>
              <a:t>É </a:t>
            </a:r>
            <a:r>
              <a:rPr lang="pt-BR" altLang="pt-BR" dirty="0">
                <a:latin typeface="Arial" charset="0"/>
              </a:rPr>
              <a:t>a certificação conferida pelo </a:t>
            </a:r>
            <a:r>
              <a:rPr lang="pt-BR" altLang="pt-BR" i="1" dirty="0" err="1">
                <a:latin typeface="Arial" charset="0"/>
              </a:rPr>
              <a:t>International</a:t>
            </a:r>
            <a:r>
              <a:rPr lang="pt-BR" altLang="pt-BR" i="1" dirty="0">
                <a:latin typeface="Arial" charset="0"/>
              </a:rPr>
              <a:t> </a:t>
            </a:r>
            <a:r>
              <a:rPr lang="pt-BR" altLang="pt-BR" i="1" dirty="0" err="1">
                <a:latin typeface="Arial" charset="0"/>
              </a:rPr>
              <a:t>Function</a:t>
            </a:r>
            <a:r>
              <a:rPr lang="pt-BR" altLang="pt-BR" i="1" dirty="0">
                <a:latin typeface="Arial" charset="0"/>
              </a:rPr>
              <a:t> Point </a:t>
            </a:r>
            <a:r>
              <a:rPr lang="pt-BR" altLang="pt-BR" i="1" dirty="0" err="1">
                <a:latin typeface="Arial" charset="0"/>
              </a:rPr>
              <a:t>Users</a:t>
            </a:r>
            <a:r>
              <a:rPr lang="pt-BR" altLang="pt-BR" i="1" dirty="0">
                <a:latin typeface="Arial" charset="0"/>
              </a:rPr>
              <a:t> </a:t>
            </a:r>
            <a:r>
              <a:rPr lang="pt-BR" altLang="pt-BR" i="1" dirty="0" err="1">
                <a:latin typeface="Arial" charset="0"/>
              </a:rPr>
              <a:t>Group</a:t>
            </a:r>
            <a:r>
              <a:rPr lang="pt-BR" altLang="pt-BR" dirty="0">
                <a:latin typeface="Arial" charset="0"/>
              </a:rPr>
              <a:t> às pessoas aprovadas no exame de </a:t>
            </a:r>
            <a:r>
              <a:rPr lang="pt-BR" altLang="pt-BR" dirty="0" smtClean="0">
                <a:latin typeface="Arial" charset="0"/>
              </a:rPr>
              <a:t>certificação. </a:t>
            </a:r>
            <a:endParaRPr lang="pt-BR" altLang="pt-BR" dirty="0">
              <a:latin typeface="Arial" charset="0"/>
            </a:endParaRPr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39058"/>
              </p:ext>
            </p:extLst>
          </p:nvPr>
        </p:nvGraphicFramePr>
        <p:xfrm>
          <a:off x="6664569" y="1981200"/>
          <a:ext cx="5181600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m de bitmap" r:id="rId3" imgW="5877745" imgH="4057143" progId="PBrush">
                  <p:embed/>
                </p:oleObj>
              </mc:Choice>
              <mc:Fallback>
                <p:oleObj name="Imagem de bitmap" r:id="rId3" imgW="5877745" imgH="4057143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569" y="1981200"/>
                        <a:ext cx="5181600" cy="357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48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iando Um Site do Zer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Criando Um Site do Zero</Template>
  <TotalTime>0</TotalTime>
  <Words>351</Words>
  <Application>Microsoft Office PowerPoint</Application>
  <PresentationFormat>Personalizar</PresentationFormat>
  <Paragraphs>54</Paragraphs>
  <Slides>11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Criando Um Site do Zero</vt:lpstr>
      <vt:lpstr>Imagem de bitmap</vt:lpstr>
      <vt:lpstr>Estimativas de Projeto DuDente</vt:lpstr>
      <vt:lpstr>Membros do Grupo</vt:lpstr>
      <vt:lpstr>Métrica escolhida: Ponto de função </vt:lpstr>
      <vt:lpstr>Sobre o Ponto de Função</vt:lpstr>
      <vt:lpstr>Sobre o Ponto de Função</vt:lpstr>
      <vt:lpstr>Sobre o Ponto de Função</vt:lpstr>
      <vt:lpstr>Ponto de função - Vantagens</vt:lpstr>
      <vt:lpstr>Ponto de função - Desvantagens</vt:lpstr>
      <vt:lpstr>Certificação</vt:lpstr>
      <vt:lpstr>Alocação de Trabalho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2014-04-24T01:41:53Z</dcterms:created>
  <dcterms:modified xsi:type="dcterms:W3CDTF">2014-10-17T21:36:57Z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