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6"/>
  </p:notesMasterIdLst>
  <p:handoutMasterIdLst>
    <p:handoutMasterId r:id="rId37"/>
  </p:handoutMasterIdLst>
  <p:sldIdLst>
    <p:sldId id="303" r:id="rId3"/>
    <p:sldId id="304" r:id="rId4"/>
    <p:sldId id="271" r:id="rId5"/>
    <p:sldId id="272" r:id="rId6"/>
    <p:sldId id="274" r:id="rId7"/>
    <p:sldId id="276" r:id="rId8"/>
    <p:sldId id="277" r:id="rId9"/>
    <p:sldId id="275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1" r:id="rId23"/>
    <p:sldId id="268" r:id="rId24"/>
    <p:sldId id="292" r:id="rId25"/>
    <p:sldId id="293" r:id="rId26"/>
    <p:sldId id="290" r:id="rId27"/>
    <p:sldId id="295" r:id="rId28"/>
    <p:sldId id="296" r:id="rId29"/>
    <p:sldId id="294" r:id="rId30"/>
    <p:sldId id="298" r:id="rId31"/>
    <p:sldId id="299" r:id="rId32"/>
    <p:sldId id="300" r:id="rId33"/>
    <p:sldId id="301" r:id="rId34"/>
    <p:sldId id="30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900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6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pt-BR" smtClean="0"/>
              <a:pPr/>
              <a:t>07/11/2014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pt-BR" smtClean="0"/>
              <a:pPr/>
              <a:t>07/11/2014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ctor Reto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ctor Reto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ctor Reto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ctor Reto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ctor Reto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ctor Reto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6" y="1909346"/>
            <a:ext cx="9604309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6" y="5432564"/>
            <a:ext cx="9604309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cxnSp>
        <p:nvCxnSpPr>
          <p:cNvPr id="58" name="Conector Reto 57"/>
          <p:cNvCxnSpPr/>
          <p:nvPr userDrawn="1"/>
        </p:nvCxnSpPr>
        <p:spPr>
          <a:xfrm>
            <a:off x="1295402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pt-BR" smtClean="0"/>
              <a:pPr/>
              <a:t>07/11/2014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7"/>
            <a:ext cx="1687285" cy="530134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489857"/>
            <a:ext cx="7587344" cy="530134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pt-BR" smtClean="0"/>
              <a:pPr/>
              <a:t>07/11/2014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pt-BR" smtClean="0"/>
              <a:pPr/>
              <a:t>07/11/2014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2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cxnSp>
        <p:nvCxnSpPr>
          <p:cNvPr id="58" name="Conector Reto 57"/>
          <p:cNvCxnSpPr/>
          <p:nvPr userDrawn="1"/>
        </p:nvCxnSpPr>
        <p:spPr>
          <a:xfrm>
            <a:off x="1295402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1" y="1981200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1" y="1981200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pt-BR" smtClean="0"/>
              <a:pPr/>
              <a:t>07/11/2014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1" y="2503714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1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1" y="2503714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pt-BR" smtClean="0"/>
              <a:pPr/>
              <a:t>07/11/2014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pt-BR" smtClean="0"/>
              <a:pPr/>
              <a:t>07/11/2014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ctor Reto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to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to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to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to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to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to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to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to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to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to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to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to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to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to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to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ctor Reto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to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to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to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to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ctor Reto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ctor Reto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ctor Reto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ctor Reto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ctor Reto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ctor Reto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to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to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to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to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ctor Reto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ctor Reto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ctor Reto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to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to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ctor Reto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ctor Reto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ctor Reto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ctor Reto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ctor Reto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ctor Reto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to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to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to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to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Espaço Reservado para Data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pt-BR" smtClean="0"/>
              <a:pPr/>
              <a:t>07/11/2014</a:t>
            </a:fld>
            <a:endParaRPr lang="pt-BR" dirty="0"/>
          </a:p>
        </p:txBody>
      </p:sp>
      <p:sp>
        <p:nvSpPr>
          <p:cNvPr id="213" name="Espaço Reservado para Rodapé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14" name="Espaço Reservado para Número de Slide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ctor Reto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ctor Reto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ctor Reto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ctor Reto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ctor Reto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tângu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3196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cxnSp>
        <p:nvCxnSpPr>
          <p:cNvPr id="60" name="Conector Reto 59"/>
          <p:cNvCxnSpPr/>
          <p:nvPr userDrawn="1"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pt-BR" smtClean="0"/>
              <a:pPr/>
              <a:t>07/11/2014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ctor Reto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ctor Reto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ctor Reto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tâ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cxnSp>
        <p:nvCxnSpPr>
          <p:cNvPr id="59" name="Conector Reto 58"/>
          <p:cNvCxnSpPr/>
          <p:nvPr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1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9561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Conector Reto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ctor Reto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to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to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to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ctor Reto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Reto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ctor Reto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ctor Reto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ctor Reto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ctor Reto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to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to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to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ctor Reto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to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to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to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ctor Reto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ctor Reto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to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ctor Reto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ctor Reto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ctor Reto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to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to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to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2" y="503854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2" y="1981202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pt-BR" smtClean="0"/>
              <a:pPr/>
              <a:t>07/11/2014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665313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148" name="Conector Reto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8945" y="1525573"/>
            <a:ext cx="9601200" cy="2743200"/>
          </a:xfrm>
        </p:spPr>
        <p:txBody>
          <a:bodyPr>
            <a:normAutofit/>
          </a:bodyPr>
          <a:lstStyle/>
          <a:p>
            <a:pPr algn="ctr"/>
            <a:r>
              <a:rPr lang="pt-BR" sz="8000" dirty="0" smtClean="0"/>
              <a:t>Padrões de Projeto</a:t>
            </a:r>
            <a:endParaRPr lang="pt-BR" sz="80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4202" y="380564"/>
            <a:ext cx="9601200" cy="457200"/>
          </a:xfrm>
        </p:spPr>
        <p:txBody>
          <a:bodyPr>
            <a:noAutofit/>
          </a:bodyPr>
          <a:lstStyle/>
          <a:p>
            <a:r>
              <a:rPr lang="pt-BR" sz="3600" dirty="0" err="1" smtClean="0"/>
              <a:t>DuDente</a:t>
            </a:r>
            <a:r>
              <a:rPr lang="pt-BR" sz="3600" dirty="0" smtClean="0"/>
              <a:t> Team apresenta: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60166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770848" cy="2197100"/>
          </a:xfrm>
        </p:spPr>
        <p:txBody>
          <a:bodyPr>
            <a:normAutofit/>
          </a:bodyPr>
          <a:lstStyle/>
          <a:p>
            <a:r>
              <a:rPr lang="pt-BR" sz="4800" i="1" dirty="0"/>
              <a:t>Controlador</a:t>
            </a:r>
            <a:endParaRPr lang="pt-BR" sz="4800" b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3200" dirty="0"/>
              <a:t>Classes </a:t>
            </a:r>
            <a:r>
              <a:rPr lang="pt-BR" sz="3200" b="1" i="1" dirty="0"/>
              <a:t>non-UI</a:t>
            </a:r>
            <a:r>
              <a:rPr lang="pt-BR" sz="3200" dirty="0"/>
              <a:t> são designadas à esta responsabilidade quando elas lidam com eventos de sistema gerados por um caso de uso. Seu papel está no recebimento e tratamento destes eventos.</a:t>
            </a:r>
          </a:p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637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i="1" dirty="0" err="1"/>
              <a:t>Creator</a:t>
            </a:r>
            <a:endParaRPr lang="pt-BR" sz="4800" b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São </a:t>
            </a:r>
            <a:r>
              <a:rPr lang="pt-BR" sz="3200" dirty="0"/>
              <a:t>classes responsáveis pela criação de instâncias de outras classes, processo comum e importante no processo de desenvolvimento.</a:t>
            </a:r>
          </a:p>
          <a:p>
            <a:endParaRPr lang="pt-BR" sz="3200" dirty="0"/>
          </a:p>
          <a:p>
            <a:r>
              <a:rPr lang="pt-BR" sz="3200" dirty="0"/>
              <a:t>Classes </a:t>
            </a:r>
            <a:r>
              <a:rPr lang="pt-BR" sz="3200" b="1" dirty="0"/>
              <a:t>A</a:t>
            </a:r>
            <a:r>
              <a:rPr lang="pt-BR" sz="3200" dirty="0"/>
              <a:t> são classificadas como criadoras de uma classe </a:t>
            </a:r>
            <a:r>
              <a:rPr lang="pt-BR" sz="3200" b="1" dirty="0"/>
              <a:t>B</a:t>
            </a:r>
            <a:r>
              <a:rPr lang="pt-BR" sz="3200" dirty="0"/>
              <a:t> se atenderem a um (preferencialmente mais) dos seguintes requisitos:</a:t>
            </a:r>
          </a:p>
          <a:p>
            <a:endParaRPr lang="pt-BR" sz="3200" dirty="0"/>
          </a:p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758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i="1" dirty="0" err="1"/>
              <a:t>Creator</a:t>
            </a:r>
            <a:endParaRPr lang="pt-BR" sz="4800" b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A classe </a:t>
            </a:r>
            <a:r>
              <a:rPr lang="pt-BR" sz="3200" b="1" dirty="0"/>
              <a:t>A</a:t>
            </a:r>
            <a:r>
              <a:rPr lang="pt-BR" sz="3200" dirty="0"/>
              <a:t> compõe ou agrega instâncias da classe </a:t>
            </a:r>
            <a:r>
              <a:rPr lang="pt-BR" sz="3200" b="1" dirty="0"/>
              <a:t>B</a:t>
            </a:r>
            <a:r>
              <a:rPr lang="pt-BR" sz="3200" dirty="0"/>
              <a:t>.</a:t>
            </a:r>
          </a:p>
          <a:p>
            <a:r>
              <a:rPr lang="pt-BR" sz="3200" dirty="0"/>
              <a:t>A classe </a:t>
            </a:r>
            <a:r>
              <a:rPr lang="pt-BR" sz="3200" b="1" dirty="0"/>
              <a:t>A</a:t>
            </a:r>
            <a:r>
              <a:rPr lang="pt-BR" sz="3200" dirty="0"/>
              <a:t> grava instâncias da classe </a:t>
            </a:r>
            <a:r>
              <a:rPr lang="pt-BR" sz="3200" b="1" dirty="0"/>
              <a:t>B</a:t>
            </a:r>
            <a:r>
              <a:rPr lang="pt-BR" sz="3200" dirty="0"/>
              <a:t>.</a:t>
            </a:r>
          </a:p>
          <a:p>
            <a:r>
              <a:rPr lang="pt-BR" sz="3200" dirty="0"/>
              <a:t>A classe </a:t>
            </a:r>
            <a:r>
              <a:rPr lang="pt-BR" sz="3200" b="1" dirty="0"/>
              <a:t>A</a:t>
            </a:r>
            <a:r>
              <a:rPr lang="pt-BR" sz="3200" dirty="0"/>
              <a:t> utiliza com frequência instâncias da classe </a:t>
            </a:r>
            <a:r>
              <a:rPr lang="pt-BR" sz="3200" b="1" dirty="0"/>
              <a:t>B</a:t>
            </a:r>
            <a:r>
              <a:rPr lang="pt-BR" sz="3200" dirty="0"/>
              <a:t>.</a:t>
            </a:r>
          </a:p>
          <a:p>
            <a:r>
              <a:rPr lang="pt-BR" sz="3200" dirty="0"/>
              <a:t>A classe </a:t>
            </a:r>
            <a:r>
              <a:rPr lang="pt-BR" sz="3200" b="1" dirty="0"/>
              <a:t>A</a:t>
            </a:r>
            <a:r>
              <a:rPr lang="pt-BR" sz="3200" dirty="0"/>
              <a:t> contêm todas as informações de instanciação da classe </a:t>
            </a:r>
            <a:r>
              <a:rPr lang="pt-BR" sz="3200" b="1" dirty="0"/>
              <a:t>B</a:t>
            </a:r>
            <a:r>
              <a:rPr lang="pt-BR" sz="3200" dirty="0"/>
              <a:t>.</a:t>
            </a:r>
          </a:p>
          <a:p>
            <a:pPr marL="0" indent="0">
              <a:buNone/>
            </a:pPr>
            <a:endParaRPr lang="pt-BR" sz="3200" dirty="0"/>
          </a:p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34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1" y="571500"/>
            <a:ext cx="4046619" cy="2197100"/>
          </a:xfrm>
        </p:spPr>
        <p:txBody>
          <a:bodyPr>
            <a:normAutofit/>
          </a:bodyPr>
          <a:lstStyle/>
          <a:p>
            <a:r>
              <a:rPr lang="pt-BR" sz="4800" i="1" dirty="0"/>
              <a:t>Alta </a:t>
            </a:r>
            <a:r>
              <a:rPr lang="pt-BR" sz="4800" i="1" dirty="0" smtClean="0"/>
              <a:t>Coesão</a:t>
            </a:r>
            <a:endParaRPr lang="pt-BR" sz="4800" b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sz="3200" dirty="0"/>
              <a:t>É um padrão de </a:t>
            </a:r>
            <a:r>
              <a:rPr lang="pt-BR" sz="3200" dirty="0" smtClean="0"/>
              <a:t>análise </a:t>
            </a:r>
            <a:r>
              <a:rPr lang="pt-BR" sz="3200" dirty="0"/>
              <a:t>que visa manter as classes apropriadamente organizadas pela designação de responsabilidades altamente relacionadas às classes.</a:t>
            </a:r>
          </a:p>
          <a:p>
            <a:endParaRPr lang="pt-BR" sz="3200" dirty="0"/>
          </a:p>
          <a:p>
            <a:r>
              <a:rPr lang="pt-BR" sz="3200" dirty="0"/>
              <a:t>Uma classe altamente coesa é facilmente compreendida pelo desenvolvedor. A coesão </a:t>
            </a:r>
            <a:r>
              <a:rPr lang="pt-BR" sz="3200" dirty="0" smtClean="0"/>
              <a:t>também </a:t>
            </a:r>
            <a:r>
              <a:rPr lang="pt-BR" sz="3200" dirty="0"/>
              <a:t>facilita o reuso, manutenção e mudança das classes.</a:t>
            </a:r>
          </a:p>
          <a:p>
            <a:endParaRPr lang="pt-BR" sz="3200" dirty="0"/>
          </a:p>
          <a:p>
            <a:r>
              <a:rPr lang="pt-BR" sz="3200" dirty="0"/>
              <a:t>Alta coesão resulta diretamente do baixo agrupamento de classes.</a:t>
            </a:r>
          </a:p>
          <a:p>
            <a:pPr marL="0" indent="0">
              <a:buNone/>
            </a:pPr>
            <a:endParaRPr lang="pt-BR" sz="3200" dirty="0"/>
          </a:p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36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1" y="571500"/>
            <a:ext cx="4046619" cy="2197100"/>
          </a:xfrm>
        </p:spPr>
        <p:txBody>
          <a:bodyPr>
            <a:normAutofit/>
          </a:bodyPr>
          <a:lstStyle/>
          <a:p>
            <a:r>
              <a:rPr lang="pt-BR" sz="4800" i="1" dirty="0"/>
              <a:t>Especialista em Informação</a:t>
            </a:r>
            <a:endParaRPr lang="pt-BR" sz="4800" b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3200" dirty="0"/>
          </a:p>
          <a:p>
            <a:r>
              <a:rPr lang="pt-BR" sz="3200" dirty="0"/>
              <a:t>Principio utilizado para determinar e delegar as responsabilidades das classes.</a:t>
            </a:r>
          </a:p>
          <a:p>
            <a:endParaRPr lang="pt-BR" sz="3200" dirty="0"/>
          </a:p>
          <a:p>
            <a:r>
              <a:rPr lang="pt-BR" sz="3200" dirty="0"/>
              <a:t>Método de designação das responsabilidades:</a:t>
            </a:r>
          </a:p>
          <a:p>
            <a:endParaRPr lang="pt-BR" sz="2800" dirty="0"/>
          </a:p>
          <a:p>
            <a:pPr marL="0" indent="0">
              <a:buNone/>
            </a:pPr>
            <a:endParaRPr lang="pt-BR" sz="3200" dirty="0"/>
          </a:p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233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1" y="571500"/>
            <a:ext cx="4046619" cy="2197100"/>
          </a:xfrm>
        </p:spPr>
        <p:txBody>
          <a:bodyPr>
            <a:normAutofit/>
          </a:bodyPr>
          <a:lstStyle/>
          <a:p>
            <a:r>
              <a:rPr lang="pt-BR" sz="4800" i="1" dirty="0"/>
              <a:t>Especialista em Informação</a:t>
            </a:r>
            <a:endParaRPr lang="pt-BR" sz="4800" b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Observar </a:t>
            </a:r>
            <a:r>
              <a:rPr lang="pt-BR" sz="3200" dirty="0"/>
              <a:t>uma determinada responsabilidade</a:t>
            </a:r>
            <a:r>
              <a:rPr lang="pt-BR" sz="3200" dirty="0" smtClean="0"/>
              <a:t>.</a:t>
            </a:r>
          </a:p>
          <a:p>
            <a:endParaRPr lang="pt-BR" sz="3200" dirty="0"/>
          </a:p>
          <a:p>
            <a:r>
              <a:rPr lang="pt-BR" sz="3200" dirty="0"/>
              <a:t>Identificar a informação que está sendo processada por esta responsabilidade</a:t>
            </a:r>
            <a:r>
              <a:rPr lang="pt-BR" sz="3200" dirty="0" smtClean="0"/>
              <a:t>.</a:t>
            </a:r>
          </a:p>
          <a:p>
            <a:endParaRPr lang="pt-BR" sz="3200" dirty="0"/>
          </a:p>
          <a:p>
            <a:r>
              <a:rPr lang="pt-BR" sz="3200" dirty="0"/>
              <a:t>Determinar onde (qual classe) esta informação está armazenada.</a:t>
            </a:r>
          </a:p>
          <a:p>
            <a:endParaRPr lang="pt-BR" sz="2800" dirty="0"/>
          </a:p>
          <a:p>
            <a:pPr marL="0" indent="0">
              <a:buNone/>
            </a:pPr>
            <a:endParaRPr lang="pt-BR" sz="3200" dirty="0"/>
          </a:p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189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1" y="571500"/>
            <a:ext cx="4278849" cy="2197100"/>
          </a:xfrm>
        </p:spPr>
        <p:txBody>
          <a:bodyPr>
            <a:normAutofit/>
          </a:bodyPr>
          <a:lstStyle/>
          <a:p>
            <a:r>
              <a:rPr lang="pt-BR" sz="4800" i="1" dirty="0"/>
              <a:t>Baixo agrupamento</a:t>
            </a:r>
            <a:endParaRPr lang="pt-BR" sz="4800" b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Dita como designar responsabilidades, enfatizando:</a:t>
            </a:r>
          </a:p>
          <a:p>
            <a:endParaRPr lang="pt-BR" sz="3200" dirty="0"/>
          </a:p>
          <a:p>
            <a:r>
              <a:rPr lang="pt-BR" sz="3200" dirty="0"/>
              <a:t>Baixa </a:t>
            </a:r>
            <a:r>
              <a:rPr lang="pt-BR" sz="3200" dirty="0" smtClean="0"/>
              <a:t>dependência </a:t>
            </a:r>
            <a:r>
              <a:rPr lang="pt-BR" sz="3200" dirty="0"/>
              <a:t>entre classes.</a:t>
            </a:r>
          </a:p>
          <a:p>
            <a:r>
              <a:rPr lang="pt-BR" sz="3200" dirty="0"/>
              <a:t>Mudanças em uma classe não afetam as outras classes.</a:t>
            </a:r>
          </a:p>
          <a:p>
            <a:r>
              <a:rPr lang="pt-BR" sz="3200" dirty="0"/>
              <a:t>Alta </a:t>
            </a:r>
            <a:r>
              <a:rPr lang="pt-BR" sz="3200" dirty="0" err="1"/>
              <a:t>reusabilidade</a:t>
            </a:r>
            <a:r>
              <a:rPr lang="pt-BR" sz="3200" dirty="0"/>
              <a:t>.</a:t>
            </a:r>
          </a:p>
          <a:p>
            <a:endParaRPr lang="pt-BR" sz="2800" dirty="0"/>
          </a:p>
          <a:p>
            <a:pPr marL="0" indent="0">
              <a:buNone/>
            </a:pPr>
            <a:endParaRPr lang="pt-BR" sz="3200" dirty="0"/>
          </a:p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469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1" y="571500"/>
            <a:ext cx="4278849" cy="2197100"/>
          </a:xfrm>
        </p:spPr>
        <p:txBody>
          <a:bodyPr>
            <a:normAutofit/>
          </a:bodyPr>
          <a:lstStyle/>
          <a:p>
            <a:r>
              <a:rPr lang="pt-BR" sz="4800" i="1" dirty="0"/>
              <a:t>Polimorfismo</a:t>
            </a:r>
            <a:endParaRPr lang="pt-BR" sz="4800" b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Este padrão permite que uma mesma responsabilidade se comporte de forma dinâmica, dependendo do tipo de classe a qual esta sendo designada esta responsabilidade.</a:t>
            </a:r>
          </a:p>
          <a:p>
            <a:endParaRPr lang="pt-BR" sz="2800" dirty="0"/>
          </a:p>
          <a:p>
            <a:pPr marL="0" indent="0">
              <a:buNone/>
            </a:pPr>
            <a:endParaRPr lang="pt-BR" sz="3200" dirty="0"/>
          </a:p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434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1" y="571500"/>
            <a:ext cx="4278849" cy="2197100"/>
          </a:xfrm>
        </p:spPr>
        <p:txBody>
          <a:bodyPr>
            <a:normAutofit/>
          </a:bodyPr>
          <a:lstStyle/>
          <a:p>
            <a:r>
              <a:rPr lang="pt-BR" sz="4800" i="1" dirty="0"/>
              <a:t>Pura Fabricação</a:t>
            </a:r>
            <a:endParaRPr lang="pt-BR" sz="4800" b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É uma classe abstrata do sistema. O que significa que seu principal papel é prover </a:t>
            </a:r>
            <a:r>
              <a:rPr lang="pt-BR" sz="3200" dirty="0" err="1"/>
              <a:t>infra-estutura</a:t>
            </a:r>
            <a:r>
              <a:rPr lang="pt-BR" sz="3200" dirty="0"/>
              <a:t> para implementação de classes concretas, relacionadas ao problema tratado pelo software.</a:t>
            </a:r>
          </a:p>
          <a:p>
            <a:endParaRPr lang="pt-BR" sz="3200" dirty="0"/>
          </a:p>
          <a:p>
            <a:r>
              <a:rPr lang="pt-BR" sz="3200" dirty="0"/>
              <a:t>Classes deste tipo são geralmente chamadas de "classes de serviço".</a:t>
            </a:r>
          </a:p>
          <a:p>
            <a:endParaRPr lang="pt-BR" sz="2800" dirty="0"/>
          </a:p>
          <a:p>
            <a:pPr marL="0" indent="0">
              <a:buNone/>
            </a:pPr>
            <a:endParaRPr lang="pt-BR" sz="3200" dirty="0"/>
          </a:p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596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Exemplos de Padrões de Projeto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028957" y="2520462"/>
            <a:ext cx="81340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/>
              <a:t>Uma análise prática de padrões de projeto</a:t>
            </a:r>
            <a:endParaRPr lang="pt-BR" sz="3200" dirty="0"/>
          </a:p>
          <a:p>
            <a:pPr algn="ctr"/>
            <a:endParaRPr lang="en-US" sz="2800" i="1" dirty="0" smtClean="0"/>
          </a:p>
          <a:p>
            <a:pPr algn="ctr"/>
            <a:r>
              <a:rPr lang="pt-BR" sz="2800" i="1" dirty="0" smtClean="0"/>
              <a:t>								</a:t>
            </a:r>
            <a:endParaRPr lang="pt-BR" sz="2800" i="1" dirty="0"/>
          </a:p>
          <a:p>
            <a:pPr algn="ctr"/>
            <a:endParaRPr lang="en-US" sz="20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646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Explicando o conceito de Padrões </a:t>
            </a:r>
            <a:r>
              <a:rPr lang="pt-BR" smtClean="0"/>
              <a:t>de Projeto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460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1" y="571500"/>
            <a:ext cx="4278849" cy="2197100"/>
          </a:xfrm>
        </p:spPr>
        <p:txBody>
          <a:bodyPr>
            <a:normAutofit/>
          </a:bodyPr>
          <a:lstStyle/>
          <a:p>
            <a:r>
              <a:rPr lang="pt-BR" sz="4800" i="1" dirty="0" smtClean="0"/>
              <a:t>Problema 1</a:t>
            </a:r>
            <a:endParaRPr lang="pt-BR" sz="4800" b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3200" dirty="0" smtClean="0"/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endParaRPr lang="pt-BR" sz="3200" dirty="0" smtClean="0"/>
          </a:p>
          <a:p>
            <a:pPr marL="0" indent="0" algn="ctr">
              <a:buNone/>
            </a:pPr>
            <a:r>
              <a:rPr lang="pt-BR" sz="3200" dirty="0" smtClean="0"/>
              <a:t>Desenvolver </a:t>
            </a:r>
            <a:r>
              <a:rPr lang="pt-BR" sz="3200" dirty="0"/>
              <a:t>um </a:t>
            </a:r>
            <a:r>
              <a:rPr lang="pt-BR" sz="3200" dirty="0" smtClean="0"/>
              <a:t>aplicativo </a:t>
            </a:r>
            <a:r>
              <a:rPr lang="pt-BR" sz="3200" dirty="0" err="1"/>
              <a:t>multi-plataforma</a:t>
            </a:r>
            <a:r>
              <a:rPr lang="pt-BR" sz="3200" dirty="0"/>
              <a:t> que rode a partir de um único executável.</a:t>
            </a:r>
          </a:p>
          <a:p>
            <a:endParaRPr lang="pt-BR" sz="2800" dirty="0"/>
          </a:p>
          <a:p>
            <a:pPr marL="0" indent="0">
              <a:buNone/>
            </a:pPr>
            <a:endParaRPr lang="pt-BR" sz="3200" dirty="0"/>
          </a:p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7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1" y="571500"/>
            <a:ext cx="4278849" cy="2197100"/>
          </a:xfrm>
        </p:spPr>
        <p:txBody>
          <a:bodyPr>
            <a:normAutofit/>
          </a:bodyPr>
          <a:lstStyle/>
          <a:p>
            <a:r>
              <a:rPr lang="pt-BR" sz="4800" i="1" dirty="0" smtClean="0"/>
              <a:t>Solução 1</a:t>
            </a:r>
            <a:endParaRPr lang="pt-BR" sz="4800" b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3200" dirty="0" smtClean="0"/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endParaRPr lang="pt-BR" sz="3200" dirty="0" smtClean="0"/>
          </a:p>
          <a:p>
            <a:pPr marL="0" indent="0" algn="ctr">
              <a:buNone/>
            </a:pPr>
            <a:r>
              <a:rPr lang="pt-BR" sz="3200" dirty="0"/>
              <a:t>Solução Padronizada </a:t>
            </a:r>
            <a:r>
              <a:rPr lang="pt-BR" sz="3200" dirty="0" smtClean="0"/>
              <a:t>1:</a:t>
            </a:r>
          </a:p>
          <a:p>
            <a:pPr marL="0" indent="0" algn="ctr">
              <a:buNone/>
            </a:pPr>
            <a:endParaRPr lang="pt-BR" sz="3200" dirty="0"/>
          </a:p>
          <a:p>
            <a:pPr marL="0" indent="0" algn="ctr">
              <a:buNone/>
            </a:pPr>
            <a:r>
              <a:rPr lang="pt-BR" sz="3200" b="1" dirty="0"/>
              <a:t>Abstract </a:t>
            </a:r>
            <a:r>
              <a:rPr lang="pt-BR" sz="3200" b="1" dirty="0" err="1"/>
              <a:t>Factory</a:t>
            </a:r>
            <a:endParaRPr lang="pt-BR" sz="3200" b="1" dirty="0"/>
          </a:p>
          <a:p>
            <a:pPr marL="0" indent="0" algn="ctr">
              <a:buNone/>
            </a:pPr>
            <a:endParaRPr lang="pt-BR" sz="2800" dirty="0"/>
          </a:p>
          <a:p>
            <a:pPr marL="0" indent="0">
              <a:buNone/>
            </a:pPr>
            <a:endParaRPr lang="pt-BR" sz="3200" dirty="0"/>
          </a:p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496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gor Couto\Desktop\Image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777" y="215376"/>
            <a:ext cx="10022794" cy="664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1" y="571500"/>
            <a:ext cx="4278849" cy="2197100"/>
          </a:xfrm>
        </p:spPr>
        <p:txBody>
          <a:bodyPr>
            <a:normAutofit/>
          </a:bodyPr>
          <a:lstStyle/>
          <a:p>
            <a:r>
              <a:rPr lang="pt-BR" sz="4800" i="1" dirty="0" smtClean="0"/>
              <a:t>Problema 2</a:t>
            </a:r>
            <a:endParaRPr lang="pt-BR" sz="4800" b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3200" dirty="0" smtClean="0"/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endParaRPr lang="pt-BR" sz="3200" dirty="0" smtClean="0"/>
          </a:p>
          <a:p>
            <a:pPr marL="0" indent="0" algn="ctr">
              <a:buNone/>
            </a:pPr>
            <a:r>
              <a:rPr lang="pt-BR" sz="3200" dirty="0"/>
              <a:t>Fazer uma mudança no código sem causar um efeito em cascata que traria problema ao código</a:t>
            </a:r>
          </a:p>
          <a:p>
            <a:endParaRPr lang="pt-BR" sz="2800" dirty="0"/>
          </a:p>
          <a:p>
            <a:pPr marL="0" indent="0">
              <a:buNone/>
            </a:pPr>
            <a:endParaRPr lang="pt-BR" sz="3200" dirty="0"/>
          </a:p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717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1" y="571500"/>
            <a:ext cx="4278849" cy="2197100"/>
          </a:xfrm>
        </p:spPr>
        <p:txBody>
          <a:bodyPr>
            <a:normAutofit/>
          </a:bodyPr>
          <a:lstStyle/>
          <a:p>
            <a:r>
              <a:rPr lang="pt-BR" sz="4800" i="1" dirty="0" smtClean="0"/>
              <a:t>Solução 2</a:t>
            </a:r>
            <a:endParaRPr lang="pt-BR" sz="4800" b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3200" dirty="0" smtClean="0"/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endParaRPr lang="pt-BR" sz="3200" dirty="0" smtClean="0"/>
          </a:p>
          <a:p>
            <a:pPr marL="0" indent="0" algn="ctr">
              <a:buNone/>
            </a:pPr>
            <a:r>
              <a:rPr lang="pt-BR" sz="3200" dirty="0"/>
              <a:t>Solução Padronizada 2</a:t>
            </a:r>
            <a:r>
              <a:rPr lang="pt-BR" sz="3200" dirty="0" smtClean="0"/>
              <a:t>:</a:t>
            </a:r>
          </a:p>
          <a:p>
            <a:pPr marL="0" indent="0" algn="ctr">
              <a:buNone/>
            </a:pPr>
            <a:endParaRPr lang="pt-BR" sz="3200" dirty="0"/>
          </a:p>
          <a:p>
            <a:pPr marL="0" indent="0" algn="ctr">
              <a:buNone/>
            </a:pPr>
            <a:r>
              <a:rPr lang="pt-BR" sz="3200" b="1" dirty="0" err="1"/>
              <a:t>Adapter</a:t>
            </a:r>
            <a:endParaRPr lang="pt-BR" sz="2800" b="1" dirty="0"/>
          </a:p>
          <a:p>
            <a:pPr marL="0" indent="0" algn="ctr">
              <a:buNone/>
            </a:pPr>
            <a:endParaRPr lang="pt-BR" sz="2800" dirty="0"/>
          </a:p>
          <a:p>
            <a:pPr marL="0" indent="0">
              <a:buNone/>
            </a:pPr>
            <a:endParaRPr lang="pt-BR" sz="3200" dirty="0"/>
          </a:p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182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gor Couto\Desktop\Image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881" y="121251"/>
            <a:ext cx="8990239" cy="673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64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1" y="571500"/>
            <a:ext cx="4278849" cy="2197100"/>
          </a:xfrm>
        </p:spPr>
        <p:txBody>
          <a:bodyPr>
            <a:normAutofit/>
          </a:bodyPr>
          <a:lstStyle/>
          <a:p>
            <a:r>
              <a:rPr lang="pt-BR" sz="4800" i="1" dirty="0" smtClean="0"/>
              <a:t>Problema 3</a:t>
            </a:r>
            <a:endParaRPr lang="pt-BR" sz="4800" b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3200" dirty="0" smtClean="0"/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endParaRPr lang="pt-BR" sz="3200" dirty="0" smtClean="0"/>
          </a:p>
          <a:p>
            <a:pPr marL="0" indent="0" algn="ctr">
              <a:buNone/>
            </a:pPr>
            <a:r>
              <a:rPr lang="pt-BR" sz="3200" dirty="0"/>
              <a:t>Um sistema que muda de estado com frequência.</a:t>
            </a:r>
          </a:p>
          <a:p>
            <a:endParaRPr lang="pt-BR" sz="2800" dirty="0"/>
          </a:p>
          <a:p>
            <a:pPr marL="0" indent="0">
              <a:buNone/>
            </a:pPr>
            <a:endParaRPr lang="pt-BR" sz="3200" dirty="0"/>
          </a:p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737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1" y="571500"/>
            <a:ext cx="4278849" cy="2197100"/>
          </a:xfrm>
        </p:spPr>
        <p:txBody>
          <a:bodyPr>
            <a:normAutofit/>
          </a:bodyPr>
          <a:lstStyle/>
          <a:p>
            <a:r>
              <a:rPr lang="pt-BR" sz="4800" i="1" dirty="0" smtClean="0"/>
              <a:t>Solução 3</a:t>
            </a:r>
            <a:endParaRPr lang="pt-BR" sz="4800" b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3200" dirty="0" smtClean="0"/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endParaRPr lang="pt-BR" sz="3200" dirty="0" smtClean="0"/>
          </a:p>
          <a:p>
            <a:pPr marL="0" indent="0" algn="ctr">
              <a:buNone/>
            </a:pPr>
            <a:r>
              <a:rPr lang="pt-BR" sz="3200" dirty="0"/>
              <a:t>Solução Padronizada 2</a:t>
            </a:r>
            <a:r>
              <a:rPr lang="pt-BR" sz="3200" dirty="0" smtClean="0"/>
              <a:t>:</a:t>
            </a:r>
          </a:p>
          <a:p>
            <a:pPr marL="0" indent="0" algn="ctr">
              <a:buNone/>
            </a:pPr>
            <a:endParaRPr lang="pt-BR" sz="3200" dirty="0"/>
          </a:p>
          <a:p>
            <a:pPr marL="0" indent="0" algn="ctr">
              <a:buNone/>
            </a:pPr>
            <a:r>
              <a:rPr lang="pt-BR" sz="3200" b="1" dirty="0" err="1"/>
              <a:t>State</a:t>
            </a:r>
            <a:endParaRPr lang="pt-BR" sz="3200" b="1" dirty="0"/>
          </a:p>
          <a:p>
            <a:pPr marL="0" indent="0" algn="ctr">
              <a:buNone/>
            </a:pPr>
            <a:endParaRPr lang="pt-BR" sz="2800" dirty="0"/>
          </a:p>
          <a:p>
            <a:pPr marL="0" indent="0">
              <a:buNone/>
            </a:pPr>
            <a:endParaRPr lang="pt-BR" sz="3200" dirty="0"/>
          </a:p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490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Igor Couto\Desktop\Imagem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9" y="0"/>
            <a:ext cx="1202167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94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Vantagens e Desvantagens</a:t>
            </a:r>
            <a:endParaRPr lang="pt-BR" sz="4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926158" y="2520462"/>
            <a:ext cx="1033969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/>
              <a:t>Como os padrões ajudam e quando devemos evitá-los</a:t>
            </a:r>
            <a:endParaRPr lang="en-US" sz="2800" i="1" dirty="0" smtClean="0"/>
          </a:p>
          <a:p>
            <a:pPr algn="ctr"/>
            <a:r>
              <a:rPr lang="pt-BR" sz="2800" i="1" dirty="0" smtClean="0"/>
              <a:t>								</a:t>
            </a:r>
            <a:endParaRPr lang="pt-BR" sz="2800" i="1" dirty="0"/>
          </a:p>
          <a:p>
            <a:pPr algn="ctr"/>
            <a:endParaRPr lang="en-US" sz="20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436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GRASP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General </a:t>
            </a:r>
            <a:r>
              <a:rPr lang="pt-BR" dirty="0" err="1"/>
              <a:t>Responsibility</a:t>
            </a:r>
            <a:r>
              <a:rPr lang="pt-BR" dirty="0"/>
              <a:t> </a:t>
            </a:r>
            <a:r>
              <a:rPr lang="pt-BR" dirty="0" err="1"/>
              <a:t>Assignment</a:t>
            </a:r>
            <a:r>
              <a:rPr lang="pt-BR" dirty="0"/>
              <a:t> Software </a:t>
            </a:r>
            <a:r>
              <a:rPr lang="pt-BR" dirty="0" err="1"/>
              <a:t>Patterns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501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1" y="571500"/>
            <a:ext cx="4278849" cy="2197100"/>
          </a:xfrm>
        </p:spPr>
        <p:txBody>
          <a:bodyPr>
            <a:normAutofit/>
          </a:bodyPr>
          <a:lstStyle/>
          <a:p>
            <a:r>
              <a:rPr lang="pt-BR" sz="4800" i="1" dirty="0" smtClean="0"/>
              <a:t>Vantagens</a:t>
            </a:r>
            <a:endParaRPr lang="pt-BR" sz="4800" b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Agilidade no desenvolvimento de uma nova solução para um problema semelhante ou para resolver uma parte do </a:t>
            </a:r>
            <a:r>
              <a:rPr lang="pt-BR" sz="3200" dirty="0" smtClean="0"/>
              <a:t>problema.</a:t>
            </a:r>
          </a:p>
          <a:p>
            <a:endParaRPr lang="pt-BR" sz="3200" dirty="0"/>
          </a:p>
          <a:p>
            <a:r>
              <a:rPr lang="pt-BR" sz="3200" dirty="0"/>
              <a:t> Melhor eficiência do projeto, como o código já foi testado garante que este terá </a:t>
            </a:r>
            <a:r>
              <a:rPr lang="pt-BR" sz="3200" dirty="0" smtClean="0"/>
              <a:t>a melhor solução possível.</a:t>
            </a:r>
            <a:endParaRPr lang="pt-BR" sz="3200" dirty="0"/>
          </a:p>
          <a:p>
            <a:pPr marL="0" indent="0">
              <a:buNone/>
            </a:pPr>
            <a:endParaRPr lang="pt-BR" sz="3200" dirty="0"/>
          </a:p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505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1" y="571500"/>
            <a:ext cx="4278849" cy="2197100"/>
          </a:xfrm>
        </p:spPr>
        <p:txBody>
          <a:bodyPr>
            <a:normAutofit/>
          </a:bodyPr>
          <a:lstStyle/>
          <a:p>
            <a:r>
              <a:rPr lang="pt-BR" sz="4800" i="1" dirty="0" smtClean="0"/>
              <a:t>Vantagens</a:t>
            </a:r>
            <a:endParaRPr lang="pt-BR" sz="4800" b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Documentação efetiva do </a:t>
            </a:r>
            <a:r>
              <a:rPr lang="pt-BR" sz="3200" dirty="0" smtClean="0"/>
              <a:t>projeto.</a:t>
            </a:r>
          </a:p>
          <a:p>
            <a:endParaRPr lang="pt-BR" sz="3200" dirty="0"/>
          </a:p>
          <a:p>
            <a:r>
              <a:rPr lang="pt-BR" sz="3200" dirty="0"/>
              <a:t> Padronização de atividades em projetos grandes de complexos</a:t>
            </a:r>
            <a:r>
              <a:rPr lang="pt-BR" sz="3200" dirty="0" smtClean="0"/>
              <a:t>.</a:t>
            </a:r>
          </a:p>
          <a:p>
            <a:endParaRPr lang="pt-BR" sz="3200" dirty="0"/>
          </a:p>
          <a:p>
            <a:r>
              <a:rPr lang="pt-BR" sz="3200" dirty="0"/>
              <a:t> Diminuição de </a:t>
            </a:r>
            <a:r>
              <a:rPr lang="pt-BR" sz="3200" dirty="0" err="1" smtClean="0"/>
              <a:t>refatoração</a:t>
            </a:r>
            <a:r>
              <a:rPr lang="pt-BR" sz="3200" dirty="0" smtClean="0"/>
              <a:t>.</a:t>
            </a:r>
            <a:endParaRPr lang="pt-BR" sz="3200" dirty="0"/>
          </a:p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657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53494" y="556985"/>
            <a:ext cx="4438506" cy="2197100"/>
          </a:xfrm>
        </p:spPr>
        <p:txBody>
          <a:bodyPr>
            <a:normAutofit/>
          </a:bodyPr>
          <a:lstStyle/>
          <a:p>
            <a:r>
              <a:rPr lang="pt-BR" sz="4800" i="1" dirty="0" smtClean="0"/>
              <a:t>Desvantagens</a:t>
            </a:r>
            <a:endParaRPr lang="pt-BR" sz="4800" b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Aumentar a complexidade de um Sistema </a:t>
            </a:r>
            <a:r>
              <a:rPr lang="pt-BR" sz="3200" dirty="0" smtClean="0"/>
              <a:t>simples.</a:t>
            </a:r>
          </a:p>
          <a:p>
            <a:endParaRPr lang="pt-BR" sz="3200" dirty="0"/>
          </a:p>
          <a:p>
            <a:r>
              <a:rPr lang="pt-BR" sz="3200" dirty="0"/>
              <a:t> Não podem ser usados em paradigmas que não sejam orientados a objetos</a:t>
            </a:r>
            <a:r>
              <a:rPr lang="pt-BR" sz="3200" dirty="0" smtClean="0"/>
              <a:t>.</a:t>
            </a:r>
          </a:p>
          <a:p>
            <a:endParaRPr lang="pt-BR" sz="3200" dirty="0"/>
          </a:p>
          <a:p>
            <a:r>
              <a:rPr lang="pt-BR" sz="3200" dirty="0"/>
              <a:t> Maior Consumo de memória, devido o formato generalizado de algumas classes </a:t>
            </a:r>
            <a:r>
              <a:rPr lang="pt-BR" sz="3200" dirty="0" smtClean="0"/>
              <a:t>projeto.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100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53494" y="556985"/>
            <a:ext cx="4438506" cy="2197100"/>
          </a:xfrm>
        </p:spPr>
        <p:txBody>
          <a:bodyPr>
            <a:normAutofit/>
          </a:bodyPr>
          <a:lstStyle/>
          <a:p>
            <a:r>
              <a:rPr lang="pt-BR" sz="4800" i="1" dirty="0" smtClean="0"/>
              <a:t>Desvantagens</a:t>
            </a:r>
            <a:endParaRPr lang="pt-BR" sz="4800" b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Maior dependência entre instâncias de classes</a:t>
            </a:r>
            <a:r>
              <a:rPr lang="pt-BR" sz="3200" dirty="0" smtClean="0"/>
              <a:t>.</a:t>
            </a:r>
          </a:p>
          <a:p>
            <a:endParaRPr lang="pt-BR" sz="3200" dirty="0"/>
          </a:p>
          <a:p>
            <a:r>
              <a:rPr lang="pt-BR" sz="3200" dirty="0"/>
              <a:t> Aumento das classes do </a:t>
            </a:r>
            <a:r>
              <a:rPr lang="pt-BR" sz="3200" dirty="0" smtClean="0"/>
              <a:t>projeto.</a:t>
            </a:r>
          </a:p>
          <a:p>
            <a:endParaRPr lang="pt-BR" sz="3200" dirty="0" smtClean="0"/>
          </a:p>
          <a:p>
            <a:r>
              <a:rPr lang="pt-BR" sz="3200" dirty="0" smtClean="0"/>
              <a:t>Uso </a:t>
            </a:r>
            <a:r>
              <a:rPr lang="pt-BR" sz="3200" dirty="0"/>
              <a:t>exagerado dos </a:t>
            </a:r>
            <a:r>
              <a:rPr lang="pt-BR" sz="3200" dirty="0" smtClean="0"/>
              <a:t>padrões.</a:t>
            </a:r>
            <a:endParaRPr lang="pt-BR" sz="32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742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Conceito</a:t>
            </a:r>
            <a:endParaRPr lang="pt-BR" sz="4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813943" y="2520462"/>
            <a:ext cx="1056411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 smtClean="0"/>
              <a:t>“The </a:t>
            </a:r>
            <a:r>
              <a:rPr lang="en-US" sz="3200" i="1" dirty="0"/>
              <a:t>critical design tool for software development </a:t>
            </a:r>
            <a:r>
              <a:rPr lang="en-US" sz="3200" i="1" dirty="0" smtClean="0"/>
              <a:t>is</a:t>
            </a:r>
          </a:p>
          <a:p>
            <a:pPr algn="ctr"/>
            <a:r>
              <a:rPr lang="en-US" sz="3200" i="1" dirty="0" smtClean="0"/>
              <a:t> </a:t>
            </a:r>
            <a:r>
              <a:rPr lang="en-US" sz="3200" i="1" dirty="0"/>
              <a:t>a mind well educated in design </a:t>
            </a:r>
            <a:r>
              <a:rPr lang="en-US" sz="3200" i="1" dirty="0" smtClean="0"/>
              <a:t>principles.</a:t>
            </a:r>
          </a:p>
          <a:p>
            <a:pPr algn="ctr"/>
            <a:r>
              <a:rPr lang="en-US" sz="3200" i="1" dirty="0" smtClean="0"/>
              <a:t>It is not the UML or any other technology.”</a:t>
            </a:r>
          </a:p>
          <a:p>
            <a:pPr algn="ctr"/>
            <a:endParaRPr lang="en-US" sz="3200" i="1" dirty="0" smtClean="0"/>
          </a:p>
          <a:p>
            <a:pPr algn="ctr"/>
            <a:r>
              <a:rPr lang="pt-BR" sz="3200" i="1" dirty="0" smtClean="0"/>
              <a:t>								- </a:t>
            </a:r>
            <a:r>
              <a:rPr lang="pt-BR" sz="3200" i="1" dirty="0"/>
              <a:t>Craig </a:t>
            </a:r>
            <a:r>
              <a:rPr lang="pt-BR" sz="3200" i="1" dirty="0" err="1"/>
              <a:t>Larman</a:t>
            </a:r>
            <a:endParaRPr lang="pt-BR" sz="3200" i="1" dirty="0"/>
          </a:p>
          <a:p>
            <a:pPr algn="ctr"/>
            <a:endParaRPr lang="en-US" sz="20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476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O que é 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3200" dirty="0"/>
              <a:t>General </a:t>
            </a:r>
            <a:r>
              <a:rPr lang="pt-BR" sz="3200" dirty="0" err="1"/>
              <a:t>Responsibility</a:t>
            </a:r>
            <a:r>
              <a:rPr lang="pt-BR" sz="3200" dirty="0"/>
              <a:t> </a:t>
            </a:r>
            <a:r>
              <a:rPr lang="pt-BR" sz="3200" dirty="0" err="1"/>
              <a:t>Assignment</a:t>
            </a:r>
            <a:r>
              <a:rPr lang="pt-BR" sz="3200" dirty="0"/>
              <a:t> Software </a:t>
            </a:r>
            <a:r>
              <a:rPr lang="pt-BR" sz="3200" dirty="0" err="1"/>
              <a:t>Patterns</a:t>
            </a:r>
            <a:r>
              <a:rPr lang="pt-BR" sz="3200" dirty="0"/>
              <a:t> </a:t>
            </a:r>
            <a:r>
              <a:rPr lang="pt-BR" sz="3200" dirty="0" smtClean="0"/>
              <a:t>ou Padrões </a:t>
            </a:r>
            <a:r>
              <a:rPr lang="pt-BR" sz="3200" dirty="0"/>
              <a:t>de Software de </a:t>
            </a:r>
            <a:r>
              <a:rPr lang="pt-BR" sz="3200" dirty="0" smtClean="0"/>
              <a:t>Designação </a:t>
            </a:r>
            <a:r>
              <a:rPr lang="pt-BR" sz="3200" dirty="0"/>
              <a:t>Responsabilidades Gerais (GRASP</a:t>
            </a:r>
            <a:r>
              <a:rPr lang="pt-BR" sz="3200" dirty="0" smtClean="0"/>
              <a:t>), </a:t>
            </a:r>
            <a:r>
              <a:rPr lang="pt-BR" sz="3200" dirty="0"/>
              <a:t>consiste em um conjunto de regras e técnicas para designação de "papéis" </a:t>
            </a:r>
            <a:r>
              <a:rPr lang="pt-BR" sz="3200" dirty="0" smtClean="0"/>
              <a:t>ou </a:t>
            </a:r>
            <a:r>
              <a:rPr lang="pt-BR" sz="3200" dirty="0"/>
              <a:t>responsabilidades à classes em um design orientado a objeto.</a:t>
            </a:r>
          </a:p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143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O que é 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3200" dirty="0"/>
              <a:t>Todo desenvolvedor se depara com problemas comuns no processo de design de um software, estes padrões tem o objetivo de resolver estes problemas de forma sistemática e organizada e otimizar o processo de construção de objetos.</a:t>
            </a:r>
          </a:p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792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O que é 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3200" dirty="0"/>
              <a:t>O </a:t>
            </a:r>
            <a:r>
              <a:rPr lang="pt-BR" sz="3200" b="1" i="1" dirty="0"/>
              <a:t>GRASP</a:t>
            </a:r>
            <a:r>
              <a:rPr lang="pt-BR" sz="3200" dirty="0"/>
              <a:t> não necessita de ferramentas de desenvolvimento ou linguagens de programação para ser utilizada. A única ferramenta utilizada é a nossa mente.</a:t>
            </a:r>
          </a:p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722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Padrões praticados no </a:t>
            </a:r>
            <a:r>
              <a:rPr lang="pt-BR" sz="4000" dirty="0" smtClean="0"/>
              <a:t>GRASP</a:t>
            </a:r>
            <a:endParaRPr lang="pt-BR" sz="4000" b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BR" dirty="0"/>
          </a:p>
          <a:p>
            <a:r>
              <a:rPr lang="pt-BR" sz="2800" dirty="0"/>
              <a:t>Controlador</a:t>
            </a:r>
          </a:p>
          <a:p>
            <a:r>
              <a:rPr lang="pt-BR" sz="2800" dirty="0"/>
              <a:t>Criador</a:t>
            </a:r>
          </a:p>
          <a:p>
            <a:r>
              <a:rPr lang="pt-BR" sz="2800" dirty="0" err="1"/>
              <a:t>Indireção</a:t>
            </a:r>
            <a:endParaRPr lang="pt-BR" sz="2800" dirty="0"/>
          </a:p>
          <a:p>
            <a:r>
              <a:rPr lang="pt-BR" sz="2800" dirty="0"/>
              <a:t>Especialista em Informação</a:t>
            </a:r>
          </a:p>
          <a:p>
            <a:r>
              <a:rPr lang="pt-BR" sz="2800" dirty="0"/>
              <a:t>Alta Coesão</a:t>
            </a:r>
          </a:p>
          <a:p>
            <a:r>
              <a:rPr lang="pt-BR" sz="2800" dirty="0"/>
              <a:t>Baixo agrupamento</a:t>
            </a:r>
          </a:p>
          <a:p>
            <a:r>
              <a:rPr lang="pt-BR" sz="2800" dirty="0"/>
              <a:t>Polimorfismo</a:t>
            </a:r>
          </a:p>
          <a:p>
            <a:r>
              <a:rPr lang="pt-BR" sz="2800" dirty="0"/>
              <a:t>Variações Protegidas</a:t>
            </a:r>
          </a:p>
          <a:p>
            <a:r>
              <a:rPr lang="pt-BR" sz="2800" dirty="0"/>
              <a:t>Fabricação Pura</a:t>
            </a:r>
          </a:p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495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Detalhes</a:t>
            </a:r>
            <a:endParaRPr lang="pt-BR" sz="4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903186" y="2520462"/>
            <a:ext cx="83856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/>
              <a:t>Os </a:t>
            </a:r>
            <a:r>
              <a:rPr lang="pt-BR" sz="3200" dirty="0" smtClean="0"/>
              <a:t>padrões </a:t>
            </a:r>
            <a:r>
              <a:rPr lang="pt-BR" sz="3200" b="1" dirty="0"/>
              <a:t>GRASP</a:t>
            </a:r>
            <a:r>
              <a:rPr lang="pt-BR" sz="3200" dirty="0"/>
              <a:t> </a:t>
            </a:r>
            <a:r>
              <a:rPr lang="pt-BR" sz="3200" dirty="0" smtClean="0"/>
              <a:t>explicados em </a:t>
            </a:r>
            <a:r>
              <a:rPr lang="pt-BR" sz="3200" dirty="0"/>
              <a:t>detalhes.</a:t>
            </a:r>
          </a:p>
          <a:p>
            <a:pPr algn="ctr"/>
            <a:endParaRPr lang="en-US" sz="2800" i="1" dirty="0" smtClean="0"/>
          </a:p>
          <a:p>
            <a:pPr algn="ctr"/>
            <a:r>
              <a:rPr lang="pt-BR" sz="2800" i="1" dirty="0" smtClean="0"/>
              <a:t>								</a:t>
            </a:r>
            <a:endParaRPr lang="pt-BR" sz="2800" i="1" dirty="0"/>
          </a:p>
          <a:p>
            <a:pPr algn="ctr"/>
            <a:endParaRPr lang="en-US" sz="20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810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iando Um Site do Zero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Criando Um Site do Zero</Template>
  <TotalTime>0</TotalTime>
  <Words>726</Words>
  <Application>Microsoft Office PowerPoint</Application>
  <PresentationFormat>Personalizar</PresentationFormat>
  <Paragraphs>149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Criando Um Site do Zero</vt:lpstr>
      <vt:lpstr>Padrões de Projeto</vt:lpstr>
      <vt:lpstr>Introdução</vt:lpstr>
      <vt:lpstr>GRASP</vt:lpstr>
      <vt:lpstr>Conceito</vt:lpstr>
      <vt:lpstr>O que é ?</vt:lpstr>
      <vt:lpstr>O que é ?</vt:lpstr>
      <vt:lpstr>O que é ?</vt:lpstr>
      <vt:lpstr>Padrões praticados no GRASP</vt:lpstr>
      <vt:lpstr>Detalhes</vt:lpstr>
      <vt:lpstr>Controlador</vt:lpstr>
      <vt:lpstr>Creator</vt:lpstr>
      <vt:lpstr>Creator</vt:lpstr>
      <vt:lpstr>Alta Coesão</vt:lpstr>
      <vt:lpstr>Especialista em Informação</vt:lpstr>
      <vt:lpstr>Especialista em Informação</vt:lpstr>
      <vt:lpstr>Baixo agrupamento</vt:lpstr>
      <vt:lpstr>Polimorfismo</vt:lpstr>
      <vt:lpstr>Pura Fabricação</vt:lpstr>
      <vt:lpstr>Exemplos de Padrões de Projeto</vt:lpstr>
      <vt:lpstr>Problema 1</vt:lpstr>
      <vt:lpstr>Solução 1</vt:lpstr>
      <vt:lpstr>Apresentação do PowerPoint</vt:lpstr>
      <vt:lpstr>Problema 2</vt:lpstr>
      <vt:lpstr>Solução 2</vt:lpstr>
      <vt:lpstr>Apresentação do PowerPoint</vt:lpstr>
      <vt:lpstr>Problema 3</vt:lpstr>
      <vt:lpstr>Solução 3</vt:lpstr>
      <vt:lpstr>Apresentação do PowerPoint</vt:lpstr>
      <vt:lpstr>Vantagens e Desvantagens</vt:lpstr>
      <vt:lpstr>Vantagens</vt:lpstr>
      <vt:lpstr>Vantagens</vt:lpstr>
      <vt:lpstr>Desvantagens</vt:lpstr>
      <vt:lpstr>Desvantagens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2014-04-24T01:41:53Z</dcterms:created>
  <dcterms:modified xsi:type="dcterms:W3CDTF">2014-11-07T19:02:54Z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