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65" r:id="rId3"/>
    <p:sldId id="266" r:id="rId4"/>
    <p:sldId id="267" r:id="rId5"/>
    <p:sldId id="257" r:id="rId6"/>
    <p:sldId id="276" r:id="rId7"/>
    <p:sldId id="277" r:id="rId8"/>
    <p:sldId id="278" r:id="rId9"/>
    <p:sldId id="271" r:id="rId10"/>
    <p:sldId id="275" r:id="rId11"/>
    <p:sldId id="263" r:id="rId12"/>
    <p:sldId id="268" r:id="rId13"/>
    <p:sldId id="262" r:id="rId14"/>
    <p:sldId id="273" r:id="rId15"/>
    <p:sldId id="264" r:id="rId16"/>
    <p:sldId id="272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6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77633024"/>
        <c:axId val="66943168"/>
      </c:barChart>
      <c:catAx>
        <c:axId val="7763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6943168"/>
        <c:crosses val="autoZero"/>
        <c:auto val="1"/>
        <c:lblAlgn val="ctr"/>
        <c:lblOffset val="100"/>
        <c:noMultiLvlLbl val="0"/>
      </c:catAx>
      <c:valAx>
        <c:axId val="66943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7633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pt-BR" noProof="0" dirty="0" smtClean="0"/>
            <a:t>Título da etapa 1</a:t>
          </a:r>
          <a:endParaRPr lang="pt-BR" noProof="0" dirty="0"/>
        </a:p>
      </dgm: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 custT="1"/>
      <dgm:spPr/>
      <dgm:t>
        <a:bodyPr/>
        <a:lstStyle/>
        <a:p>
          <a:r>
            <a:rPr lang="pt-BR" sz="1800" noProof="0" dirty="0" smtClean="0"/>
            <a:t>Descrição da tarefa</a:t>
          </a:r>
          <a:endParaRPr lang="pt-BR" sz="1800" noProof="0" dirty="0"/>
        </a:p>
      </dgm: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pt-BR" noProof="0" dirty="0" smtClean="0"/>
            <a:t>Título da etapa 2</a:t>
          </a:r>
          <a:endParaRPr lang="pt-BR" noProof="0" dirty="0"/>
        </a:p>
      </dgm: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 custT="1"/>
      <dgm:spPr/>
      <dgm:t>
        <a:bodyPr/>
        <a:lstStyle/>
        <a:p>
          <a:r>
            <a:rPr lang="pt-BR" sz="1800" noProof="0" dirty="0" smtClean="0"/>
            <a:t>Descrição da tarefa</a:t>
          </a:r>
          <a:endParaRPr lang="pt-BR" sz="1800" noProof="0" dirty="0"/>
        </a:p>
      </dgm: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pt-BR" noProof="0" dirty="0" smtClean="0"/>
            <a:t>Título da etapa 3</a:t>
          </a:r>
          <a:endParaRPr lang="pt-BR" noProof="0" dirty="0"/>
        </a:p>
      </dgm: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 custT="1"/>
      <dgm:spPr/>
      <dgm:t>
        <a:bodyPr/>
        <a:lstStyle/>
        <a:p>
          <a:r>
            <a:rPr lang="pt-BR" sz="1800" noProof="0" dirty="0" smtClean="0"/>
            <a:t>Descrição da tarefa</a:t>
          </a:r>
          <a:endParaRPr lang="pt-BR" sz="1800" noProof="0" dirty="0"/>
        </a:p>
      </dgm: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705FC1-639E-4064-8E9A-A79870DE5273}" type="pres">
      <dgm:prSet presAssocID="{A6406C01-7E83-4650-8EF5-394419DCB348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FB640-0A28-40E8-9C0C-86BAF45C6EF0}" type="pres">
      <dgm:prSet presAssocID="{5D952622-A79E-41E4-BBC2-6212DEFFA91C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925EF4-86E2-4748-BA70-94AAF55AB064}" type="pres">
      <dgm:prSet presAssocID="{50706FFE-8A00-485D-9FF7-8D310692C602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Descrição da tarefa</a:t>
          </a:r>
          <a:endParaRPr lang="pt-BR" sz="1800" kern="1200" noProof="0" dirty="0"/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noProof="0" dirty="0" smtClean="0"/>
            <a:t>Título da etapa 1</a:t>
          </a:r>
          <a:endParaRPr lang="pt-BR" sz="2000" kern="1200" noProof="0" dirty="0"/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Descrição da tarefa</a:t>
          </a:r>
          <a:endParaRPr lang="pt-BR" sz="1800" kern="1200" noProof="0" dirty="0"/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noProof="0" dirty="0" smtClean="0"/>
            <a:t>Título da etapa 2</a:t>
          </a:r>
          <a:endParaRPr lang="pt-BR" sz="2000" kern="1200" noProof="0" dirty="0"/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Descrição da tarefa</a:t>
          </a:r>
          <a:endParaRPr lang="pt-BR" sz="1800" kern="1200" noProof="0" dirty="0"/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noProof="0" dirty="0" smtClean="0"/>
            <a:t>Título da etapa 3</a:t>
          </a:r>
          <a:endParaRPr lang="pt-BR" sz="2000" kern="1200" noProof="0" dirty="0"/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ctor Reto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ctor Reto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ctor Reto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ctor Reto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ctor Reto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ctor Reto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6" y="1909346"/>
            <a:ext cx="9604309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6" y="5432564"/>
            <a:ext cx="9604309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1295402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7"/>
            <a:ext cx="1687285" cy="530134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489857"/>
            <a:ext cx="7587344" cy="530134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2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1295402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1" y="1981200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1" y="1981200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1" y="2503714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1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1" y="2503714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ctor Reto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to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to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to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to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to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to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to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to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to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to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to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to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to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to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to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ctor Reto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to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to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to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to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ctor Reto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ctor Reto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ctor Reto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ctor Reto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ctor Reto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ctor Reto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to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to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to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to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ctor Reto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ctor Reto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ctor Reto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to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to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ctor Reto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ctor Reto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ctor Reto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ctor Reto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ctor Reto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ctor Reto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to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to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to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to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Espaço Reservado para Data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213" name="Espaço Reservado para Rodapé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14" name="Espaço Reservado para Número de Slide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ctor Reto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ctor Reto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ctor Reto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ctor Reto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ctor Reto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ângu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3196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cxnSp>
        <p:nvCxnSpPr>
          <p:cNvPr id="60" name="Conector Reto 59"/>
          <p:cNvCxnSpPr/>
          <p:nvPr userDrawn="1"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ctor Reto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ctor Reto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ctor Reto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â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cxnSp>
        <p:nvCxnSpPr>
          <p:cNvPr id="59" name="Conector Reto 58"/>
          <p:cNvCxnSpPr/>
          <p:nvPr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1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9561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Conector Reto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ctor Reto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to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ctor Reto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to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ctor Reto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ctor Reto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ctor Reto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ctor Reto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to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to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ctor Reto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to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to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to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ctor Reto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Reto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to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ctor Reto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ctor Reto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ctor Reto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to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to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to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2" y="503854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2" y="1981202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665313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148" name="Conector Reto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Estimativas de Projeto</a:t>
            </a:r>
            <a:br>
              <a:rPr lang="pt-BR" dirty="0" smtClean="0"/>
            </a:br>
            <a:r>
              <a:rPr lang="pt-BR" dirty="0" err="1" smtClean="0"/>
              <a:t>DuDente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Uma análise sobre a métrica empregada para estimar o sistema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Alocação de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b="1" dirty="0" smtClean="0"/>
              <a:t>Programador Java: </a:t>
            </a:r>
            <a:r>
              <a:rPr lang="pt-BR" dirty="0" smtClean="0"/>
              <a:t>Desenvolvimento geral</a:t>
            </a:r>
          </a:p>
          <a:p>
            <a:r>
              <a:rPr lang="pt-BR" b="1" dirty="0" smtClean="0"/>
              <a:t>Programador de Banco de Dados: </a:t>
            </a:r>
            <a:r>
              <a:rPr lang="pt-BR" dirty="0" smtClean="0"/>
              <a:t>SQL e ligação com o bando</a:t>
            </a:r>
          </a:p>
          <a:p>
            <a:r>
              <a:rPr lang="pt-BR" b="1" dirty="0" smtClean="0"/>
              <a:t>Programador de Interface: </a:t>
            </a:r>
            <a:r>
              <a:rPr lang="pt-BR" dirty="0" smtClean="0"/>
              <a:t>Interface gráfica e de comunicação com o usuário.</a:t>
            </a:r>
          </a:p>
        </p:txBody>
      </p:sp>
      <p:graphicFrame>
        <p:nvGraphicFramePr>
          <p:cNvPr id="5" name="Espaço Reservado para Conteúdo 4" descr="Tabela de amostra com 3 colunas, 4 linha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6633156"/>
              </p:ext>
            </p:extLst>
          </p:nvPr>
        </p:nvGraphicFramePr>
        <p:xfrm>
          <a:off x="6740767" y="1629508"/>
          <a:ext cx="4296510" cy="3657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48255"/>
                <a:gridCol w="2148255"/>
              </a:tblGrid>
              <a:tr h="914400">
                <a:tc>
                  <a:txBody>
                    <a:bodyPr/>
                    <a:lstStyle/>
                    <a:p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Hora</a:t>
                      </a:r>
                      <a:r>
                        <a:rPr lang="pt-BR" sz="1800" baseline="0" noProof="0" dirty="0" smtClean="0"/>
                        <a:t>s por Ponto de Função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Programador Java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6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Programador Banco</a:t>
                      </a:r>
                      <a:r>
                        <a:rPr lang="pt-BR" sz="1800" baseline="0" noProof="0" dirty="0" smtClean="0"/>
                        <a:t> de dados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4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Programador</a:t>
                      </a:r>
                      <a:r>
                        <a:rPr lang="pt-BR" sz="1800" baseline="0" noProof="0" dirty="0" smtClean="0"/>
                        <a:t> Interface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3</a:t>
                      </a:r>
                      <a:endParaRPr lang="pt-BR" sz="1800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93" y="0"/>
            <a:ext cx="9966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Layout do título e conteúdo com gráfico</a:t>
            </a:r>
            <a:endParaRPr lang="pt-BR" dirty="0"/>
          </a:p>
        </p:txBody>
      </p:sp>
      <p:graphicFrame>
        <p:nvGraphicFramePr>
          <p:cNvPr id="6" name="Espaço Reservado para Conteúdo 5" descr="Gráfico de colunas agrupad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940382"/>
              </p:ext>
            </p:extLst>
          </p:nvPr>
        </p:nvGraphicFramePr>
        <p:xfrm>
          <a:off x="1295402" y="1981201"/>
          <a:ext cx="9601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Layout de conteúdo de duas partes com tabela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Primeiro marcador aqui</a:t>
            </a:r>
          </a:p>
          <a:p>
            <a:r>
              <a:rPr lang="pt-BR" dirty="0" smtClean="0"/>
              <a:t>Segundo marcador aqui</a:t>
            </a:r>
          </a:p>
          <a:p>
            <a:r>
              <a:rPr lang="pt-BR" dirty="0" smtClean="0"/>
              <a:t>Terceiro marcador aqui</a:t>
            </a:r>
            <a:endParaRPr lang="pt-BR" dirty="0"/>
          </a:p>
        </p:txBody>
      </p:sp>
      <p:graphicFrame>
        <p:nvGraphicFramePr>
          <p:cNvPr id="5" name="Espaço Reservado para Conteúdo 4" descr="Tabela de amostra com 3 colunas, 4 linha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71834102"/>
              </p:ext>
            </p:extLst>
          </p:nvPr>
        </p:nvGraphicFramePr>
        <p:xfrm>
          <a:off x="6324601" y="1981200"/>
          <a:ext cx="4572000" cy="3657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4000"/>
                <a:gridCol w="1524000"/>
                <a:gridCol w="1524000"/>
              </a:tblGrid>
              <a:tr h="914400">
                <a:tc>
                  <a:txBody>
                    <a:bodyPr/>
                    <a:lstStyle/>
                    <a:p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Grupo 1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Grupo 2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Classe 1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82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95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Classe 2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76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88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Classe 3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84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90</a:t>
                      </a:r>
                      <a:endParaRPr lang="pt-BR" sz="1800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27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Layout do título e conteúdo com SmartArt</a:t>
            </a:r>
            <a:endParaRPr lang="pt-BR" dirty="0"/>
          </a:p>
        </p:txBody>
      </p:sp>
      <p:graphicFrame>
        <p:nvGraphicFramePr>
          <p:cNvPr id="4" name="Espaço Reservado para Conteúdo 3" descr="Setas de Process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712281"/>
              </p:ext>
            </p:extLst>
          </p:nvPr>
        </p:nvGraphicFramePr>
        <p:xfrm>
          <a:off x="1295402" y="1981201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436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Membros do Grupo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Grupo 5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Igor Freitas Couto</a:t>
            </a:r>
          </a:p>
          <a:p>
            <a:r>
              <a:rPr lang="pt-BR" dirty="0" smtClean="0"/>
              <a:t>Davi </a:t>
            </a:r>
            <a:r>
              <a:rPr lang="pt-BR" dirty="0" err="1" smtClean="0"/>
              <a:t>Araki</a:t>
            </a:r>
            <a:endParaRPr lang="pt-BR" dirty="0" smtClean="0"/>
          </a:p>
          <a:p>
            <a:r>
              <a:rPr lang="pt-BR" dirty="0" smtClean="0"/>
              <a:t>Ronny Peterson</a:t>
            </a:r>
          </a:p>
          <a:p>
            <a:r>
              <a:rPr lang="pt-BR" dirty="0" smtClean="0"/>
              <a:t>Tiago Marques</a:t>
            </a:r>
          </a:p>
          <a:p>
            <a:r>
              <a:rPr lang="pt-BR" dirty="0" smtClean="0"/>
              <a:t>Erick </a:t>
            </a:r>
            <a:r>
              <a:rPr lang="pt-BR" dirty="0"/>
              <a:t>T</a:t>
            </a:r>
            <a:r>
              <a:rPr lang="pt-BR" dirty="0" smtClean="0"/>
              <a:t>eixeira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Métrica escolhida: Ponto de função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Ponto de Função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Elaborada por </a:t>
            </a:r>
            <a:r>
              <a:rPr lang="pt-BR" dirty="0"/>
              <a:t>Allan Albrecht da IBM e trazida a público em </a:t>
            </a:r>
            <a:r>
              <a:rPr lang="pt-BR" dirty="0" smtClean="0"/>
              <a:t>1979.</a:t>
            </a:r>
          </a:p>
          <a:p>
            <a:r>
              <a:rPr lang="pt-BR" dirty="0" smtClean="0"/>
              <a:t>Serve para estimar prazo, custo, tamanho, esforço, entre outros.</a:t>
            </a:r>
          </a:p>
          <a:p>
            <a:r>
              <a:rPr lang="pt-BR" dirty="0" smtClean="0"/>
              <a:t>Leva em conta “pontos de função” que são unidades de medida para tarefas que o software deve realizar, externamente e internamente.</a:t>
            </a:r>
          </a:p>
          <a:p>
            <a:r>
              <a:rPr lang="pt-BR" dirty="0" smtClean="0"/>
              <a:t>Cada ponto tem um “peso” de acordo com a tabela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Complexidade </a:t>
            </a:r>
            <a:r>
              <a:rPr lang="pt-BR" dirty="0"/>
              <a:t>da </a:t>
            </a:r>
            <a:r>
              <a:rPr lang="pt-BR" dirty="0" smtClean="0"/>
              <a:t>função: alta</a:t>
            </a:r>
            <a:r>
              <a:rPr lang="pt-BR" dirty="0"/>
              <a:t>, média ou baixa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Ponto de Função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Funções de </a:t>
            </a:r>
            <a:r>
              <a:rPr lang="pt-BR" dirty="0" smtClean="0"/>
              <a:t>Entrada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São funções que recebem dados de entrada do </a:t>
            </a:r>
            <a:r>
              <a:rPr lang="pt-BR" dirty="0" smtClean="0"/>
              <a:t>usuário </a:t>
            </a:r>
            <a:r>
              <a:rPr lang="pt-BR" dirty="0"/>
              <a:t>e realizam algum processo de manipulação nos arquivos externos ou internos do software.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Funções </a:t>
            </a:r>
            <a:r>
              <a:rPr lang="pt-BR" dirty="0"/>
              <a:t>de </a:t>
            </a:r>
            <a:r>
              <a:rPr lang="pt-BR" dirty="0" smtClean="0"/>
              <a:t>Saída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São funções que geram dados derivados dos obtidos pelo acesso aos arquivos externos ou internos do software. Estes dados derivados servem para gerar arquivos de </a:t>
            </a:r>
            <a:r>
              <a:rPr lang="pt-BR" dirty="0" smtClean="0"/>
              <a:t>saída </a:t>
            </a:r>
            <a:r>
              <a:rPr lang="pt-BR" dirty="0"/>
              <a:t>com informações ao </a:t>
            </a:r>
            <a:r>
              <a:rPr lang="pt-BR" dirty="0" smtClean="0"/>
              <a:t>usuário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06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Ponto de Função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Arquivo </a:t>
            </a:r>
            <a:r>
              <a:rPr lang="pt-BR" dirty="0" smtClean="0"/>
              <a:t>Lógico Interno e Externo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Representam dados que são acessados e manipulados pelo software para realizar alguma </a:t>
            </a:r>
            <a:r>
              <a:rPr lang="pt-BR" dirty="0" smtClean="0"/>
              <a:t>tarefa que podem (interno) ou não (externo) ser mantidos.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Consultas e Requisições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smtClean="0"/>
              <a:t>Recuperação de dados para o “consumo” do </a:t>
            </a:r>
            <a:r>
              <a:rPr lang="pt-BR" dirty="0" smtClean="0"/>
              <a:t>usuário, sem que haja processamento do mesmo.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097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de </a:t>
            </a:r>
            <a:r>
              <a:rPr lang="pt-BR" dirty="0" smtClean="0"/>
              <a:t>função - 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Independente da linguagem de </a:t>
            </a:r>
            <a:r>
              <a:rPr lang="pt-BR" dirty="0" smtClean="0"/>
              <a:t>programação e tecnologia </a:t>
            </a:r>
            <a:r>
              <a:rPr lang="pt-BR" dirty="0"/>
              <a:t>utilizada</a:t>
            </a:r>
            <a:r>
              <a:rPr lang="pt-BR" dirty="0" smtClean="0"/>
              <a:t>.</a:t>
            </a:r>
          </a:p>
          <a:p>
            <a:r>
              <a:rPr lang="pt-BR" dirty="0" smtClean="0"/>
              <a:t>Unidade padrão em medida de software.</a:t>
            </a:r>
          </a:p>
          <a:p>
            <a:r>
              <a:rPr lang="pt-BR" dirty="0" smtClean="0"/>
              <a:t>Baixo custo ao incluir esta métrica no ciclo de desenvolvimento do sistema.</a:t>
            </a:r>
          </a:p>
          <a:p>
            <a:r>
              <a:rPr lang="pt-BR" dirty="0" smtClean="0"/>
              <a:t>Pode ser calculado com base nos casos de uso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047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de função - </a:t>
            </a:r>
            <a:r>
              <a:rPr lang="pt-BR" dirty="0" smtClean="0"/>
              <a:t>Desvantagens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medidos a partir do ponto de vista do </a:t>
            </a:r>
            <a:r>
              <a:rPr lang="pt-BR" dirty="0" smtClean="0"/>
              <a:t>usuário</a:t>
            </a:r>
            <a:r>
              <a:rPr lang="pt-BR" dirty="0"/>
              <a:t>, ou seja, pelo que o </a:t>
            </a:r>
            <a:r>
              <a:rPr lang="pt-BR" dirty="0" smtClean="0"/>
              <a:t>usuário </a:t>
            </a:r>
            <a:r>
              <a:rPr lang="pt-BR" dirty="0"/>
              <a:t>requisitou, e </a:t>
            </a:r>
            <a:r>
              <a:rPr lang="pt-BR" dirty="0" smtClean="0"/>
              <a:t>não </a:t>
            </a:r>
            <a:r>
              <a:rPr lang="pt-BR" dirty="0"/>
              <a:t>o que realmente </a:t>
            </a:r>
            <a:r>
              <a:rPr lang="pt-BR" dirty="0" smtClean="0"/>
              <a:t>será </a:t>
            </a:r>
            <a:r>
              <a:rPr lang="pt-BR" dirty="0"/>
              <a:t>entregue a ele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Contagem não pode ser facilmente automatizada.</a:t>
            </a:r>
          </a:p>
          <a:p>
            <a:r>
              <a:rPr lang="pt-BR" dirty="0" smtClean="0"/>
              <a:t>Adicione seu terceiro marcador aqui.</a:t>
            </a:r>
          </a:p>
          <a:p>
            <a:r>
              <a:rPr lang="pt-BR" dirty="0" smtClean="0"/>
              <a:t>Nem sempre se adapta bem a projetos pequenos.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8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Certificação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266092" y="1981200"/>
            <a:ext cx="53105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b="1" dirty="0">
                <a:solidFill>
                  <a:srgbClr val="C00000"/>
                </a:solidFill>
                <a:latin typeface="Arial" charset="0"/>
              </a:rPr>
              <a:t>CFPS – </a:t>
            </a:r>
            <a:r>
              <a:rPr lang="pt-BR" altLang="pt-BR" b="1" i="1" dirty="0" err="1">
                <a:solidFill>
                  <a:srgbClr val="C00000"/>
                </a:solidFill>
                <a:latin typeface="Arial" charset="0"/>
              </a:rPr>
              <a:t>Certified</a:t>
            </a:r>
            <a:r>
              <a:rPr lang="pt-BR" altLang="pt-BR" b="1" i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pt-BR" altLang="pt-BR" b="1" i="1" dirty="0" err="1">
                <a:solidFill>
                  <a:srgbClr val="C00000"/>
                </a:solidFill>
                <a:latin typeface="Arial" charset="0"/>
              </a:rPr>
              <a:t>Function</a:t>
            </a:r>
            <a:r>
              <a:rPr lang="pt-BR" altLang="pt-BR" b="1" i="1" dirty="0">
                <a:solidFill>
                  <a:srgbClr val="C00000"/>
                </a:solidFill>
                <a:latin typeface="Arial" charset="0"/>
              </a:rPr>
              <a:t> Point </a:t>
            </a:r>
            <a:r>
              <a:rPr lang="pt-BR" altLang="pt-BR" b="1" i="1" dirty="0" err="1" smtClean="0">
                <a:solidFill>
                  <a:srgbClr val="C00000"/>
                </a:solidFill>
                <a:latin typeface="Arial" charset="0"/>
              </a:rPr>
              <a:t>Specialist</a:t>
            </a:r>
            <a:endParaRPr lang="pt-BR" altLang="pt-BR" b="1" dirty="0" smtClean="0">
              <a:solidFill>
                <a:srgbClr val="C00000"/>
              </a:solidFill>
              <a:latin typeface="Arial" charset="0"/>
            </a:endParaRPr>
          </a:p>
          <a:p>
            <a:r>
              <a:rPr lang="pt-BR" altLang="pt-BR" dirty="0" smtClean="0">
                <a:latin typeface="Arial" charset="0"/>
              </a:rPr>
              <a:t> </a:t>
            </a:r>
          </a:p>
          <a:p>
            <a:endParaRPr lang="pt-BR" altLang="pt-BR" dirty="0">
              <a:latin typeface="Arial" charset="0"/>
            </a:endParaRPr>
          </a:p>
          <a:p>
            <a:r>
              <a:rPr lang="pt-BR" altLang="pt-BR" dirty="0" smtClean="0">
                <a:latin typeface="Arial" charset="0"/>
              </a:rPr>
              <a:t>É </a:t>
            </a:r>
            <a:r>
              <a:rPr lang="pt-BR" altLang="pt-BR" dirty="0">
                <a:latin typeface="Arial" charset="0"/>
              </a:rPr>
              <a:t>a certificação conferida pelo </a:t>
            </a:r>
            <a:r>
              <a:rPr lang="pt-BR" altLang="pt-BR" i="1" dirty="0" err="1">
                <a:latin typeface="Arial" charset="0"/>
              </a:rPr>
              <a:t>International</a:t>
            </a:r>
            <a:r>
              <a:rPr lang="pt-BR" altLang="pt-BR" i="1" dirty="0">
                <a:latin typeface="Arial" charset="0"/>
              </a:rPr>
              <a:t> </a:t>
            </a:r>
            <a:r>
              <a:rPr lang="pt-BR" altLang="pt-BR" i="1" dirty="0" err="1">
                <a:latin typeface="Arial" charset="0"/>
              </a:rPr>
              <a:t>Function</a:t>
            </a:r>
            <a:r>
              <a:rPr lang="pt-BR" altLang="pt-BR" i="1" dirty="0">
                <a:latin typeface="Arial" charset="0"/>
              </a:rPr>
              <a:t> Point </a:t>
            </a:r>
            <a:r>
              <a:rPr lang="pt-BR" altLang="pt-BR" i="1" dirty="0" err="1">
                <a:latin typeface="Arial" charset="0"/>
              </a:rPr>
              <a:t>Users</a:t>
            </a:r>
            <a:r>
              <a:rPr lang="pt-BR" altLang="pt-BR" i="1" dirty="0">
                <a:latin typeface="Arial" charset="0"/>
              </a:rPr>
              <a:t> </a:t>
            </a:r>
            <a:r>
              <a:rPr lang="pt-BR" altLang="pt-BR" i="1" dirty="0" err="1">
                <a:latin typeface="Arial" charset="0"/>
              </a:rPr>
              <a:t>Group</a:t>
            </a:r>
            <a:r>
              <a:rPr lang="pt-BR" altLang="pt-BR" dirty="0">
                <a:latin typeface="Arial" charset="0"/>
              </a:rPr>
              <a:t> às pessoas aprovadas no exame de </a:t>
            </a:r>
            <a:r>
              <a:rPr lang="pt-BR" altLang="pt-BR" dirty="0" smtClean="0">
                <a:latin typeface="Arial" charset="0"/>
              </a:rPr>
              <a:t>certificação. </a:t>
            </a:r>
            <a:endParaRPr lang="pt-BR" altLang="pt-BR" dirty="0">
              <a:latin typeface="Arial" charset="0"/>
            </a:endParaRPr>
          </a:p>
          <a:p>
            <a:endParaRPr lang="pt-BR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439058"/>
              </p:ext>
            </p:extLst>
          </p:nvPr>
        </p:nvGraphicFramePr>
        <p:xfrm>
          <a:off x="6664569" y="1981200"/>
          <a:ext cx="5181600" cy="357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Imagem de bitmap" r:id="rId3" imgW="5877745" imgH="4057143" progId="PBrush">
                  <p:embed/>
                </p:oleObj>
              </mc:Choice>
              <mc:Fallback>
                <p:oleObj name="Imagem de bitmap" r:id="rId3" imgW="5877745" imgH="4057143" progId="PBrush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4569" y="1981200"/>
                        <a:ext cx="5181600" cy="357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648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riando Um Site do Zero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Criando Um Site do Zero</Template>
  <TotalTime>0</TotalTime>
  <Words>483</Words>
  <Application>Microsoft Office PowerPoint</Application>
  <PresentationFormat>Personalizar</PresentationFormat>
  <Paragraphs>78</Paragraphs>
  <Slides>17</Slides>
  <Notes>3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9" baseType="lpstr">
      <vt:lpstr>Criando Um Site do Zero</vt:lpstr>
      <vt:lpstr>Imagem de bitmap</vt:lpstr>
      <vt:lpstr>Estimativas de Projeto DuDente</vt:lpstr>
      <vt:lpstr>Membros do Grupo</vt:lpstr>
      <vt:lpstr>Métrica escolhida: Ponto de função </vt:lpstr>
      <vt:lpstr>Sobre o Ponto de Função</vt:lpstr>
      <vt:lpstr>Sobre o Ponto de Função</vt:lpstr>
      <vt:lpstr>Sobre o Ponto de Função</vt:lpstr>
      <vt:lpstr>Ponto de função - Vantagens</vt:lpstr>
      <vt:lpstr>Ponto de função - Desvantagens</vt:lpstr>
      <vt:lpstr>Certificação</vt:lpstr>
      <vt:lpstr>Alocação de Trabalho</vt:lpstr>
      <vt:lpstr>Apresentação do PowerPoint</vt:lpstr>
      <vt:lpstr>Layout do título e conteúdo com gráfico</vt:lpstr>
      <vt:lpstr>Layout de conteúdo de duas partes com tabela</vt:lpstr>
      <vt:lpstr>Layout do título e conteúdo com SmartArt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2014-04-24T01:41:53Z</dcterms:created>
  <dcterms:modified xsi:type="dcterms:W3CDTF">2014-10-17T21:45:14Z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