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66" r:id="rId4"/>
    <p:sldId id="267" r:id="rId5"/>
    <p:sldId id="257" r:id="rId6"/>
    <p:sldId id="271" r:id="rId7"/>
    <p:sldId id="275" r:id="rId8"/>
    <p:sldId id="263" r:id="rId9"/>
    <p:sldId id="268" r:id="rId10"/>
    <p:sldId id="262" r:id="rId11"/>
    <p:sldId id="273" r:id="rId12"/>
    <p:sldId id="264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0334208"/>
        <c:axId val="40418624"/>
      </c:barChart>
      <c:catAx>
        <c:axId val="1303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418624"/>
        <c:crosses val="autoZero"/>
        <c:auto val="1"/>
        <c:lblAlgn val="ctr"/>
        <c:lblOffset val="100"/>
        <c:noMultiLvlLbl val="0"/>
      </c:catAx>
      <c:valAx>
        <c:axId val="4041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33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pt-BR" noProof="0" dirty="0" smtClean="0"/>
            <a:t>Título da etapa 1</a:t>
          </a:r>
          <a:endParaRPr lang="pt-BR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pt-BR" noProof="0" dirty="0" smtClean="0"/>
            <a:t>Título da etapa 2</a:t>
          </a:r>
          <a:endParaRPr lang="pt-BR" noProof="0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pt-BR" noProof="0" dirty="0" smtClean="0"/>
            <a:t>Título da etapa 3</a:t>
          </a:r>
          <a:endParaRPr lang="pt-BR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1</a:t>
          </a:r>
          <a:endParaRPr lang="pt-BR" sz="2000" kern="1200" noProof="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2</a:t>
          </a:r>
          <a:endParaRPr lang="pt-BR" sz="2000" kern="1200" noProof="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3</a:t>
          </a:r>
          <a:endParaRPr lang="pt-BR" sz="2000" kern="1200" noProof="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834102"/>
              </p:ext>
            </p:extLst>
          </p:nvPr>
        </p:nvGraphicFramePr>
        <p:xfrm>
          <a:off x="6324601" y="19812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2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95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76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88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3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84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90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SmartArt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12281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Estimativas de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66092" y="1981200"/>
            <a:ext cx="531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CFPS –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Certified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Function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Point </a:t>
            </a:r>
            <a:r>
              <a:rPr lang="pt-BR" altLang="pt-BR" b="1" i="1" dirty="0" err="1" smtClean="0">
                <a:solidFill>
                  <a:srgbClr val="C00000"/>
                </a:solidFill>
                <a:latin typeface="Arial" charset="0"/>
              </a:rPr>
              <a:t>Specialist</a:t>
            </a:r>
            <a:endParaRPr lang="pt-BR" altLang="pt-BR" b="1" dirty="0" smtClean="0">
              <a:solidFill>
                <a:srgbClr val="C00000"/>
              </a:solidFill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 </a:t>
            </a:r>
          </a:p>
          <a:p>
            <a:endParaRPr lang="pt-BR" altLang="pt-BR" dirty="0"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É </a:t>
            </a:r>
            <a:r>
              <a:rPr lang="pt-BR" altLang="pt-BR" dirty="0">
                <a:latin typeface="Arial" charset="0"/>
              </a:rPr>
              <a:t>a certificação conferida pelo </a:t>
            </a:r>
            <a:r>
              <a:rPr lang="pt-BR" altLang="pt-BR" i="1" dirty="0" err="1">
                <a:latin typeface="Arial" charset="0"/>
              </a:rPr>
              <a:t>International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Function</a:t>
            </a:r>
            <a:r>
              <a:rPr lang="pt-BR" altLang="pt-BR" i="1" dirty="0">
                <a:latin typeface="Arial" charset="0"/>
              </a:rPr>
              <a:t> Point </a:t>
            </a:r>
            <a:r>
              <a:rPr lang="pt-BR" altLang="pt-BR" i="1" dirty="0" err="1">
                <a:latin typeface="Arial" charset="0"/>
              </a:rPr>
              <a:t>Users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Group</a:t>
            </a:r>
            <a:r>
              <a:rPr lang="pt-BR" altLang="pt-BR" dirty="0">
                <a:latin typeface="Arial" charset="0"/>
              </a:rPr>
              <a:t> às pessoas aprovadas no exame de </a:t>
            </a:r>
            <a:r>
              <a:rPr lang="pt-BR" altLang="pt-BR" dirty="0" smtClean="0">
                <a:latin typeface="Arial" charset="0"/>
              </a:rPr>
              <a:t>certificação. </a:t>
            </a:r>
            <a:endParaRPr lang="pt-BR" altLang="pt-BR" dirty="0">
              <a:latin typeface="Arial" charset="0"/>
            </a:endParaRP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39058"/>
              </p:ext>
            </p:extLst>
          </p:nvPr>
        </p:nvGraphicFramePr>
        <p:xfrm>
          <a:off x="6664569" y="1981200"/>
          <a:ext cx="51816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m de bitmap" r:id="rId3" imgW="5877745" imgH="4057143" progId="PBrush">
                  <p:embed/>
                </p:oleObj>
              </mc:Choice>
              <mc:Fallback>
                <p:oleObj name="Imagem de bitmap" r:id="rId3" imgW="5877745" imgH="4057143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569" y="1981200"/>
                        <a:ext cx="51816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4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 smtClean="0"/>
              <a:t>Programador Java: </a:t>
            </a:r>
            <a:r>
              <a:rPr lang="pt-BR" dirty="0" smtClean="0"/>
              <a:t>Desenvolvimento geral</a:t>
            </a:r>
          </a:p>
          <a:p>
            <a:r>
              <a:rPr lang="pt-BR" b="1" dirty="0" smtClean="0"/>
              <a:t>Programador de Banco de Dados: </a:t>
            </a:r>
            <a:r>
              <a:rPr lang="pt-BR" dirty="0" smtClean="0"/>
              <a:t>SQL e ligação com o bando</a:t>
            </a:r>
          </a:p>
          <a:p>
            <a:r>
              <a:rPr lang="pt-BR" b="1" dirty="0" smtClean="0"/>
              <a:t>Programador de Interface: </a:t>
            </a:r>
            <a:r>
              <a:rPr lang="pt-BR" dirty="0" smtClean="0"/>
              <a:t>Interface gráfica e de comunicação com o usuário.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33156"/>
              </p:ext>
            </p:extLst>
          </p:nvPr>
        </p:nvGraphicFramePr>
        <p:xfrm>
          <a:off x="6740767" y="1629508"/>
          <a:ext cx="42965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255"/>
                <a:gridCol w="2148255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Hora</a:t>
                      </a:r>
                      <a:r>
                        <a:rPr lang="pt-BR" sz="1800" baseline="0" noProof="0" dirty="0" smtClean="0"/>
                        <a:t>s por Ponto de Função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6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Banco</a:t>
                      </a:r>
                      <a:r>
                        <a:rPr lang="pt-BR" sz="1800" baseline="0" noProof="0" dirty="0" smtClean="0"/>
                        <a:t> de dados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4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Interface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3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940382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280</Words>
  <Application>Microsoft Office PowerPoint</Application>
  <PresentationFormat>Personalizar</PresentationFormat>
  <Paragraphs>61</Paragraphs>
  <Slides>14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Criando Um Site do Zero</vt:lpstr>
      <vt:lpstr>Imagem de bitmap</vt:lpstr>
      <vt:lpstr>Estimativas de Projeto DuDente</vt:lpstr>
      <vt:lpstr>Estimativas de Projeto</vt:lpstr>
      <vt:lpstr>Métrica escolhida: Ponto de função </vt:lpstr>
      <vt:lpstr>Ponto de função - Vantagens</vt:lpstr>
      <vt:lpstr>Ponto de função - Desvantagens</vt:lpstr>
      <vt:lpstr>Certificação</vt:lpstr>
      <vt:lpstr>Alocação de Trabalho</vt:lpstr>
      <vt:lpstr>Apresentação do PowerPoint</vt:lpstr>
      <vt:lpstr>Layout do título e conteúdo com gráfico</vt:lpstr>
      <vt:lpstr>Layout de conteúdo de duas partes com tabela</vt:lpstr>
      <vt:lpstr>Layout do título e conteúdo com SmartArt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2014-10-17T21:14:54Z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