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383" r:id="rId3"/>
    <p:sldId id="344" r:id="rId4"/>
    <p:sldId id="385" r:id="rId5"/>
    <p:sldId id="384" r:id="rId6"/>
    <p:sldId id="360" r:id="rId7"/>
    <p:sldId id="361" r:id="rId8"/>
    <p:sldId id="362" r:id="rId9"/>
    <p:sldId id="363" r:id="rId10"/>
    <p:sldId id="376" r:id="rId11"/>
    <p:sldId id="375" r:id="rId12"/>
    <p:sldId id="364" r:id="rId13"/>
    <p:sldId id="365" r:id="rId14"/>
    <p:sldId id="366" r:id="rId15"/>
    <p:sldId id="367" r:id="rId16"/>
    <p:sldId id="377" r:id="rId17"/>
    <p:sldId id="382" r:id="rId18"/>
    <p:sldId id="378" r:id="rId19"/>
    <p:sldId id="368" r:id="rId20"/>
    <p:sldId id="369" r:id="rId21"/>
    <p:sldId id="379" r:id="rId22"/>
    <p:sldId id="370" r:id="rId23"/>
    <p:sldId id="371" r:id="rId24"/>
    <p:sldId id="380" r:id="rId25"/>
    <p:sldId id="372" r:id="rId26"/>
    <p:sldId id="373" r:id="rId27"/>
    <p:sldId id="381" r:id="rId28"/>
    <p:sldId id="386" r:id="rId29"/>
    <p:sldId id="285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FCF7F1"/>
    <a:srgbClr val="F03F2B"/>
    <a:srgbClr val="E8E8E8"/>
    <a:srgbClr val="404040"/>
    <a:srgbClr val="41642A"/>
    <a:srgbClr val="344529"/>
    <a:srgbClr val="2B3922"/>
    <a:srgbClr val="2E3722"/>
    <a:srgbClr val="B8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27/09/2020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27/09/2020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27/09/2020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870C3F0E-1EAD-419A-B8F3-CB7CDE6B1E86}" type="datetime1">
              <a:rPr lang="pt-BR" smtClean="0"/>
              <a:t>27/09/2020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274CCBA-3812-426F-BA8C-8BC3E97D7FB5}" type="datetime1">
              <a:rPr lang="pt-BR" smtClean="0"/>
              <a:t>27/09/2020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27/09/2020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EDD1C28D-3F4C-4305-9CD5-9949626E9ED5}" type="datetime1">
              <a:rPr lang="pt-BR" smtClean="0"/>
              <a:t>27/09/2020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D05F8630-DFFC-437C-A718-61BE3F548C4E}" type="datetime1">
              <a:rPr lang="pt-BR" smtClean="0"/>
              <a:t>27/09/2020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812AD8E-909B-47FE-B3D6-961E1D2E7A49}" type="datetime1">
              <a:rPr lang="pt-BR" smtClean="0"/>
              <a:t>27/09/2020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D0BF672-AFC3-4C39-AA84-C1113D4307F1}" type="datetime1">
              <a:rPr lang="pt-BR" smtClean="0"/>
              <a:t>27/09/2020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27/09/2020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27/09/2020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29506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pt-BR" sz="4400" dirty="0"/>
              <a:t>Estrutura de Dados e Algoritmos 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39681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Prof. Pila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AFEB378-87FC-4D62-85EC-F605E9B9AFC0}"/>
              </a:ext>
            </a:extLst>
          </p:cNvPr>
          <p:cNvGrpSpPr/>
          <p:nvPr/>
        </p:nvGrpSpPr>
        <p:grpSpPr>
          <a:xfrm>
            <a:off x="121281" y="3224429"/>
            <a:ext cx="5452525" cy="1830504"/>
            <a:chOff x="519979" y="2871632"/>
            <a:chExt cx="2954741" cy="138685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BF18B4D-6ACE-4212-9C19-ADE4F377334F}"/>
                </a:ext>
              </a:extLst>
            </p:cNvPr>
            <p:cNvSpPr txBox="1"/>
            <p:nvPr/>
          </p:nvSpPr>
          <p:spPr>
            <a:xfrm>
              <a:off x="519979" y="2871632"/>
              <a:ext cx="2954741" cy="138685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080CB-C222-4751-B06F-F4783D10FD4A}"/>
                </a:ext>
              </a:extLst>
            </p:cNvPr>
            <p:cNvSpPr txBox="1"/>
            <p:nvPr/>
          </p:nvSpPr>
          <p:spPr>
            <a:xfrm>
              <a:off x="614850" y="2995819"/>
              <a:ext cx="2772229" cy="1112405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pt-BR" sz="7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Listas</a:t>
              </a:r>
            </a:p>
            <a:p>
              <a:pPr algn="ctr"/>
              <a:r>
                <a:rPr lang="pt-BR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Ligadas Ordenadas</a:t>
              </a:r>
            </a:p>
          </p:txBody>
        </p:sp>
      </p:grpSp>
      <p:pic>
        <p:nvPicPr>
          <p:cNvPr id="1028" name="Picture 4" descr="Google Talk 1.0.0.105 - Download em Português">
            <a:extLst>
              <a:ext uri="{FF2B5EF4-FFF2-40B4-BE49-F238E27FC236}">
                <a16:creationId xmlns:a16="http://schemas.microsoft.com/office/drawing/2014/main" id="{B6A6FE80-94C3-4DEB-B96E-7B2AF692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1556" l="8000" r="92000">
                        <a14:foregroundMark x1="20444" y1="66667" x2="12889" y2="59556"/>
                        <a14:foregroundMark x1="12889" y1="59556" x2="9333" y2="49778"/>
                        <a14:foregroundMark x1="9333" y1="49778" x2="9333" y2="48444"/>
                        <a14:foregroundMark x1="10222" y1="39111" x2="8000" y2="44889"/>
                        <a14:foregroundMark x1="9778" y1="37333" x2="21333" y2="23111"/>
                        <a14:foregroundMark x1="21333" y1="23111" x2="37333" y2="17333"/>
                        <a14:foregroundMark x1="37333" y1="16000" x2="48000" y2="15111"/>
                        <a14:foregroundMark x1="48000" y1="15111" x2="68444" y2="17778"/>
                        <a14:foregroundMark x1="68444" y1="17778" x2="52444" y2="15556"/>
                        <a14:foregroundMark x1="54222" y1="13778" x2="62667" y2="16000"/>
                        <a14:foregroundMark x1="69778" y1="17333" x2="85333" y2="28889"/>
                        <a14:foregroundMark x1="85333" y1="28889" x2="90667" y2="36000"/>
                        <a14:foregroundMark x1="90667" y1="36000" x2="90667" y2="36444"/>
                        <a14:foregroundMark x1="91111" y1="36889" x2="93778" y2="47111"/>
                        <a14:foregroundMark x1="93778" y1="47111" x2="92000" y2="57333"/>
                        <a14:foregroundMark x1="92000" y1="57333" x2="86222" y2="64889"/>
                        <a14:foregroundMark x1="86222" y1="64889" x2="55111" y2="77778"/>
                        <a14:foregroundMark x1="24000" y1="68889" x2="32444" y2="72000"/>
                        <a14:foregroundMark x1="32444" y1="72000" x2="36889" y2="75556"/>
                        <a14:foregroundMark x1="38222" y1="79111" x2="29333" y2="91556"/>
                        <a14:foregroundMark x1="53778" y1="79556" x2="47111" y2="85333"/>
                        <a14:foregroundMark x1="47111" y1="85333" x2="34667" y2="9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2" y="-142266"/>
            <a:ext cx="3455083" cy="34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/>
          <a:lstStyle/>
          <a:p>
            <a:r>
              <a:rPr lang="pt-BR" dirty="0"/>
              <a:t>Lista Ligada Linear: Novo Nó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08337A-6197-4BE7-92E1-FFE4856D74DD}"/>
              </a:ext>
            </a:extLst>
          </p:cNvPr>
          <p:cNvSpPr/>
          <p:nvPr/>
        </p:nvSpPr>
        <p:spPr>
          <a:xfrm>
            <a:off x="3677264" y="233349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no *</a:t>
            </a:r>
            <a:r>
              <a:rPr lang="pt-BR" sz="2400" dirty="0" err="1"/>
              <a:t>novo_no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i)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	no *p;</a:t>
            </a:r>
          </a:p>
          <a:p>
            <a:r>
              <a:rPr lang="pt-BR" sz="2400" dirty="0"/>
              <a:t>	p = (no *) </a:t>
            </a:r>
            <a:r>
              <a:rPr lang="pt-BR" sz="2400" dirty="0" err="1"/>
              <a:t>malloc</a:t>
            </a:r>
            <a:r>
              <a:rPr lang="pt-BR" sz="2400" dirty="0"/>
              <a:t>(</a:t>
            </a:r>
            <a:r>
              <a:rPr lang="pt-BR" sz="2400" dirty="0" err="1"/>
              <a:t>sizeof</a:t>
            </a:r>
            <a:r>
              <a:rPr lang="pt-BR" sz="2400" dirty="0"/>
              <a:t>(no));</a:t>
            </a:r>
          </a:p>
          <a:p>
            <a:r>
              <a:rPr lang="pt-BR" sz="2400" dirty="0"/>
              <a:t>	p-&gt;</a:t>
            </a:r>
            <a:r>
              <a:rPr lang="pt-BR" sz="2400" dirty="0" err="1"/>
              <a:t>info</a:t>
            </a:r>
            <a:r>
              <a:rPr lang="pt-BR" sz="2400" dirty="0"/>
              <a:t> = i;</a:t>
            </a:r>
          </a:p>
          <a:p>
            <a:r>
              <a:rPr lang="pt-BR" sz="2400" dirty="0"/>
              <a:t>	p-&gt;</a:t>
            </a:r>
            <a:r>
              <a:rPr lang="pt-BR" sz="2400" dirty="0" err="1"/>
              <a:t>prox</a:t>
            </a:r>
            <a:r>
              <a:rPr lang="pt-BR" sz="2400" dirty="0"/>
              <a:t> = NULL;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(p);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E315757-5180-46FD-BBBA-855EC62D2227}"/>
              </a:ext>
            </a:extLst>
          </p:cNvPr>
          <p:cNvSpPr/>
          <p:nvPr/>
        </p:nvSpPr>
        <p:spPr>
          <a:xfrm>
            <a:off x="7326244" y="500079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q = </a:t>
            </a:r>
            <a:r>
              <a:rPr lang="pt-BR" sz="2800" b="1" dirty="0" err="1"/>
              <a:t>novo_no</a:t>
            </a:r>
            <a:r>
              <a:rPr lang="pt-BR" sz="2800" b="1" dirty="0"/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387516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/>
          <a:lstStyle/>
          <a:p>
            <a:r>
              <a:rPr lang="pt-BR" dirty="0"/>
              <a:t>Lista Ligada Linear: Inserção no início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08337A-6197-4BE7-92E1-FFE4856D74DD}"/>
              </a:ext>
            </a:extLst>
          </p:cNvPr>
          <p:cNvSpPr/>
          <p:nvPr/>
        </p:nvSpPr>
        <p:spPr>
          <a:xfrm>
            <a:off x="3048000" y="1959866"/>
            <a:ext cx="7246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*</a:t>
            </a:r>
            <a:r>
              <a:rPr lang="pt-BR" sz="2800" dirty="0" err="1"/>
              <a:t>insere_no</a:t>
            </a:r>
            <a:r>
              <a:rPr lang="pt-BR" sz="2800" dirty="0"/>
              <a:t>(no *</a:t>
            </a:r>
            <a:r>
              <a:rPr lang="pt-BR" sz="2800" dirty="0" err="1"/>
              <a:t>p,int</a:t>
            </a:r>
            <a:r>
              <a:rPr lang="pt-BR" sz="2800" dirty="0"/>
              <a:t> </a:t>
            </a:r>
            <a:r>
              <a:rPr lang="pt-BR" sz="2800" dirty="0" err="1"/>
              <a:t>i,char</a:t>
            </a:r>
            <a:r>
              <a:rPr lang="pt-BR" sz="2800" dirty="0"/>
              <a:t>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*q;</a:t>
            </a:r>
          </a:p>
          <a:p>
            <a:r>
              <a:rPr lang="pt-BR" sz="2800" dirty="0"/>
              <a:t>	q = </a:t>
            </a:r>
            <a:r>
              <a:rPr lang="pt-BR" sz="2800" dirty="0" err="1"/>
              <a:t>novo_no</a:t>
            </a:r>
            <a:r>
              <a:rPr lang="pt-BR" sz="2800" dirty="0"/>
              <a:t>(i);</a:t>
            </a:r>
          </a:p>
          <a:p>
            <a:r>
              <a:rPr lang="pt-BR" sz="2800" dirty="0"/>
              <a:t>	q-&gt;</a:t>
            </a:r>
            <a:r>
              <a:rPr lang="pt-BR" sz="2800" dirty="0" err="1"/>
              <a:t>prox</a:t>
            </a:r>
            <a:r>
              <a:rPr lang="pt-BR" sz="2800" dirty="0"/>
              <a:t> = p;</a:t>
            </a:r>
          </a:p>
          <a:p>
            <a:r>
              <a:rPr lang="pt-BR" sz="2800" dirty="0"/>
              <a:t>	p = q;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(q);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DD6A72-98B1-43D5-A965-A87D7F7DB1B0}"/>
              </a:ext>
            </a:extLst>
          </p:cNvPr>
          <p:cNvSpPr/>
          <p:nvPr/>
        </p:nvSpPr>
        <p:spPr>
          <a:xfrm>
            <a:off x="6940755" y="500079"/>
            <a:ext cx="4833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 lista = </a:t>
            </a:r>
            <a:r>
              <a:rPr lang="pt-BR" sz="2800" b="1" dirty="0" err="1"/>
              <a:t>insere_no</a:t>
            </a:r>
            <a:r>
              <a:rPr lang="pt-BR" sz="2800" b="1" dirty="0"/>
              <a:t>(lista, 2,'i');</a:t>
            </a:r>
          </a:p>
        </p:txBody>
      </p:sp>
    </p:spTree>
    <p:extLst>
      <p:ext uri="{BB962C8B-B14F-4D97-AF65-F5344CB8AC3E}">
        <p14:creationId xmlns:p14="http://schemas.microsoft.com/office/powerpoint/2010/main" val="38441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71509"/>
              </p:ext>
            </p:extLst>
          </p:nvPr>
        </p:nvGraphicFramePr>
        <p:xfrm>
          <a:off x="4430413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1741115" y="2753046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947566" y="2224275"/>
            <a:ext cx="161152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5870816" y="33276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4951859" y="1168165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4883810" y="174981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47865"/>
              </p:ext>
            </p:extLst>
          </p:nvPr>
        </p:nvGraphicFramePr>
        <p:xfrm>
          <a:off x="6458809" y="2193937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7899212" y="330420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49925"/>
              </p:ext>
            </p:extLst>
          </p:nvPr>
        </p:nvGraphicFramePr>
        <p:xfrm>
          <a:off x="8487205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9927608" y="33276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537962" y="277648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03501"/>
              </p:ext>
            </p:extLst>
          </p:nvPr>
        </p:nvGraphicFramePr>
        <p:xfrm>
          <a:off x="2387968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854152" y="330420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E871626-31CD-4CE0-9CF1-3A6153C4F7C1}"/>
              </a:ext>
            </a:extLst>
          </p:cNvPr>
          <p:cNvSpPr/>
          <p:nvPr/>
        </p:nvSpPr>
        <p:spPr>
          <a:xfrm>
            <a:off x="825860" y="5220045"/>
            <a:ext cx="37224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 = (no *) malloc(</a:t>
            </a:r>
            <a:r>
              <a:rPr lang="en-US" sz="2000" dirty="0" err="1"/>
              <a:t>sizeof</a:t>
            </a:r>
            <a:r>
              <a:rPr lang="en-US" sz="2000" dirty="0"/>
              <a:t>(no));</a:t>
            </a:r>
          </a:p>
          <a:p>
            <a:r>
              <a:rPr lang="it-IT" sz="2000" dirty="0"/>
              <a:t>p-&gt;info = 18;</a:t>
            </a:r>
          </a:p>
          <a:p>
            <a:r>
              <a:rPr lang="it-IT" sz="2000" dirty="0"/>
              <a:t>p-&gt;prox = NULL;</a:t>
            </a:r>
            <a:endParaRPr lang="pt-BR" sz="2000" dirty="0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98193"/>
              </p:ext>
            </p:extLst>
          </p:nvPr>
        </p:nvGraphicFramePr>
        <p:xfrm>
          <a:off x="4874153" y="492729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5439773" y="3840043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5330780" y="442169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155B3579-7402-4197-9FA5-D3BB1DBE968D}"/>
              </a:ext>
            </a:extLst>
          </p:cNvPr>
          <p:cNvSpPr/>
          <p:nvPr/>
        </p:nvSpPr>
        <p:spPr>
          <a:xfrm>
            <a:off x="6314556" y="603755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962F9AB3-6900-4065-B180-1E1DBA7ACA69}"/>
              </a:ext>
            </a:extLst>
          </p:cNvPr>
          <p:cNvSpPr txBox="1">
            <a:spLocks/>
          </p:cNvSpPr>
          <p:nvPr/>
        </p:nvSpPr>
        <p:spPr>
          <a:xfrm>
            <a:off x="6924910" y="548640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28071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4430413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1741115" y="2753046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947566" y="2224275"/>
            <a:ext cx="161152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5870816" y="33276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4951859" y="1168165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4883810" y="174981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6458809" y="2193937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7899212" y="330420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8487205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9927608" y="33276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537962" y="277648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2387968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854152" y="330420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E871626-31CD-4CE0-9CF1-3A6153C4F7C1}"/>
              </a:ext>
            </a:extLst>
          </p:cNvPr>
          <p:cNvSpPr/>
          <p:nvPr/>
        </p:nvSpPr>
        <p:spPr>
          <a:xfrm>
            <a:off x="825860" y="5220045"/>
            <a:ext cx="2468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p-&gt;prox = q-&gt;prox;</a:t>
            </a:r>
            <a:endParaRPr lang="pt-BR" sz="2000" dirty="0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4874153" y="492729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5439773" y="3840043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5330780" y="442169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155B3579-7402-4197-9FA5-D3BB1DBE968D}"/>
              </a:ext>
            </a:extLst>
          </p:cNvPr>
          <p:cNvSpPr/>
          <p:nvPr/>
        </p:nvSpPr>
        <p:spPr>
          <a:xfrm rot="17940364" flipV="1">
            <a:off x="5753561" y="4371328"/>
            <a:ext cx="1820640" cy="319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72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4430413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1741115" y="2753046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947566" y="2224275"/>
            <a:ext cx="161152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 rot="5400000">
            <a:off x="4748424" y="4047026"/>
            <a:ext cx="1298913" cy="350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4951859" y="1168165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4883810" y="174981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6458809" y="2193937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7899212" y="330420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8487205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9927608" y="33276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537962" y="277648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2387968" y="221737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854152" y="330420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E871626-31CD-4CE0-9CF1-3A6153C4F7C1}"/>
              </a:ext>
            </a:extLst>
          </p:cNvPr>
          <p:cNvSpPr/>
          <p:nvPr/>
        </p:nvSpPr>
        <p:spPr>
          <a:xfrm>
            <a:off x="825860" y="5220045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q-&gt;prox = p;</a:t>
            </a:r>
            <a:endParaRPr lang="pt-BR" sz="2000" dirty="0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4874153" y="492729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5672176" y="384585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5563183" y="442750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155B3579-7402-4197-9FA5-D3BB1DBE968D}"/>
              </a:ext>
            </a:extLst>
          </p:cNvPr>
          <p:cNvSpPr/>
          <p:nvPr/>
        </p:nvSpPr>
        <p:spPr>
          <a:xfrm rot="17940364" flipV="1">
            <a:off x="5753561" y="4371328"/>
            <a:ext cx="1820640" cy="319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3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8859"/>
              </p:ext>
            </p:extLst>
          </p:nvPr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48838" y="2633707"/>
            <a:ext cx="130503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4146639" y="178231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4078590" y="236396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6586"/>
              </p:ext>
            </p:extLst>
          </p:nvPr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90274"/>
              </p:ext>
            </p:extLst>
          </p:nvPr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50010"/>
              </p:ext>
            </p:extLst>
          </p:nvPr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12314"/>
              </p:ext>
            </p:extLst>
          </p:nvPr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6968437" y="1726649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6859444" y="2308299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225F761-6C3A-4E7E-8868-5DB299C7F137}"/>
              </a:ext>
            </a:extLst>
          </p:cNvPr>
          <p:cNvSpPr/>
          <p:nvPr/>
        </p:nvSpPr>
        <p:spPr>
          <a:xfrm>
            <a:off x="825860" y="5220045"/>
            <a:ext cx="235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RESULTADO FINAL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198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/>
          <a:lstStyle/>
          <a:p>
            <a:r>
              <a:rPr lang="pt-BR" dirty="0"/>
              <a:t>Lista Ligada Linear: Inserção no meio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08337A-6197-4BE7-92E1-FFE4856D74DD}"/>
              </a:ext>
            </a:extLst>
          </p:cNvPr>
          <p:cNvSpPr/>
          <p:nvPr/>
        </p:nvSpPr>
        <p:spPr>
          <a:xfrm>
            <a:off x="2477729" y="2068020"/>
            <a:ext cx="72365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*</a:t>
            </a:r>
            <a:r>
              <a:rPr lang="pt-BR" sz="2800" dirty="0" err="1"/>
              <a:t>insere_no</a:t>
            </a:r>
            <a:r>
              <a:rPr lang="pt-BR" sz="2800" dirty="0"/>
              <a:t>(no *</a:t>
            </a:r>
            <a:r>
              <a:rPr lang="pt-BR" sz="2800" dirty="0" err="1"/>
              <a:t>p,int</a:t>
            </a:r>
            <a:r>
              <a:rPr lang="pt-BR" sz="2800" dirty="0"/>
              <a:t> </a:t>
            </a:r>
            <a:r>
              <a:rPr lang="pt-BR" sz="2800" dirty="0" err="1"/>
              <a:t>i,char</a:t>
            </a:r>
            <a:r>
              <a:rPr lang="pt-BR" sz="2800" dirty="0"/>
              <a:t>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*q;</a:t>
            </a:r>
          </a:p>
          <a:p>
            <a:r>
              <a:rPr lang="pt-BR" sz="2800" dirty="0"/>
              <a:t>	q = </a:t>
            </a:r>
            <a:r>
              <a:rPr lang="pt-BR" sz="2800" dirty="0" err="1"/>
              <a:t>novo_no</a:t>
            </a:r>
            <a:r>
              <a:rPr lang="pt-BR" sz="2800" dirty="0"/>
              <a:t>(i);</a:t>
            </a:r>
          </a:p>
          <a:p>
            <a:r>
              <a:rPr lang="pt-BR" sz="2800" dirty="0"/>
              <a:t>	q-&gt;</a:t>
            </a:r>
            <a:r>
              <a:rPr lang="pt-BR" sz="2800" dirty="0" err="1"/>
              <a:t>prox</a:t>
            </a:r>
            <a:r>
              <a:rPr lang="pt-BR" sz="2800" dirty="0"/>
              <a:t> = p-&gt;</a:t>
            </a:r>
            <a:r>
              <a:rPr lang="pt-BR" sz="2800" dirty="0" err="1"/>
              <a:t>prox</a:t>
            </a:r>
            <a:r>
              <a:rPr lang="pt-BR" sz="2800" dirty="0"/>
              <a:t>;</a:t>
            </a:r>
          </a:p>
          <a:p>
            <a:r>
              <a:rPr lang="pt-BR" sz="2800" dirty="0"/>
              <a:t>	p-&gt;</a:t>
            </a:r>
            <a:r>
              <a:rPr lang="pt-BR" sz="2800" dirty="0" err="1"/>
              <a:t>prox</a:t>
            </a:r>
            <a:r>
              <a:rPr lang="pt-BR" sz="2800" dirty="0"/>
              <a:t> = q;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(q);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1EE215-AED4-48F2-8BAB-9A720095BEC1}"/>
              </a:ext>
            </a:extLst>
          </p:cNvPr>
          <p:cNvSpPr/>
          <p:nvPr/>
        </p:nvSpPr>
        <p:spPr>
          <a:xfrm>
            <a:off x="6793220" y="500079"/>
            <a:ext cx="4897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p = </a:t>
            </a:r>
            <a:r>
              <a:rPr lang="pt-BR" sz="2800" b="1" dirty="0" err="1"/>
              <a:t>insere_no</a:t>
            </a:r>
            <a:r>
              <a:rPr lang="pt-BR" sz="2800" b="1" dirty="0"/>
              <a:t>(p,5,'m');</a:t>
            </a:r>
          </a:p>
        </p:txBody>
      </p:sp>
    </p:spTree>
    <p:extLst>
      <p:ext uri="{BB962C8B-B14F-4D97-AF65-F5344CB8AC3E}">
        <p14:creationId xmlns:p14="http://schemas.microsoft.com/office/powerpoint/2010/main" val="370924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/>
          <a:lstStyle/>
          <a:p>
            <a:r>
              <a:rPr lang="pt-BR" dirty="0"/>
              <a:t>Lista Ligada Linear: Inserção no final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08337A-6197-4BE7-92E1-FFE4856D74DD}"/>
              </a:ext>
            </a:extLst>
          </p:cNvPr>
          <p:cNvSpPr/>
          <p:nvPr/>
        </p:nvSpPr>
        <p:spPr>
          <a:xfrm>
            <a:off x="2477729" y="2068020"/>
            <a:ext cx="72365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*</a:t>
            </a:r>
            <a:r>
              <a:rPr lang="pt-BR" sz="2800" dirty="0" err="1"/>
              <a:t>insere_no</a:t>
            </a:r>
            <a:r>
              <a:rPr lang="pt-BR" sz="2800" dirty="0"/>
              <a:t>(no *</a:t>
            </a:r>
            <a:r>
              <a:rPr lang="pt-BR" sz="2800" dirty="0" err="1"/>
              <a:t>p,int</a:t>
            </a:r>
            <a:r>
              <a:rPr lang="pt-BR" sz="2800" dirty="0"/>
              <a:t> </a:t>
            </a:r>
            <a:r>
              <a:rPr lang="pt-BR" sz="2800" dirty="0" err="1"/>
              <a:t>i,char</a:t>
            </a:r>
            <a:r>
              <a:rPr lang="pt-BR" sz="2800" dirty="0"/>
              <a:t>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*q;</a:t>
            </a:r>
          </a:p>
          <a:p>
            <a:r>
              <a:rPr lang="pt-BR" sz="2800" dirty="0"/>
              <a:t>	q = </a:t>
            </a:r>
            <a:r>
              <a:rPr lang="pt-BR" sz="2800" dirty="0" err="1"/>
              <a:t>novo_no</a:t>
            </a:r>
            <a:r>
              <a:rPr lang="pt-BR" sz="2800" dirty="0"/>
              <a:t>(i);</a:t>
            </a:r>
          </a:p>
          <a:p>
            <a:r>
              <a:rPr lang="pt-BR" sz="2800" dirty="0"/>
              <a:t>	p-&gt;</a:t>
            </a:r>
            <a:r>
              <a:rPr lang="pt-BR" sz="2800" dirty="0" err="1"/>
              <a:t>prox</a:t>
            </a:r>
            <a:r>
              <a:rPr lang="pt-BR" sz="2800" dirty="0"/>
              <a:t> = q;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(q);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1EE215-AED4-48F2-8BAB-9A720095BEC1}"/>
              </a:ext>
            </a:extLst>
          </p:cNvPr>
          <p:cNvSpPr/>
          <p:nvPr/>
        </p:nvSpPr>
        <p:spPr>
          <a:xfrm>
            <a:off x="6793220" y="500079"/>
            <a:ext cx="4897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p = </a:t>
            </a:r>
            <a:r>
              <a:rPr lang="pt-BR" sz="2800" b="1" dirty="0" err="1"/>
              <a:t>insere_no</a:t>
            </a:r>
            <a:r>
              <a:rPr lang="pt-BR" sz="2800" b="1" dirty="0"/>
              <a:t>(p,4,'m');</a:t>
            </a:r>
          </a:p>
        </p:txBody>
      </p:sp>
    </p:spTree>
    <p:extLst>
      <p:ext uri="{BB962C8B-B14F-4D97-AF65-F5344CB8AC3E}">
        <p14:creationId xmlns:p14="http://schemas.microsoft.com/office/powerpoint/2010/main" val="357173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/>
          <a:lstStyle/>
          <a:p>
            <a:r>
              <a:rPr lang="pt-BR" dirty="0"/>
              <a:t>Lista Ligada Linear: Inserção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08337A-6197-4BE7-92E1-FFE4856D74DD}"/>
              </a:ext>
            </a:extLst>
          </p:cNvPr>
          <p:cNvSpPr/>
          <p:nvPr/>
        </p:nvSpPr>
        <p:spPr>
          <a:xfrm>
            <a:off x="6231195" y="315169"/>
            <a:ext cx="810423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no *</a:t>
            </a:r>
            <a:r>
              <a:rPr lang="pt-BR" sz="2000" dirty="0" err="1"/>
              <a:t>insere_no</a:t>
            </a:r>
            <a:r>
              <a:rPr lang="pt-BR" sz="2000" dirty="0"/>
              <a:t>(no *</a:t>
            </a:r>
            <a:r>
              <a:rPr lang="pt-BR" sz="2000" dirty="0" err="1"/>
              <a:t>p,int</a:t>
            </a:r>
            <a:r>
              <a:rPr lang="pt-BR" sz="2000" dirty="0"/>
              <a:t> </a:t>
            </a:r>
            <a:r>
              <a:rPr lang="pt-BR" sz="2000" dirty="0" err="1"/>
              <a:t>i,char</a:t>
            </a:r>
            <a:r>
              <a:rPr lang="pt-BR" sz="2000" dirty="0"/>
              <a:t> param)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/>
              <a:t>	no *q;</a:t>
            </a:r>
          </a:p>
          <a:p>
            <a:r>
              <a:rPr lang="pt-BR" sz="2000" dirty="0"/>
              <a:t>	q = </a:t>
            </a:r>
            <a:r>
              <a:rPr lang="pt-BR" sz="2000" dirty="0" err="1"/>
              <a:t>novo_no</a:t>
            </a:r>
            <a:r>
              <a:rPr lang="pt-BR" sz="2000" dirty="0"/>
              <a:t>(i);</a:t>
            </a:r>
          </a:p>
          <a:p>
            <a:r>
              <a:rPr lang="pt-BR" sz="2000" dirty="0"/>
              <a:t>	switch (param)</a:t>
            </a:r>
          </a:p>
          <a:p>
            <a:r>
              <a:rPr lang="pt-BR" sz="2000" dirty="0"/>
              <a:t>	{</a:t>
            </a:r>
          </a:p>
          <a:p>
            <a:r>
              <a:rPr lang="pt-BR" sz="2000" dirty="0"/>
              <a:t>		case 'i' :</a:t>
            </a:r>
          </a:p>
          <a:p>
            <a:r>
              <a:rPr lang="pt-BR" sz="2000" dirty="0"/>
              <a:t>			q-&gt;</a:t>
            </a:r>
            <a:r>
              <a:rPr lang="pt-BR" sz="2000" dirty="0" err="1"/>
              <a:t>prox</a:t>
            </a:r>
            <a:r>
              <a:rPr lang="pt-BR" sz="2000" dirty="0"/>
              <a:t> = p;</a:t>
            </a:r>
          </a:p>
          <a:p>
            <a:r>
              <a:rPr lang="pt-BR" sz="2000" dirty="0"/>
              <a:t>			p = q;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	case 'm' :</a:t>
            </a:r>
          </a:p>
          <a:p>
            <a:r>
              <a:rPr lang="pt-BR" sz="2000" dirty="0"/>
              <a:t>			q-&gt;</a:t>
            </a:r>
            <a:r>
              <a:rPr lang="pt-BR" sz="2000" dirty="0" err="1"/>
              <a:t>prox</a:t>
            </a:r>
            <a:r>
              <a:rPr lang="pt-BR" sz="2000" dirty="0"/>
              <a:t> = p-&gt;</a:t>
            </a:r>
            <a:r>
              <a:rPr lang="pt-BR" sz="2000" dirty="0" err="1"/>
              <a:t>prox</a:t>
            </a:r>
            <a:r>
              <a:rPr lang="pt-BR" sz="2000" dirty="0"/>
              <a:t>;</a:t>
            </a:r>
          </a:p>
          <a:p>
            <a:r>
              <a:rPr lang="pt-BR" sz="2000" dirty="0"/>
              <a:t>			p-&gt;</a:t>
            </a:r>
            <a:r>
              <a:rPr lang="pt-BR" sz="2000" dirty="0" err="1"/>
              <a:t>prox</a:t>
            </a:r>
            <a:r>
              <a:rPr lang="pt-BR" sz="2000" dirty="0"/>
              <a:t> = q;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	case 'f' :</a:t>
            </a:r>
          </a:p>
          <a:p>
            <a:r>
              <a:rPr lang="pt-BR" sz="2000" dirty="0"/>
              <a:t>			p-&gt;</a:t>
            </a:r>
            <a:r>
              <a:rPr lang="pt-BR" sz="2000" dirty="0" err="1"/>
              <a:t>prox</a:t>
            </a:r>
            <a:r>
              <a:rPr lang="pt-BR" sz="2000" dirty="0"/>
              <a:t> = q;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return</a:t>
            </a:r>
            <a:r>
              <a:rPr lang="pt-BR" sz="2000" dirty="0"/>
              <a:t>(q);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9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final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95620" y="2340824"/>
            <a:ext cx="1258251" cy="186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8593147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525098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10499873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10390880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DA5BD29-C317-4913-8112-1E0AA63A5AD6}"/>
              </a:ext>
            </a:extLst>
          </p:cNvPr>
          <p:cNvSpPr/>
          <p:nvPr/>
        </p:nvSpPr>
        <p:spPr>
          <a:xfrm>
            <a:off x="825860" y="5220045"/>
            <a:ext cx="2105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q-&gt;prox = NULL;</a:t>
            </a:r>
          </a:p>
          <a:p>
            <a:r>
              <a:rPr lang="it-IT" sz="2000" dirty="0"/>
              <a:t>free(P)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339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 Ordenada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D3AB0CC-CD4D-4FCE-A09C-47344ABE1B6E}"/>
              </a:ext>
            </a:extLst>
          </p:cNvPr>
          <p:cNvGraphicFramePr>
            <a:graphicFrameLocks noGrp="1"/>
          </p:cNvGraphicFramePr>
          <p:nvPr/>
        </p:nvGraphicFramePr>
        <p:xfrm>
          <a:off x="2168480" y="3094374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4DB456B1-B267-4E24-BEAB-D4C97E691118}"/>
              </a:ext>
            </a:extLst>
          </p:cNvPr>
          <p:cNvGraphicFramePr>
            <a:graphicFrameLocks noGrp="1"/>
          </p:cNvGraphicFramePr>
          <p:nvPr/>
        </p:nvGraphicFramePr>
        <p:xfrm>
          <a:off x="4236117" y="3094374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640122B1-4A95-4912-B7F6-A62FEF639ADA}"/>
              </a:ext>
            </a:extLst>
          </p:cNvPr>
          <p:cNvGraphicFramePr>
            <a:graphicFrameLocks noGrp="1"/>
          </p:cNvGraphicFramePr>
          <p:nvPr/>
        </p:nvGraphicFramePr>
        <p:xfrm>
          <a:off x="6303754" y="3094374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8371391" y="3094374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CCD58B0-7CFA-4157-8213-D857AFA83474}"/>
              </a:ext>
            </a:extLst>
          </p:cNvPr>
          <p:cNvSpPr/>
          <p:nvPr/>
        </p:nvSpPr>
        <p:spPr>
          <a:xfrm>
            <a:off x="3648123" y="40397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CDBE663-4ED0-4929-A282-E243CD2541C3}"/>
              </a:ext>
            </a:extLst>
          </p:cNvPr>
          <p:cNvSpPr/>
          <p:nvPr/>
        </p:nvSpPr>
        <p:spPr>
          <a:xfrm>
            <a:off x="5715759" y="40397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C4E0C5A-083E-45B6-98E2-D75CEC524366}"/>
              </a:ext>
            </a:extLst>
          </p:cNvPr>
          <p:cNvSpPr/>
          <p:nvPr/>
        </p:nvSpPr>
        <p:spPr>
          <a:xfrm>
            <a:off x="7783394" y="40397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F70FFFA-2681-41C0-9879-9DBDFA33D66C}"/>
              </a:ext>
            </a:extLst>
          </p:cNvPr>
          <p:cNvSpPr/>
          <p:nvPr/>
        </p:nvSpPr>
        <p:spPr>
          <a:xfrm>
            <a:off x="9851030" y="403973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1580487" y="366424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668738" y="3128573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CF3AD3F-783F-401C-9E8C-A22E00396B69}"/>
              </a:ext>
            </a:extLst>
          </p:cNvPr>
          <p:cNvSpPr txBox="1">
            <a:spLocks/>
          </p:cNvSpPr>
          <p:nvPr/>
        </p:nvSpPr>
        <p:spPr>
          <a:xfrm>
            <a:off x="10439023" y="350406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9C42E2C-07AA-41C0-973B-35F0561DD069}"/>
              </a:ext>
            </a:extLst>
          </p:cNvPr>
          <p:cNvSpPr txBox="1">
            <a:spLocks/>
          </p:cNvSpPr>
          <p:nvPr/>
        </p:nvSpPr>
        <p:spPr>
          <a:xfrm>
            <a:off x="6819139" y="2033883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43BB2EB-7CFA-438B-8B44-45F89DF6A997}"/>
              </a:ext>
            </a:extLst>
          </p:cNvPr>
          <p:cNvSpPr/>
          <p:nvPr/>
        </p:nvSpPr>
        <p:spPr>
          <a:xfrm rot="5400000">
            <a:off x="6710146" y="261553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4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final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95620" y="2340824"/>
            <a:ext cx="1258251" cy="186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8593147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525098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9838339" y="338267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49FEEFC2-2298-478F-BDC1-9A689104E543}"/>
              </a:ext>
            </a:extLst>
          </p:cNvPr>
          <p:cNvSpPr txBox="1">
            <a:spLocks/>
          </p:cNvSpPr>
          <p:nvPr/>
        </p:nvSpPr>
        <p:spPr>
          <a:xfrm>
            <a:off x="10499873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4CB3CE66-18B4-49B4-AF2B-04FBFF1088C8}"/>
              </a:ext>
            </a:extLst>
          </p:cNvPr>
          <p:cNvSpPr/>
          <p:nvPr/>
        </p:nvSpPr>
        <p:spPr>
          <a:xfrm rot="5400000">
            <a:off x="10390880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1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>
            <a:normAutofit/>
          </a:bodyPr>
          <a:lstStyle/>
          <a:p>
            <a:r>
              <a:rPr lang="pt-BR" dirty="0"/>
              <a:t>Lista Ligada Linear: Remoção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6B1F9B-DC8A-4550-AD75-41C509FA5197}"/>
              </a:ext>
            </a:extLst>
          </p:cNvPr>
          <p:cNvSpPr/>
          <p:nvPr/>
        </p:nvSpPr>
        <p:spPr>
          <a:xfrm>
            <a:off x="604683" y="3798332"/>
            <a:ext cx="87605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remove_no</a:t>
            </a:r>
            <a:r>
              <a:rPr lang="pt-BR" sz="2800" dirty="0"/>
              <a:t>(no **l, no *p, char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**q, *r;</a:t>
            </a:r>
          </a:p>
          <a:p>
            <a:r>
              <a:rPr lang="pt-BR" sz="2800" dirty="0"/>
              <a:t>			r = </a:t>
            </a:r>
            <a:r>
              <a:rPr lang="pt-BR" sz="2800" dirty="0" err="1"/>
              <a:t>busca_antecessor</a:t>
            </a:r>
            <a:r>
              <a:rPr lang="pt-BR" sz="2800" dirty="0"/>
              <a:t>(*l, p);</a:t>
            </a:r>
          </a:p>
          <a:p>
            <a:r>
              <a:rPr lang="pt-BR" sz="2800" dirty="0"/>
              <a:t>			r-&gt;</a:t>
            </a:r>
            <a:r>
              <a:rPr lang="pt-BR" sz="2800" dirty="0" err="1"/>
              <a:t>prox</a:t>
            </a:r>
            <a:r>
              <a:rPr lang="pt-BR" sz="2800" dirty="0"/>
              <a:t> = NULL;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D08466-EB20-40E7-ABD2-5081C932F2D5}"/>
              </a:ext>
            </a:extLst>
          </p:cNvPr>
          <p:cNvSpPr/>
          <p:nvPr/>
        </p:nvSpPr>
        <p:spPr>
          <a:xfrm>
            <a:off x="6523704" y="382012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no *</a:t>
            </a:r>
            <a:r>
              <a:rPr lang="pt-BR" sz="2400" dirty="0" err="1"/>
              <a:t>busca_antecessor</a:t>
            </a:r>
            <a:r>
              <a:rPr lang="pt-BR" sz="2400" dirty="0"/>
              <a:t>(no *l, no *p)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	no *q;</a:t>
            </a:r>
          </a:p>
          <a:p>
            <a:r>
              <a:rPr lang="pt-BR" sz="2400" dirty="0"/>
              <a:t>	q = l;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while</a:t>
            </a:r>
            <a:r>
              <a:rPr lang="pt-BR" sz="2400" dirty="0"/>
              <a:t> (q-&gt;</a:t>
            </a:r>
            <a:r>
              <a:rPr lang="pt-BR" sz="2400" dirty="0" err="1"/>
              <a:t>prox</a:t>
            </a:r>
            <a:r>
              <a:rPr lang="pt-BR" sz="2400" dirty="0"/>
              <a:t> != p)</a:t>
            </a:r>
          </a:p>
          <a:p>
            <a:r>
              <a:rPr lang="pt-BR" sz="2400" dirty="0"/>
              <a:t>		q = q-&gt;</a:t>
            </a:r>
            <a:r>
              <a:rPr lang="pt-BR" sz="2400" dirty="0" err="1"/>
              <a:t>prox</a:t>
            </a:r>
            <a:r>
              <a:rPr lang="pt-BR" sz="2400" dirty="0"/>
              <a:t>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(q);	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3CC3A3-1F28-46D0-8FAA-7DB08C4FF671}"/>
              </a:ext>
            </a:extLst>
          </p:cNvPr>
          <p:cNvSpPr/>
          <p:nvPr/>
        </p:nvSpPr>
        <p:spPr>
          <a:xfrm>
            <a:off x="-437275" y="1816821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</a:t>
            </a:r>
            <a:r>
              <a:rPr lang="pt-BR" sz="2800" b="1" dirty="0" err="1"/>
              <a:t>remove_no</a:t>
            </a:r>
            <a:r>
              <a:rPr lang="pt-BR" sz="2800" b="1" dirty="0"/>
              <a:t>(&amp;lista, </a:t>
            </a:r>
            <a:r>
              <a:rPr lang="pt-BR" sz="2800" b="1" dirty="0" err="1"/>
              <a:t>p,’f</a:t>
            </a:r>
            <a:r>
              <a:rPr lang="pt-BR" sz="28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00955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inicio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95620" y="2539634"/>
            <a:ext cx="1258251" cy="167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8593147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525098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2174738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2065745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DA5BD29-C317-4913-8112-1E0AA63A5AD6}"/>
              </a:ext>
            </a:extLst>
          </p:cNvPr>
          <p:cNvSpPr/>
          <p:nvPr/>
        </p:nvSpPr>
        <p:spPr>
          <a:xfrm>
            <a:off x="825860" y="5220045"/>
            <a:ext cx="2129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lista =&gt; p-&gt;prox;</a:t>
            </a:r>
          </a:p>
          <a:p>
            <a:r>
              <a:rPr lang="it-IT" sz="2000" dirty="0"/>
              <a:t>free(p);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0862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inicio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3015779" y="342900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2040538" y="2900229"/>
            <a:ext cx="179321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8593147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525098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2174738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2065745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DA5BD29-C317-4913-8112-1E0AA63A5AD6}"/>
              </a:ext>
            </a:extLst>
          </p:cNvPr>
          <p:cNvSpPr/>
          <p:nvPr/>
        </p:nvSpPr>
        <p:spPr>
          <a:xfrm>
            <a:off x="825860" y="5220045"/>
            <a:ext cx="2129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lista =&gt; p-&gt;prox;</a:t>
            </a:r>
          </a:p>
          <a:p>
            <a:r>
              <a:rPr lang="it-IT" sz="2000" dirty="0"/>
              <a:t>free(p);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5933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>
            <a:normAutofit/>
          </a:bodyPr>
          <a:lstStyle/>
          <a:p>
            <a:r>
              <a:rPr lang="pt-BR" dirty="0"/>
              <a:t>Lista Ligada Linear: Remoção no Inicio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6B1F9B-DC8A-4550-AD75-41C509FA5197}"/>
              </a:ext>
            </a:extLst>
          </p:cNvPr>
          <p:cNvSpPr/>
          <p:nvPr/>
        </p:nvSpPr>
        <p:spPr>
          <a:xfrm>
            <a:off x="2477729" y="2068020"/>
            <a:ext cx="8475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remove_no</a:t>
            </a:r>
            <a:r>
              <a:rPr lang="pt-BR" sz="2800" dirty="0"/>
              <a:t>(no **l, no *p, char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**q;</a:t>
            </a:r>
          </a:p>
          <a:p>
            <a:r>
              <a:rPr lang="pt-BR" sz="2800" dirty="0"/>
              <a:t>	*l = (*l)-&gt;</a:t>
            </a:r>
            <a:r>
              <a:rPr lang="pt-BR" sz="2800" dirty="0" err="1"/>
              <a:t>prox</a:t>
            </a:r>
            <a:r>
              <a:rPr lang="pt-BR" sz="2800" dirty="0"/>
              <a:t>;</a:t>
            </a:r>
          </a:p>
          <a:p>
            <a:r>
              <a:rPr lang="pt-BR" sz="2800" dirty="0"/>
              <a:t>	}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5CF5DB-FB9A-49AF-8708-C06BFC90EE0F}"/>
              </a:ext>
            </a:extLst>
          </p:cNvPr>
          <p:cNvSpPr/>
          <p:nvPr/>
        </p:nvSpPr>
        <p:spPr>
          <a:xfrm>
            <a:off x="6184137" y="500079"/>
            <a:ext cx="5589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</a:t>
            </a:r>
            <a:r>
              <a:rPr lang="pt-BR" sz="2800" b="1" dirty="0" err="1"/>
              <a:t>remove_no</a:t>
            </a:r>
            <a:r>
              <a:rPr lang="pt-BR" sz="2800" b="1" dirty="0"/>
              <a:t>(&amp;lista, </a:t>
            </a:r>
            <a:r>
              <a:rPr lang="pt-BR" sz="2800" b="1" dirty="0" err="1"/>
              <a:t>lista,'i</a:t>
            </a:r>
            <a:r>
              <a:rPr lang="pt-BR" sz="28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96520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95620" y="2340824"/>
            <a:ext cx="1258251" cy="186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6327619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6259570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6">
            <a:extLst>
              <a:ext uri="{FF2B5EF4-FFF2-40B4-BE49-F238E27FC236}">
                <a16:creationId xmlns:a16="http://schemas.microsoft.com/office/drawing/2014/main" id="{E059A8B0-CFBD-42AD-A7E6-D7BC55D9B0E7}"/>
              </a:ext>
            </a:extLst>
          </p:cNvPr>
          <p:cNvGraphicFramePr>
            <a:graphicFrameLocks noGrp="1"/>
          </p:cNvGraphicFramePr>
          <p:nvPr/>
        </p:nvGraphicFramePr>
        <p:xfrm>
          <a:off x="5760977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4235550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4126557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1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251395E-6B24-433D-B5B2-F47FD642DF62}"/>
              </a:ext>
            </a:extLst>
          </p:cNvPr>
          <p:cNvSpPr/>
          <p:nvPr/>
        </p:nvSpPr>
        <p:spPr>
          <a:xfrm>
            <a:off x="7200529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DA5BD29-C317-4913-8112-1E0AA63A5AD6}"/>
              </a:ext>
            </a:extLst>
          </p:cNvPr>
          <p:cNvSpPr/>
          <p:nvPr/>
        </p:nvSpPr>
        <p:spPr>
          <a:xfrm>
            <a:off x="825860" y="5220045"/>
            <a:ext cx="2468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p-&gt;prox = q-&gt;prox;</a:t>
            </a:r>
          </a:p>
          <a:p>
            <a:r>
              <a:rPr lang="it-IT" sz="2000" dirty="0"/>
              <a:t>free(q);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7555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Remoção no meio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3625193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935895" y="3367198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495620" y="2442949"/>
            <a:ext cx="1258251" cy="176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6327619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6259570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7809943" y="2808089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9250346" y="3918353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9838339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 rot="5400000">
            <a:off x="10853301" y="42268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835002" y="4210027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582748" y="28315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048932" y="391835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25801A4D-00BE-4D3A-BDB3-8AD79368153E}"/>
              </a:ext>
            </a:extLst>
          </p:cNvPr>
          <p:cNvSpPr txBox="1">
            <a:spLocks/>
          </p:cNvSpPr>
          <p:nvPr/>
        </p:nvSpPr>
        <p:spPr>
          <a:xfrm>
            <a:off x="4235550" y="175283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0AAA4B9-6C62-449E-B07D-14E79858C285}"/>
              </a:ext>
            </a:extLst>
          </p:cNvPr>
          <p:cNvSpPr/>
          <p:nvPr/>
        </p:nvSpPr>
        <p:spPr>
          <a:xfrm rot="5400000">
            <a:off x="4126557" y="233448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FE479B9B-6F4A-4004-B81A-C0690F46E813}"/>
              </a:ext>
            </a:extLst>
          </p:cNvPr>
          <p:cNvSpPr/>
          <p:nvPr/>
        </p:nvSpPr>
        <p:spPr>
          <a:xfrm>
            <a:off x="5138680" y="3918352"/>
            <a:ext cx="2664000" cy="3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DA5BD29-C317-4913-8112-1E0AA63A5AD6}"/>
              </a:ext>
            </a:extLst>
          </p:cNvPr>
          <p:cNvSpPr/>
          <p:nvPr/>
        </p:nvSpPr>
        <p:spPr>
          <a:xfrm>
            <a:off x="825860" y="5220045"/>
            <a:ext cx="2468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p-&gt;prox = q-&gt;prox;</a:t>
            </a:r>
          </a:p>
          <a:p>
            <a:r>
              <a:rPr lang="it-IT" sz="2000" dirty="0"/>
              <a:t>free(q);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81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>
            <a:normAutofit/>
          </a:bodyPr>
          <a:lstStyle/>
          <a:p>
            <a:r>
              <a:rPr lang="pt-BR" dirty="0"/>
              <a:t>Lista Ligada Linear: Remoção no meio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6B1F9B-DC8A-4550-AD75-41C509FA5197}"/>
              </a:ext>
            </a:extLst>
          </p:cNvPr>
          <p:cNvSpPr/>
          <p:nvPr/>
        </p:nvSpPr>
        <p:spPr>
          <a:xfrm>
            <a:off x="2477728" y="2068020"/>
            <a:ext cx="97142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remove_no</a:t>
            </a:r>
            <a:r>
              <a:rPr lang="pt-BR" sz="2800" dirty="0"/>
              <a:t>(no **l, no *p, char param)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no **q, *r;</a:t>
            </a:r>
          </a:p>
          <a:p>
            <a:r>
              <a:rPr lang="pt-BR" sz="2800" dirty="0"/>
              <a:t>	r = </a:t>
            </a:r>
            <a:r>
              <a:rPr lang="pt-BR" sz="2800" dirty="0" err="1"/>
              <a:t>busca_antecessor</a:t>
            </a:r>
            <a:r>
              <a:rPr lang="pt-BR" sz="2800" dirty="0"/>
              <a:t>(*l, p);</a:t>
            </a:r>
          </a:p>
          <a:p>
            <a:r>
              <a:rPr lang="pt-BR" sz="2800" dirty="0"/>
              <a:t>	r-&gt;</a:t>
            </a:r>
            <a:r>
              <a:rPr lang="pt-BR" sz="2800" dirty="0" err="1"/>
              <a:t>prox</a:t>
            </a:r>
            <a:r>
              <a:rPr lang="pt-BR" sz="2800" dirty="0"/>
              <a:t> = p-&gt;</a:t>
            </a:r>
            <a:r>
              <a:rPr lang="pt-BR" sz="2800" dirty="0" err="1"/>
              <a:t>prox</a:t>
            </a:r>
            <a:r>
              <a:rPr lang="pt-BR" sz="2800" dirty="0"/>
              <a:t>;</a:t>
            </a:r>
          </a:p>
          <a:p>
            <a:r>
              <a:rPr lang="pt-BR" sz="2800" dirty="0"/>
              <a:t>	}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F5B9BC3-2360-43AF-975A-78845D9CDFDA}"/>
              </a:ext>
            </a:extLst>
          </p:cNvPr>
          <p:cNvSpPr/>
          <p:nvPr/>
        </p:nvSpPr>
        <p:spPr>
          <a:xfrm>
            <a:off x="6096000" y="510655"/>
            <a:ext cx="5402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	</a:t>
            </a:r>
            <a:r>
              <a:rPr lang="pt-BR" sz="2800" b="1" dirty="0" err="1"/>
              <a:t>remove_no</a:t>
            </a:r>
            <a:r>
              <a:rPr lang="pt-BR" sz="2800" b="1" dirty="0"/>
              <a:t>(&amp;lista, </a:t>
            </a:r>
            <a:r>
              <a:rPr lang="pt-BR" sz="2800" b="1" dirty="0" err="1"/>
              <a:t>p,'m</a:t>
            </a:r>
            <a:r>
              <a:rPr lang="pt-BR" sz="28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37286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337499"/>
            <a:ext cx="5334000" cy="1371600"/>
          </a:xfrm>
        </p:spPr>
        <p:txBody>
          <a:bodyPr>
            <a:normAutofit/>
          </a:bodyPr>
          <a:lstStyle/>
          <a:p>
            <a:r>
              <a:rPr lang="pt-BR" dirty="0"/>
              <a:t>Lista Ligada Linear: Remoção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E63825-3872-40F3-BC4F-C6D5D6294138}"/>
              </a:ext>
            </a:extLst>
          </p:cNvPr>
          <p:cNvSpPr/>
          <p:nvPr/>
        </p:nvSpPr>
        <p:spPr>
          <a:xfrm>
            <a:off x="5340824" y="612844"/>
            <a:ext cx="79384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remove_no</a:t>
            </a:r>
            <a:r>
              <a:rPr lang="pt-BR" sz="2000" dirty="0"/>
              <a:t>(no **l, no *p, char param)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/>
              <a:t>	no **q, *r;</a:t>
            </a:r>
          </a:p>
          <a:p>
            <a:r>
              <a:rPr lang="pt-BR" sz="2000" dirty="0"/>
              <a:t>	switch (param)</a:t>
            </a:r>
          </a:p>
          <a:p>
            <a:r>
              <a:rPr lang="pt-BR" sz="2000" dirty="0"/>
              <a:t>	{</a:t>
            </a:r>
          </a:p>
          <a:p>
            <a:r>
              <a:rPr lang="pt-BR" sz="2000" dirty="0"/>
              <a:t>		case 'i':</a:t>
            </a:r>
          </a:p>
          <a:p>
            <a:r>
              <a:rPr lang="pt-BR" sz="2000" dirty="0"/>
              <a:t>			*l = (*l)-&gt;</a:t>
            </a:r>
            <a:r>
              <a:rPr lang="pt-BR" sz="2000" dirty="0" err="1"/>
              <a:t>prox</a:t>
            </a:r>
            <a:r>
              <a:rPr lang="pt-BR" sz="2000" dirty="0"/>
              <a:t>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	case 'm':</a:t>
            </a:r>
          </a:p>
          <a:p>
            <a:r>
              <a:rPr lang="pt-BR" sz="2000" dirty="0"/>
              <a:t>			r = </a:t>
            </a:r>
            <a:r>
              <a:rPr lang="pt-BR" sz="2000" dirty="0" err="1"/>
              <a:t>busca_antecessor</a:t>
            </a:r>
            <a:r>
              <a:rPr lang="pt-BR" sz="2000" dirty="0"/>
              <a:t>(*l, p);</a:t>
            </a:r>
          </a:p>
          <a:p>
            <a:r>
              <a:rPr lang="pt-BR" sz="2000" dirty="0"/>
              <a:t>			r-&gt;</a:t>
            </a:r>
            <a:r>
              <a:rPr lang="pt-BR" sz="2000" dirty="0" err="1"/>
              <a:t>prox</a:t>
            </a:r>
            <a:r>
              <a:rPr lang="pt-BR" sz="2000" dirty="0"/>
              <a:t> = p-&gt;</a:t>
            </a:r>
            <a:r>
              <a:rPr lang="pt-BR" sz="2000" dirty="0" err="1"/>
              <a:t>prox</a:t>
            </a:r>
            <a:r>
              <a:rPr lang="pt-BR" sz="2000" dirty="0"/>
              <a:t>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	case 'f':</a:t>
            </a:r>
          </a:p>
          <a:p>
            <a:r>
              <a:rPr lang="pt-BR" sz="2000" dirty="0"/>
              <a:t>			r = </a:t>
            </a:r>
            <a:r>
              <a:rPr lang="pt-BR" sz="2000" dirty="0" err="1"/>
              <a:t>busca_antecessor</a:t>
            </a:r>
            <a:r>
              <a:rPr lang="pt-BR" sz="2000" dirty="0"/>
              <a:t>(*l, p);</a:t>
            </a:r>
          </a:p>
          <a:p>
            <a:r>
              <a:rPr lang="pt-BR" sz="2000" dirty="0"/>
              <a:t>			r-&gt;</a:t>
            </a:r>
            <a:r>
              <a:rPr lang="pt-BR" sz="2000" dirty="0" err="1"/>
              <a:t>prox</a:t>
            </a:r>
            <a:r>
              <a:rPr lang="pt-BR" sz="2000" dirty="0"/>
              <a:t> = NULL;</a:t>
            </a:r>
          </a:p>
          <a:p>
            <a:r>
              <a:rPr lang="pt-BR" sz="2000" dirty="0"/>
              <a:t>			break;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83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E2C86B-9A7C-4272-BF5E-CE5747D6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27/09/2020</a:t>
            </a:fld>
            <a:endParaRPr lang="en-US"/>
          </a:p>
        </p:txBody>
      </p:sp>
      <p:pic>
        <p:nvPicPr>
          <p:cNvPr id="3" name="Imagem 2" descr="Imagem ampliada de um logotipo&#10;&#10;Descrição gerada automaticamente">
            <a:extLst>
              <a:ext uri="{FF2B5EF4-FFF2-40B4-BE49-F238E27FC236}">
                <a16:creationId xmlns:a16="http://schemas.microsoft.com/office/drawing/2014/main" id="{B36523F2-BF16-4E37-9265-087103D4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774FBA-CDBE-471B-8B57-D89EC7C8E405}"/>
              </a:ext>
            </a:extLst>
          </p:cNvPr>
          <p:cNvSpPr/>
          <p:nvPr/>
        </p:nvSpPr>
        <p:spPr>
          <a:xfrm>
            <a:off x="3500706" y="2393576"/>
            <a:ext cx="5190565" cy="1613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OBRIGADO PELA AUDIÊNCIA</a:t>
            </a:r>
          </a:p>
        </p:txBody>
      </p:sp>
    </p:spTree>
    <p:extLst>
      <p:ext uri="{BB962C8B-B14F-4D97-AF65-F5344CB8AC3E}">
        <p14:creationId xmlns:p14="http://schemas.microsoft.com/office/powerpoint/2010/main" val="18090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955" y="1165146"/>
            <a:ext cx="549131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Ponteiro para Ponteiro ou </a:t>
            </a:r>
            <a:br>
              <a:rPr lang="pt-BR" dirty="0"/>
            </a:br>
            <a:r>
              <a:rPr lang="pt-BR" b="1" i="1" dirty="0"/>
              <a:t>“Como alterar o endereço de memória de um ponteiro com o uso de outro ponteiro”</a:t>
            </a:r>
          </a:p>
        </p:txBody>
      </p:sp>
      <p:graphicFrame>
        <p:nvGraphicFramePr>
          <p:cNvPr id="24" name="Tabela 6">
            <a:extLst>
              <a:ext uri="{FF2B5EF4-FFF2-40B4-BE49-F238E27FC236}">
                <a16:creationId xmlns:a16="http://schemas.microsoft.com/office/drawing/2014/main" id="{18E8BFD3-48C2-48B1-8146-C5F92E4F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0231"/>
              </p:ext>
            </p:extLst>
          </p:nvPr>
        </p:nvGraphicFramePr>
        <p:xfrm>
          <a:off x="3648990" y="41148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graphicFrame>
        <p:nvGraphicFramePr>
          <p:cNvPr id="25" name="Tabela 6">
            <a:extLst>
              <a:ext uri="{FF2B5EF4-FFF2-40B4-BE49-F238E27FC236}">
                <a16:creationId xmlns:a16="http://schemas.microsoft.com/office/drawing/2014/main" id="{A26770B1-72AC-4286-AF18-E7FD38AC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28"/>
              </p:ext>
            </p:extLst>
          </p:nvPr>
        </p:nvGraphicFramePr>
        <p:xfrm>
          <a:off x="5716627" y="41148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3D50F5CB-8703-4A6D-98D8-40404B497A01}"/>
              </a:ext>
            </a:extLst>
          </p:cNvPr>
          <p:cNvSpPr/>
          <p:nvPr/>
        </p:nvSpPr>
        <p:spPr>
          <a:xfrm>
            <a:off x="5128633" y="506018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6F9F1B6E-39C2-452A-8CAF-19187A6606A4}"/>
              </a:ext>
            </a:extLst>
          </p:cNvPr>
          <p:cNvSpPr/>
          <p:nvPr/>
        </p:nvSpPr>
        <p:spPr>
          <a:xfrm>
            <a:off x="7196269" y="506018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872BFF9-5847-4628-AF4A-068932652CAD}"/>
              </a:ext>
            </a:extLst>
          </p:cNvPr>
          <p:cNvSpPr/>
          <p:nvPr/>
        </p:nvSpPr>
        <p:spPr>
          <a:xfrm>
            <a:off x="3060997" y="468469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5E09EBD5-B3A3-4ACA-A4CC-982D2A6C28FE}"/>
              </a:ext>
            </a:extLst>
          </p:cNvPr>
          <p:cNvSpPr txBox="1">
            <a:spLocks/>
          </p:cNvSpPr>
          <p:nvPr/>
        </p:nvSpPr>
        <p:spPr>
          <a:xfrm>
            <a:off x="2149248" y="4149022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33834BF-BDA1-4111-838F-F4BAB5BABB0F}"/>
              </a:ext>
            </a:extLst>
          </p:cNvPr>
          <p:cNvSpPr txBox="1">
            <a:spLocks/>
          </p:cNvSpPr>
          <p:nvPr/>
        </p:nvSpPr>
        <p:spPr>
          <a:xfrm>
            <a:off x="7784262" y="452450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91C520F-6252-4F5F-B8FF-0C7A52BA3164}"/>
              </a:ext>
            </a:extLst>
          </p:cNvPr>
          <p:cNvSpPr/>
          <p:nvPr/>
        </p:nvSpPr>
        <p:spPr>
          <a:xfrm>
            <a:off x="520833" y="943285"/>
            <a:ext cx="8475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remove_no</a:t>
            </a:r>
            <a:r>
              <a:rPr lang="pt-BR" sz="2800" dirty="0"/>
              <a:t>(no *l, no *p)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l = l-&gt;</a:t>
            </a:r>
            <a:r>
              <a:rPr lang="pt-BR" sz="2800" dirty="0" err="1"/>
              <a:t>prox</a:t>
            </a:r>
            <a:r>
              <a:rPr lang="pt-BR" sz="2800" dirty="0"/>
              <a:t>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free</a:t>
            </a:r>
            <a:r>
              <a:rPr lang="pt-BR" sz="2800" dirty="0"/>
              <a:t>(p);</a:t>
            </a:r>
          </a:p>
          <a:p>
            <a:r>
              <a:rPr lang="pt-BR" sz="2800" dirty="0"/>
              <a:t>	}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0FCDCC-A0FD-43DE-B5E6-594259D43C24}"/>
              </a:ext>
            </a:extLst>
          </p:cNvPr>
          <p:cNvSpPr/>
          <p:nvPr/>
        </p:nvSpPr>
        <p:spPr>
          <a:xfrm>
            <a:off x="4023979" y="5936464"/>
            <a:ext cx="306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/>
              <a:t>remove_no</a:t>
            </a:r>
            <a:r>
              <a:rPr lang="pt-BR" sz="2400" b="1" dirty="0"/>
              <a:t>(lista, p)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6D47373D-7351-48DB-814B-7EA175B09847}"/>
              </a:ext>
            </a:extLst>
          </p:cNvPr>
          <p:cNvSpPr txBox="1">
            <a:spLocks/>
          </p:cNvSpPr>
          <p:nvPr/>
        </p:nvSpPr>
        <p:spPr>
          <a:xfrm>
            <a:off x="4282417" y="299122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C1A7EE68-7825-48C7-87C9-9AE0E61CD40A}"/>
              </a:ext>
            </a:extLst>
          </p:cNvPr>
          <p:cNvSpPr/>
          <p:nvPr/>
        </p:nvSpPr>
        <p:spPr>
          <a:xfrm rot="5400000">
            <a:off x="4173424" y="357287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955" y="1165146"/>
            <a:ext cx="549131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Ponteiro para Ponteiro ou </a:t>
            </a:r>
            <a:br>
              <a:rPr lang="pt-BR" dirty="0"/>
            </a:br>
            <a:r>
              <a:rPr lang="pt-BR" b="1" i="1" dirty="0"/>
              <a:t>“Como alterar o endereço de memória de um ponteiro com o uso de outro ponteiro”</a:t>
            </a:r>
          </a:p>
        </p:txBody>
      </p:sp>
      <p:graphicFrame>
        <p:nvGraphicFramePr>
          <p:cNvPr id="24" name="Tabela 6">
            <a:extLst>
              <a:ext uri="{FF2B5EF4-FFF2-40B4-BE49-F238E27FC236}">
                <a16:creationId xmlns:a16="http://schemas.microsoft.com/office/drawing/2014/main" id="{18E8BFD3-48C2-48B1-8146-C5F92E4F0003}"/>
              </a:ext>
            </a:extLst>
          </p:cNvPr>
          <p:cNvGraphicFramePr>
            <a:graphicFrameLocks noGrp="1"/>
          </p:cNvGraphicFramePr>
          <p:nvPr/>
        </p:nvGraphicFramePr>
        <p:xfrm>
          <a:off x="3648990" y="41148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graphicFrame>
        <p:nvGraphicFramePr>
          <p:cNvPr id="25" name="Tabela 6">
            <a:extLst>
              <a:ext uri="{FF2B5EF4-FFF2-40B4-BE49-F238E27FC236}">
                <a16:creationId xmlns:a16="http://schemas.microsoft.com/office/drawing/2014/main" id="{A26770B1-72AC-4286-AF18-E7FD38AC3F37}"/>
              </a:ext>
            </a:extLst>
          </p:cNvPr>
          <p:cNvGraphicFramePr>
            <a:graphicFrameLocks noGrp="1"/>
          </p:cNvGraphicFramePr>
          <p:nvPr/>
        </p:nvGraphicFramePr>
        <p:xfrm>
          <a:off x="5716627" y="4114823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3D50F5CB-8703-4A6D-98D8-40404B497A01}"/>
              </a:ext>
            </a:extLst>
          </p:cNvPr>
          <p:cNvSpPr/>
          <p:nvPr/>
        </p:nvSpPr>
        <p:spPr>
          <a:xfrm>
            <a:off x="5128633" y="506018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6F9F1B6E-39C2-452A-8CAF-19187A6606A4}"/>
              </a:ext>
            </a:extLst>
          </p:cNvPr>
          <p:cNvSpPr/>
          <p:nvPr/>
        </p:nvSpPr>
        <p:spPr>
          <a:xfrm>
            <a:off x="7196269" y="506018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872BFF9-5847-4628-AF4A-068932652CAD}"/>
              </a:ext>
            </a:extLst>
          </p:cNvPr>
          <p:cNvSpPr/>
          <p:nvPr/>
        </p:nvSpPr>
        <p:spPr>
          <a:xfrm>
            <a:off x="3060997" y="468469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5E09EBD5-B3A3-4ACA-A4CC-982D2A6C28FE}"/>
              </a:ext>
            </a:extLst>
          </p:cNvPr>
          <p:cNvSpPr txBox="1">
            <a:spLocks/>
          </p:cNvSpPr>
          <p:nvPr/>
        </p:nvSpPr>
        <p:spPr>
          <a:xfrm>
            <a:off x="2149248" y="4149022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33834BF-BDA1-4111-838F-F4BAB5BABB0F}"/>
              </a:ext>
            </a:extLst>
          </p:cNvPr>
          <p:cNvSpPr txBox="1">
            <a:spLocks/>
          </p:cNvSpPr>
          <p:nvPr/>
        </p:nvSpPr>
        <p:spPr>
          <a:xfrm>
            <a:off x="7784262" y="452450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91C520F-6252-4F5F-B8FF-0C7A52BA3164}"/>
              </a:ext>
            </a:extLst>
          </p:cNvPr>
          <p:cNvSpPr/>
          <p:nvPr/>
        </p:nvSpPr>
        <p:spPr>
          <a:xfrm>
            <a:off x="520833" y="943285"/>
            <a:ext cx="8475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void</a:t>
            </a:r>
            <a:r>
              <a:rPr lang="pt-BR" sz="2800" dirty="0"/>
              <a:t> </a:t>
            </a:r>
            <a:r>
              <a:rPr lang="pt-BR" sz="2800" dirty="0" err="1"/>
              <a:t>remove_no</a:t>
            </a:r>
            <a:r>
              <a:rPr lang="pt-BR" sz="2800" dirty="0"/>
              <a:t>(no **l, no *p)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*l = (*l)-&gt;</a:t>
            </a:r>
            <a:r>
              <a:rPr lang="pt-BR" sz="2800" dirty="0" err="1"/>
              <a:t>prox</a:t>
            </a:r>
            <a:r>
              <a:rPr lang="pt-BR" sz="2800" dirty="0"/>
              <a:t>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free</a:t>
            </a:r>
            <a:r>
              <a:rPr lang="pt-BR" sz="2800" dirty="0"/>
              <a:t>(p);</a:t>
            </a:r>
          </a:p>
          <a:p>
            <a:r>
              <a:rPr lang="pt-BR" sz="2800" dirty="0"/>
              <a:t>	}</a:t>
            </a:r>
          </a:p>
          <a:p>
            <a:r>
              <a:rPr lang="pt-BR" sz="2800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0FCDCC-A0FD-43DE-B5E6-594259D43C24}"/>
              </a:ext>
            </a:extLst>
          </p:cNvPr>
          <p:cNvSpPr/>
          <p:nvPr/>
        </p:nvSpPr>
        <p:spPr>
          <a:xfrm>
            <a:off x="4023979" y="5936464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/>
              <a:t>remove_no</a:t>
            </a:r>
            <a:r>
              <a:rPr lang="pt-BR" sz="2400" b="1" dirty="0"/>
              <a:t>(&amp;lista, p)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6D47373D-7351-48DB-814B-7EA175B09847}"/>
              </a:ext>
            </a:extLst>
          </p:cNvPr>
          <p:cNvSpPr txBox="1">
            <a:spLocks/>
          </p:cNvSpPr>
          <p:nvPr/>
        </p:nvSpPr>
        <p:spPr>
          <a:xfrm>
            <a:off x="4282417" y="2991221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C1A7EE68-7825-48C7-87C9-9AE0E61CD40A}"/>
              </a:ext>
            </a:extLst>
          </p:cNvPr>
          <p:cNvSpPr/>
          <p:nvPr/>
        </p:nvSpPr>
        <p:spPr>
          <a:xfrm rot="5400000">
            <a:off x="4173424" y="3572871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2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794" y="2659649"/>
            <a:ext cx="549131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Ponteiro para Ponteiro ou </a:t>
            </a:r>
            <a:br>
              <a:rPr lang="pt-BR" dirty="0"/>
            </a:br>
            <a:r>
              <a:rPr lang="pt-BR" b="1" i="1" dirty="0"/>
              <a:t>“Como alterar o endereço de memória de um ponteiro com o uso de outro ponteiro”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8F1A2F-CF9A-4844-8832-8AEDB40AA839}"/>
              </a:ext>
            </a:extLst>
          </p:cNvPr>
          <p:cNvSpPr/>
          <p:nvPr/>
        </p:nvSpPr>
        <p:spPr>
          <a:xfrm>
            <a:off x="688258" y="71395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err="1"/>
              <a:t>int</a:t>
            </a:r>
            <a:r>
              <a:rPr lang="pt-BR" sz="2800" dirty="0"/>
              <a:t> </a:t>
            </a:r>
            <a:r>
              <a:rPr lang="pt-BR" sz="2800" dirty="0" err="1"/>
              <a:t>main</a:t>
            </a:r>
            <a:r>
              <a:rPr lang="pt-BR" sz="2800" dirty="0"/>
              <a:t>()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int</a:t>
            </a:r>
            <a:r>
              <a:rPr lang="pt-BR" sz="2800" dirty="0"/>
              <a:t> </a:t>
            </a:r>
            <a:r>
              <a:rPr lang="pt-BR" sz="2800" dirty="0" err="1"/>
              <a:t>x,y</a:t>
            </a:r>
            <a:r>
              <a:rPr lang="pt-BR" sz="2800" dirty="0"/>
              <a:t>, *p, **q;</a:t>
            </a:r>
          </a:p>
          <a:p>
            <a:r>
              <a:rPr lang="pt-BR" sz="2800" dirty="0"/>
              <a:t>	x = 10;</a:t>
            </a:r>
          </a:p>
          <a:p>
            <a:r>
              <a:rPr lang="pt-BR" sz="2800" dirty="0"/>
              <a:t>	y = 5;</a:t>
            </a:r>
          </a:p>
          <a:p>
            <a:r>
              <a:rPr lang="pt-BR" sz="2800" dirty="0"/>
              <a:t>	p = &amp;x;</a:t>
            </a:r>
          </a:p>
          <a:p>
            <a:r>
              <a:rPr lang="pt-BR" sz="2800" dirty="0"/>
              <a:t>	q = &amp;p;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printf</a:t>
            </a:r>
            <a:r>
              <a:rPr lang="pt-BR" sz="2800" dirty="0"/>
              <a:t>("\</a:t>
            </a:r>
            <a:r>
              <a:rPr lang="pt-BR" sz="2800" dirty="0" err="1"/>
              <a:t>n%i</a:t>
            </a:r>
            <a:r>
              <a:rPr lang="pt-BR" sz="2800" dirty="0"/>
              <a:t>",x);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printf</a:t>
            </a:r>
            <a:r>
              <a:rPr lang="pt-BR" sz="2800" dirty="0"/>
              <a:t>("\</a:t>
            </a:r>
            <a:r>
              <a:rPr lang="pt-BR" sz="2800" dirty="0" err="1"/>
              <a:t>n%i</a:t>
            </a:r>
            <a:r>
              <a:rPr lang="pt-BR" sz="2800" dirty="0"/>
              <a:t>",*p);</a:t>
            </a:r>
          </a:p>
          <a:p>
            <a:r>
              <a:rPr lang="pt-BR" sz="2800" dirty="0"/>
              <a:t>	*q = &amp;y;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printf</a:t>
            </a:r>
            <a:r>
              <a:rPr lang="pt-BR" sz="2800" dirty="0"/>
              <a:t>("\</a:t>
            </a:r>
            <a:r>
              <a:rPr lang="pt-BR" sz="2800" dirty="0" err="1"/>
              <a:t>n%i</a:t>
            </a:r>
            <a:r>
              <a:rPr lang="pt-BR" sz="2800" dirty="0"/>
              <a:t>",*p);</a:t>
            </a:r>
          </a:p>
          <a:p>
            <a:r>
              <a:rPr lang="pt-B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2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início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67125"/>
              </p:ext>
            </p:extLst>
          </p:nvPr>
        </p:nvGraphicFramePr>
        <p:xfrm>
          <a:off x="4826200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4238207" y="301235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3326458" y="247668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6266603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9017189" y="1389432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949140" y="197108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6291"/>
              </p:ext>
            </p:extLst>
          </p:nvPr>
        </p:nvGraphicFramePr>
        <p:xfrm>
          <a:off x="6854596" y="2453246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8294999" y="356351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04955"/>
              </p:ext>
            </p:extLst>
          </p:nvPr>
        </p:nvGraphicFramePr>
        <p:xfrm>
          <a:off x="8882992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10323395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933749" y="303578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D49986-5FD0-4585-A852-F09A2229970F}"/>
              </a:ext>
            </a:extLst>
          </p:cNvPr>
          <p:cNvSpPr/>
          <p:nvPr/>
        </p:nvSpPr>
        <p:spPr>
          <a:xfrm>
            <a:off x="809709" y="1497437"/>
            <a:ext cx="37224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 = (no *) malloc(</a:t>
            </a:r>
            <a:r>
              <a:rPr lang="en-US" sz="2000" dirty="0" err="1"/>
              <a:t>sizeof</a:t>
            </a:r>
            <a:r>
              <a:rPr lang="en-US" sz="2000" dirty="0"/>
              <a:t>(no));</a:t>
            </a:r>
          </a:p>
          <a:p>
            <a:r>
              <a:rPr lang="it-IT" sz="2000" dirty="0"/>
              <a:t>p-&gt;info = 15;</a:t>
            </a:r>
          </a:p>
          <a:p>
            <a:r>
              <a:rPr lang="it-IT" sz="2000" dirty="0"/>
              <a:t>p-&gt;prox = NULL;</a:t>
            </a:r>
            <a:endParaRPr lang="pt-BR" sz="2000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15677"/>
              </p:ext>
            </p:extLst>
          </p:nvPr>
        </p:nvGraphicFramePr>
        <p:xfrm>
          <a:off x="1456562" y="49303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5" name="Título 1">
            <a:extLst>
              <a:ext uri="{FF2B5EF4-FFF2-40B4-BE49-F238E27FC236}">
                <a16:creationId xmlns:a16="http://schemas.microsoft.com/office/drawing/2014/main" id="{3F1F818F-25BF-42FE-9711-605F2257B84D}"/>
              </a:ext>
            </a:extLst>
          </p:cNvPr>
          <p:cNvSpPr txBox="1">
            <a:spLocks/>
          </p:cNvSpPr>
          <p:nvPr/>
        </p:nvSpPr>
        <p:spPr>
          <a:xfrm>
            <a:off x="2022182" y="384306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C3B20FA-24CA-4C0B-BD47-8911B43A4BEE}"/>
              </a:ext>
            </a:extLst>
          </p:cNvPr>
          <p:cNvSpPr/>
          <p:nvPr/>
        </p:nvSpPr>
        <p:spPr>
          <a:xfrm rot="5400000">
            <a:off x="1913189" y="44247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20DEAE9-F1A4-4F36-AE4E-82B22108791C}"/>
              </a:ext>
            </a:extLst>
          </p:cNvPr>
          <p:cNvSpPr/>
          <p:nvPr/>
        </p:nvSpPr>
        <p:spPr>
          <a:xfrm>
            <a:off x="2896965" y="6040579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92F1B400-3A9E-43CE-AA05-5F1A57E6C3E6}"/>
              </a:ext>
            </a:extLst>
          </p:cNvPr>
          <p:cNvSpPr txBox="1">
            <a:spLocks/>
          </p:cNvSpPr>
          <p:nvPr/>
        </p:nvSpPr>
        <p:spPr>
          <a:xfrm>
            <a:off x="3507319" y="5489424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6330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início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4826200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4238207" y="301235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3326458" y="2476680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6266603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9017189" y="1389432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949140" y="197108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6854596" y="2453246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8294999" y="356351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8882992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10323395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933749" y="303578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D49986-5FD0-4585-A852-F09A2229970F}"/>
              </a:ext>
            </a:extLst>
          </p:cNvPr>
          <p:cNvSpPr/>
          <p:nvPr/>
        </p:nvSpPr>
        <p:spPr>
          <a:xfrm>
            <a:off x="809709" y="1497437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p-&gt;prox = lista;</a:t>
            </a:r>
            <a:endParaRPr lang="pt-BR" sz="2000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456562" y="49303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5" name="Título 1">
            <a:extLst>
              <a:ext uri="{FF2B5EF4-FFF2-40B4-BE49-F238E27FC236}">
                <a16:creationId xmlns:a16="http://schemas.microsoft.com/office/drawing/2014/main" id="{3F1F818F-25BF-42FE-9711-605F2257B84D}"/>
              </a:ext>
            </a:extLst>
          </p:cNvPr>
          <p:cNvSpPr txBox="1">
            <a:spLocks/>
          </p:cNvSpPr>
          <p:nvPr/>
        </p:nvSpPr>
        <p:spPr>
          <a:xfrm>
            <a:off x="2022182" y="384306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C3B20FA-24CA-4C0B-BD47-8911B43A4BEE}"/>
              </a:ext>
            </a:extLst>
          </p:cNvPr>
          <p:cNvSpPr/>
          <p:nvPr/>
        </p:nvSpPr>
        <p:spPr>
          <a:xfrm rot="5400000">
            <a:off x="1913189" y="44247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20DEAE9-F1A4-4F36-AE4E-82B22108791C}"/>
              </a:ext>
            </a:extLst>
          </p:cNvPr>
          <p:cNvSpPr/>
          <p:nvPr/>
        </p:nvSpPr>
        <p:spPr>
          <a:xfrm rot="18987122">
            <a:off x="2506329" y="4951509"/>
            <a:ext cx="3090781" cy="284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início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/>
        </p:nvGraphicFramePr>
        <p:xfrm>
          <a:off x="4826200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809709" y="546599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382843" y="4739246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6266603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9017189" y="1389432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949140" y="1971082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/>
        </p:nvGraphicFramePr>
        <p:xfrm>
          <a:off x="6854596" y="2453246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8294999" y="356351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/>
        </p:nvGraphicFramePr>
        <p:xfrm>
          <a:off x="8882992" y="2476680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10323395" y="35869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933749" y="303578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D49986-5FD0-4585-A852-F09A2229970F}"/>
              </a:ext>
            </a:extLst>
          </p:cNvPr>
          <p:cNvSpPr/>
          <p:nvPr/>
        </p:nvSpPr>
        <p:spPr>
          <a:xfrm>
            <a:off x="809709" y="1497437"/>
            <a:ext cx="1189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lista = p;</a:t>
            </a:r>
            <a:endParaRPr lang="pt-BR" sz="2000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/>
        </p:nvGraphicFramePr>
        <p:xfrm>
          <a:off x="1456562" y="49303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5" name="Título 1">
            <a:extLst>
              <a:ext uri="{FF2B5EF4-FFF2-40B4-BE49-F238E27FC236}">
                <a16:creationId xmlns:a16="http://schemas.microsoft.com/office/drawing/2014/main" id="{3F1F818F-25BF-42FE-9711-605F2257B84D}"/>
              </a:ext>
            </a:extLst>
          </p:cNvPr>
          <p:cNvSpPr txBox="1">
            <a:spLocks/>
          </p:cNvSpPr>
          <p:nvPr/>
        </p:nvSpPr>
        <p:spPr>
          <a:xfrm>
            <a:off x="2022182" y="384306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C3B20FA-24CA-4C0B-BD47-8911B43A4BEE}"/>
              </a:ext>
            </a:extLst>
          </p:cNvPr>
          <p:cNvSpPr/>
          <p:nvPr/>
        </p:nvSpPr>
        <p:spPr>
          <a:xfrm rot="5400000">
            <a:off x="1913189" y="44247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20DEAE9-F1A4-4F36-AE4E-82B22108791C}"/>
              </a:ext>
            </a:extLst>
          </p:cNvPr>
          <p:cNvSpPr/>
          <p:nvPr/>
        </p:nvSpPr>
        <p:spPr>
          <a:xfrm rot="18987122">
            <a:off x="2506329" y="4951509"/>
            <a:ext cx="3090781" cy="284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0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1A983-8365-4C68-BE55-B881F90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12"/>
            <a:ext cx="10058400" cy="1371600"/>
          </a:xfrm>
        </p:spPr>
        <p:txBody>
          <a:bodyPr/>
          <a:lstStyle/>
          <a:p>
            <a:r>
              <a:rPr lang="pt-BR" dirty="0"/>
              <a:t>Lista Ligada Linear: Inserção no início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4E594F8F-9987-4209-A066-4205D768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5311"/>
              </p:ext>
            </p:extLst>
          </p:nvPr>
        </p:nvGraphicFramePr>
        <p:xfrm>
          <a:off x="4430413" y="25722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F9708EF-E687-46CD-8A35-DEE6C95800C5}"/>
              </a:ext>
            </a:extLst>
          </p:cNvPr>
          <p:cNvSpPr/>
          <p:nvPr/>
        </p:nvSpPr>
        <p:spPr>
          <a:xfrm>
            <a:off x="1741115" y="3107890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C181380-D1DC-4E99-97CA-A1AD259814A9}"/>
              </a:ext>
            </a:extLst>
          </p:cNvPr>
          <p:cNvSpPr txBox="1">
            <a:spLocks/>
          </p:cNvSpPr>
          <p:nvPr/>
        </p:nvSpPr>
        <p:spPr>
          <a:xfrm>
            <a:off x="986940" y="2579119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lista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9A0A45A-4C57-4240-91D4-D9F8F3D2FD9E}"/>
              </a:ext>
            </a:extLst>
          </p:cNvPr>
          <p:cNvSpPr/>
          <p:nvPr/>
        </p:nvSpPr>
        <p:spPr>
          <a:xfrm>
            <a:off x="5870816" y="3682479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CC6242F-3760-42F1-8F11-A439992B2A27}"/>
              </a:ext>
            </a:extLst>
          </p:cNvPr>
          <p:cNvSpPr txBox="1">
            <a:spLocks/>
          </p:cNvSpPr>
          <p:nvPr/>
        </p:nvSpPr>
        <p:spPr>
          <a:xfrm>
            <a:off x="8621402" y="148496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Q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543C2C8-C999-4474-8AF2-9C04252B30CE}"/>
              </a:ext>
            </a:extLst>
          </p:cNvPr>
          <p:cNvSpPr/>
          <p:nvPr/>
        </p:nvSpPr>
        <p:spPr>
          <a:xfrm rot="5400000">
            <a:off x="8553353" y="20666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6">
            <a:extLst>
              <a:ext uri="{FF2B5EF4-FFF2-40B4-BE49-F238E27FC236}">
                <a16:creationId xmlns:a16="http://schemas.microsoft.com/office/drawing/2014/main" id="{5890AEB1-DF66-4051-9F6F-0C74516B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81046"/>
              </p:ext>
            </p:extLst>
          </p:nvPr>
        </p:nvGraphicFramePr>
        <p:xfrm>
          <a:off x="6458809" y="2548781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9355013-8BA4-4594-94DE-F4D934EC8348}"/>
              </a:ext>
            </a:extLst>
          </p:cNvPr>
          <p:cNvSpPr/>
          <p:nvPr/>
        </p:nvSpPr>
        <p:spPr>
          <a:xfrm>
            <a:off x="7899212" y="3659045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6">
            <a:extLst>
              <a:ext uri="{FF2B5EF4-FFF2-40B4-BE49-F238E27FC236}">
                <a16:creationId xmlns:a16="http://schemas.microsoft.com/office/drawing/2014/main" id="{33850D52-6140-4B71-8B55-B216F69E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48073"/>
              </p:ext>
            </p:extLst>
          </p:nvPr>
        </p:nvGraphicFramePr>
        <p:xfrm>
          <a:off x="8487205" y="25722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599E139-83FC-4764-A4CE-EC2EECBE11AF}"/>
              </a:ext>
            </a:extLst>
          </p:cNvPr>
          <p:cNvSpPr/>
          <p:nvPr/>
        </p:nvSpPr>
        <p:spPr>
          <a:xfrm>
            <a:off x="9927608" y="3682479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22595F2-DD33-4EDD-A65F-228069F93AFB}"/>
              </a:ext>
            </a:extLst>
          </p:cNvPr>
          <p:cNvSpPr txBox="1">
            <a:spLocks/>
          </p:cNvSpPr>
          <p:nvPr/>
        </p:nvSpPr>
        <p:spPr>
          <a:xfrm>
            <a:off x="10537962" y="3131324"/>
            <a:ext cx="125825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i="1" dirty="0" err="1"/>
              <a:t>null</a:t>
            </a:r>
            <a:endParaRPr lang="pt-BR" sz="2800" i="1" dirty="0"/>
          </a:p>
        </p:txBody>
      </p:sp>
      <p:graphicFrame>
        <p:nvGraphicFramePr>
          <p:cNvPr id="21" name="Tabela 6">
            <a:extLst>
              <a:ext uri="{FF2B5EF4-FFF2-40B4-BE49-F238E27FC236}">
                <a16:creationId xmlns:a16="http://schemas.microsoft.com/office/drawing/2014/main" id="{722904D6-B6A9-48E3-83FD-D4F86D4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99915"/>
              </p:ext>
            </p:extLst>
          </p:nvPr>
        </p:nvGraphicFramePr>
        <p:xfrm>
          <a:off x="2387968" y="2572215"/>
          <a:ext cx="1584656" cy="1440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92328">
                  <a:extLst>
                    <a:ext uri="{9D8B030D-6E8A-4147-A177-3AD203B41FA5}">
                      <a16:colId xmlns:a16="http://schemas.microsoft.com/office/drawing/2014/main" val="2635152151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396798383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50432"/>
                  </a:ext>
                </a:extLst>
              </a:tr>
            </a:tbl>
          </a:graphicData>
        </a:graphic>
      </p:graphicFrame>
      <p:sp>
        <p:nvSpPr>
          <p:cNvPr id="25" name="Título 1">
            <a:extLst>
              <a:ext uri="{FF2B5EF4-FFF2-40B4-BE49-F238E27FC236}">
                <a16:creationId xmlns:a16="http://schemas.microsoft.com/office/drawing/2014/main" id="{3F1F818F-25BF-42FE-9711-605F2257B84D}"/>
              </a:ext>
            </a:extLst>
          </p:cNvPr>
          <p:cNvSpPr txBox="1">
            <a:spLocks/>
          </p:cNvSpPr>
          <p:nvPr/>
        </p:nvSpPr>
        <p:spPr>
          <a:xfrm>
            <a:off x="2953588" y="1484967"/>
            <a:ext cx="335129" cy="58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P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C3B20FA-24CA-4C0B-BD47-8911B43A4BEE}"/>
              </a:ext>
            </a:extLst>
          </p:cNvPr>
          <p:cNvSpPr/>
          <p:nvPr/>
        </p:nvSpPr>
        <p:spPr>
          <a:xfrm rot="5400000">
            <a:off x="2844595" y="2066617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1C6B549-3318-4835-BB71-3F120A8479EF}"/>
              </a:ext>
            </a:extLst>
          </p:cNvPr>
          <p:cNvSpPr/>
          <p:nvPr/>
        </p:nvSpPr>
        <p:spPr>
          <a:xfrm>
            <a:off x="3854152" y="3659044"/>
            <a:ext cx="587993" cy="300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{F2B1BFFD-BC02-40FA-8DBE-AAC6505B4B7E}tf78438558</Template>
  <TotalTime>0</TotalTime>
  <Words>1425</Words>
  <Application>Microsoft Office PowerPoint</Application>
  <PresentationFormat>Widescreen</PresentationFormat>
  <Paragraphs>392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Garamond</vt:lpstr>
      <vt:lpstr>SavonVTI</vt:lpstr>
      <vt:lpstr>Estrutura de Dados e Algoritmos I</vt:lpstr>
      <vt:lpstr>Lista Ligada Linear Ordenada</vt:lpstr>
      <vt:lpstr>Ponteiro para Ponteiro ou  “Como alterar o endereço de memória de um ponteiro com o uso de outro ponteiro”</vt:lpstr>
      <vt:lpstr>Ponteiro para Ponteiro ou  “Como alterar o endereço de memória de um ponteiro com o uso de outro ponteiro”</vt:lpstr>
      <vt:lpstr>Ponteiro para Ponteiro ou  “Como alterar o endereço de memória de um ponteiro com o uso de outro ponteiro”</vt:lpstr>
      <vt:lpstr>Lista Ligada Linear: Inserção no início</vt:lpstr>
      <vt:lpstr>Lista Ligada Linear: Inserção no início</vt:lpstr>
      <vt:lpstr>Lista Ligada Linear: Inserção no início</vt:lpstr>
      <vt:lpstr>Lista Ligada Linear: Inserção no início</vt:lpstr>
      <vt:lpstr>Lista Ligada Linear: Novo Nó</vt:lpstr>
      <vt:lpstr>Lista Ligada Linear: Inserção no início</vt:lpstr>
      <vt:lpstr>Lista Ligada Linear: Inserção no meio</vt:lpstr>
      <vt:lpstr>Lista Ligada Linear: Inserção no meio</vt:lpstr>
      <vt:lpstr>Lista Ligada Linear: Inserção no meio</vt:lpstr>
      <vt:lpstr>Lista Ligada Linear: Inserção no meio</vt:lpstr>
      <vt:lpstr>Lista Ligada Linear: Inserção no meio</vt:lpstr>
      <vt:lpstr>Lista Ligada Linear: Inserção no final</vt:lpstr>
      <vt:lpstr>Lista Ligada Linear: Inserção</vt:lpstr>
      <vt:lpstr>Lista Ligada Linear: Remoção no final</vt:lpstr>
      <vt:lpstr>Lista Ligada Linear: Remoção no final</vt:lpstr>
      <vt:lpstr>Lista Ligada Linear: Remoção no final</vt:lpstr>
      <vt:lpstr>Lista Ligada Linear: Remoção no inicio</vt:lpstr>
      <vt:lpstr>Lista Ligada Linear: Remoção no inicio</vt:lpstr>
      <vt:lpstr>Lista Ligada Linear: Remoção no Inicio</vt:lpstr>
      <vt:lpstr>Lista Ligada Linear: Remoção no meio</vt:lpstr>
      <vt:lpstr>Lista Ligada Linear: Remoção no meio</vt:lpstr>
      <vt:lpstr>Lista Ligada Linear: Remoção no meio</vt:lpstr>
      <vt:lpstr>Lista Ligada Linear: Remoção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2020-08-10T00:34:21Z</dcterms:created>
  <dcterms:modified xsi:type="dcterms:W3CDTF">2020-09-28T13:30:31Z</dcterms:modified>
</cp:coreProperties>
</file>