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22"/>
  </p:notesMasterIdLst>
  <p:handoutMasterIdLst>
    <p:handoutMasterId r:id="rId23"/>
  </p:handoutMasterIdLst>
  <p:sldIdLst>
    <p:sldId id="257" r:id="rId2"/>
    <p:sldId id="296" r:id="rId3"/>
    <p:sldId id="298" r:id="rId4"/>
    <p:sldId id="329" r:id="rId5"/>
    <p:sldId id="328" r:id="rId6"/>
    <p:sldId id="331" r:id="rId7"/>
    <p:sldId id="330" r:id="rId8"/>
    <p:sldId id="334" r:id="rId9"/>
    <p:sldId id="333" r:id="rId10"/>
    <p:sldId id="335" r:id="rId11"/>
    <p:sldId id="332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285" r:id="rId2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903F"/>
    <a:srgbClr val="1E1E1E"/>
    <a:srgbClr val="3488A0"/>
    <a:srgbClr val="FCF7F1"/>
    <a:srgbClr val="F03F2B"/>
    <a:srgbClr val="E8E8E8"/>
    <a:srgbClr val="404040"/>
    <a:srgbClr val="41642A"/>
    <a:srgbClr val="344529"/>
    <a:srgbClr val="2B3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66" autoAdjust="0"/>
    <p:restoredTop sz="94660"/>
  </p:normalViewPr>
  <p:slideViewPr>
    <p:cSldViewPr snapToGrid="0">
      <p:cViewPr varScale="1">
        <p:scale>
          <a:sx n="70" d="100"/>
          <a:sy n="70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170B22-A4BB-4708-B0CE-A73E8306129B}" type="datetime1">
              <a:rPr lang="pt-BR" smtClean="0"/>
              <a:t>26/10/2020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245E56-2EE9-450B-A671-BE5C90BAC91C}" type="datetime1">
              <a:rPr lang="pt-BR" smtClean="0"/>
              <a:t>26/10/2020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F3AF6F7-5911-45C3-BE0F-7F38FEFE43FA}" type="datetime1">
              <a:rPr lang="pt-BR" smtClean="0"/>
              <a:t>26/10/2020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870C3F0E-1EAD-419A-B8F3-CB7CDE6B1E86}" type="datetime1">
              <a:rPr lang="pt-BR" smtClean="0"/>
              <a:t>26/10/2020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5274CCBA-3812-426F-BA8C-8BC3E97D7FB5}" type="datetime1">
              <a:rPr lang="pt-BR" smtClean="0"/>
              <a:t>26/10/2020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94319B4-ED34-4D08-91C0-F7E8BD9417E6}" type="datetime1">
              <a:rPr lang="pt-BR" smtClean="0"/>
              <a:t>26/10/2020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EDD1C28D-3F4C-4305-9CD5-9949626E9ED5}" type="datetime1">
              <a:rPr lang="pt-BR" smtClean="0"/>
              <a:t>26/10/2020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D05F8630-DFFC-437C-A718-61BE3F548C4E}" type="datetime1">
              <a:rPr lang="pt-BR" smtClean="0"/>
              <a:t>26/10/2020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3812AD8E-909B-47FE-B3D6-961E1D2E7A49}" type="datetime1">
              <a:rPr lang="pt-BR" smtClean="0"/>
              <a:t>26/10/2020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5D0BF672-AFC3-4C39-AA84-C1113D4307F1}" type="datetime1">
              <a:rPr lang="pt-BR" smtClean="0"/>
              <a:t>26/10/2020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01F5550-97CC-4F3B-A34B-FE39BFD06EF0}" type="datetime1">
              <a:rPr lang="pt-BR" smtClean="0"/>
              <a:t>26/10/2020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75B8C2-382E-4F5E-B0CE-7E0EEF75E017}" type="datetime1">
              <a:rPr lang="pt-BR" smtClean="0"/>
              <a:t>26/10/2020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29506"/>
            <a:ext cx="12191979" cy="6857990"/>
          </a:xfrm>
          <a:prstGeom prst="rect">
            <a:avLst/>
          </a:prstGeom>
        </p:spPr>
      </p:pic>
      <p:sp>
        <p:nvSpPr>
          <p:cNvPr id="82" name="Retângu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Autofit/>
          </a:bodyPr>
          <a:lstStyle/>
          <a:p>
            <a:r>
              <a:rPr lang="pt-BR" sz="4400" dirty="0"/>
              <a:t>Estrutura de Dados e Algoritmos I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4139681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>
                <a:solidFill>
                  <a:schemeClr val="tx1"/>
                </a:solidFill>
              </a:rPr>
              <a:t>Prof. Pila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28" name="Picture 4" descr="Google Talk 1.0.0.105 - Download em Português">
            <a:extLst>
              <a:ext uri="{FF2B5EF4-FFF2-40B4-BE49-F238E27FC236}">
                <a16:creationId xmlns:a16="http://schemas.microsoft.com/office/drawing/2014/main" id="{B6A6FE80-94C3-4DEB-B96E-7B2AF6920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91556" l="8000" r="92000">
                        <a14:foregroundMark x1="20444" y1="66667" x2="12889" y2="59556"/>
                        <a14:foregroundMark x1="12889" y1="59556" x2="9333" y2="49778"/>
                        <a14:foregroundMark x1="9333" y1="49778" x2="9333" y2="48444"/>
                        <a14:foregroundMark x1="10222" y1="39111" x2="8000" y2="44889"/>
                        <a14:foregroundMark x1="9778" y1="37333" x2="21333" y2="23111"/>
                        <a14:foregroundMark x1="21333" y1="23111" x2="37333" y2="17333"/>
                        <a14:foregroundMark x1="37333" y1="16000" x2="48000" y2="15111"/>
                        <a14:foregroundMark x1="48000" y1="15111" x2="68444" y2="17778"/>
                        <a14:foregroundMark x1="68444" y1="17778" x2="52444" y2="15556"/>
                        <a14:foregroundMark x1="54222" y1="13778" x2="62667" y2="16000"/>
                        <a14:foregroundMark x1="69778" y1="17333" x2="85333" y2="28889"/>
                        <a14:foregroundMark x1="85333" y1="28889" x2="90667" y2="36000"/>
                        <a14:foregroundMark x1="90667" y1="36000" x2="90667" y2="36444"/>
                        <a14:foregroundMark x1="91111" y1="36889" x2="93778" y2="47111"/>
                        <a14:foregroundMark x1="93778" y1="47111" x2="92000" y2="57333"/>
                        <a14:foregroundMark x1="92000" y1="57333" x2="86222" y2="64889"/>
                        <a14:foregroundMark x1="86222" y1="64889" x2="55111" y2="77778"/>
                        <a14:foregroundMark x1="24000" y1="68889" x2="32444" y2="72000"/>
                        <a14:foregroundMark x1="32444" y1="72000" x2="36889" y2="75556"/>
                        <a14:foregroundMark x1="38222" y1="79111" x2="29333" y2="91556"/>
                        <a14:foregroundMark x1="53778" y1="79556" x2="47111" y2="85333"/>
                        <a14:foregroundMark x1="47111" y1="85333" x2="34667" y2="91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72" y="-142266"/>
            <a:ext cx="3455083" cy="345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9A7B2C9F-B516-4778-97E5-9C73656068BC}"/>
              </a:ext>
            </a:extLst>
          </p:cNvPr>
          <p:cNvGrpSpPr/>
          <p:nvPr/>
        </p:nvGrpSpPr>
        <p:grpSpPr>
          <a:xfrm>
            <a:off x="121281" y="3224429"/>
            <a:ext cx="5452525" cy="1830504"/>
            <a:chOff x="519979" y="2871632"/>
            <a:chExt cx="2954741" cy="1386857"/>
          </a:xfrm>
        </p:grpSpPr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3C6644AD-8581-4A52-B0BA-A8F96D2633BC}"/>
                </a:ext>
              </a:extLst>
            </p:cNvPr>
            <p:cNvSpPr txBox="1"/>
            <p:nvPr/>
          </p:nvSpPr>
          <p:spPr>
            <a:xfrm>
              <a:off x="519979" y="2871632"/>
              <a:ext cx="2954741" cy="1386857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pt-BR" sz="3200" dirty="0">
                <a:solidFill>
                  <a:schemeClr val="tx1"/>
                </a:solidFill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2EF083E-08D7-4044-AEE1-A23EEF0E2F53}"/>
                </a:ext>
              </a:extLst>
            </p:cNvPr>
            <p:cNvSpPr txBox="1"/>
            <p:nvPr/>
          </p:nvSpPr>
          <p:spPr>
            <a:xfrm>
              <a:off x="614850" y="2995819"/>
              <a:ext cx="2772229" cy="1112405"/>
            </a:xfrm>
            <a:prstGeom prst="rect">
              <a:avLst/>
            </a:prstGeom>
            <a:solidFill>
              <a:srgbClr val="40404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pt-BR" sz="5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Árvore Binária</a:t>
              </a:r>
            </a:p>
            <a:p>
              <a:pPr algn="ctr"/>
              <a:r>
                <a:rPr lang="pt-BR" sz="2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Percursos em Árvores Binárias</a:t>
              </a:r>
              <a:endParaRPr lang="pt-BR" sz="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65" y="342343"/>
            <a:ext cx="10058400" cy="1371600"/>
          </a:xfrm>
        </p:spPr>
        <p:txBody>
          <a:bodyPr/>
          <a:lstStyle/>
          <a:p>
            <a:r>
              <a:rPr lang="pt-BR" dirty="0"/>
              <a:t>Percurso Em-ordem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D83901-F9C3-4C8A-B3B1-A5A86783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946" y="465175"/>
            <a:ext cx="5870217" cy="384962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1800" b="1" dirty="0">
                <a:latin typeface="+mj-lt"/>
              </a:rPr>
              <a:t>Percorrer a </a:t>
            </a:r>
            <a:r>
              <a:rPr lang="pt-BR" sz="1800" b="1" dirty="0" err="1">
                <a:latin typeface="+mj-lt"/>
              </a:rPr>
              <a:t>subárvore</a:t>
            </a:r>
            <a:r>
              <a:rPr lang="pt-BR" sz="1800" b="1" dirty="0">
                <a:latin typeface="+mj-lt"/>
              </a:rPr>
              <a:t> esquerda em ordem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b="1" dirty="0">
                <a:latin typeface="+mj-lt"/>
              </a:rPr>
              <a:t>Visitar o nó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b="1" dirty="0">
                <a:latin typeface="+mj-lt"/>
              </a:rPr>
              <a:t>Percorrer a </a:t>
            </a:r>
            <a:r>
              <a:rPr lang="pt-BR" sz="1800" b="1" dirty="0" err="1">
                <a:latin typeface="+mj-lt"/>
              </a:rPr>
              <a:t>subárvore</a:t>
            </a:r>
            <a:r>
              <a:rPr lang="pt-BR" sz="1800" b="1" dirty="0">
                <a:latin typeface="+mj-lt"/>
              </a:rPr>
              <a:t> direita em ordem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0DB5FC-F18F-48D8-B2D4-54386EBBF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46" b="96341" l="2250" r="96750">
                        <a14:foregroundMark x1="36000" y1="27236" x2="37000" y2="36992"/>
                        <a14:foregroundMark x1="19500" y1="56911" x2="19833" y2="63415"/>
                        <a14:foregroundMark x1="23000" y1="88211" x2="28750" y2="90921"/>
                        <a14:foregroundMark x1="28750" y1="90921" x2="31167" y2="81301"/>
                        <a14:foregroundMark x1="31167" y1="81301" x2="31167" y2="79810"/>
                        <a14:foregroundMark x1="6083" y1="80352" x2="10917" y2="81707"/>
                        <a14:foregroundMark x1="46083" y1="86043" x2="51250" y2="81436"/>
                        <a14:foregroundMark x1="51250" y1="81436" x2="51250" y2="81436"/>
                        <a14:foregroundMark x1="2250" y1="81978" x2="2750" y2="87940"/>
                        <a14:foregroundMark x1="68500" y1="13821" x2="63250" y2="7995"/>
                        <a14:foregroundMark x1="63250" y1="7995" x2="64833" y2="14092"/>
                        <a14:foregroundMark x1="82083" y1="33198" x2="76750" y2="28049"/>
                        <a14:foregroundMark x1="76750" y1="28049" x2="73917" y2="39566"/>
                        <a14:foregroundMark x1="73917" y1="39566" x2="80833" y2="43225"/>
                        <a14:foregroundMark x1="80833" y1="43225" x2="82917" y2="39702"/>
                        <a14:foregroundMark x1="63500" y1="2981" x2="64167" y2="3252"/>
                        <a14:foregroundMark x1="91083" y1="54743" x2="91833" y2="64092"/>
                        <a14:foregroundMark x1="91833" y1="64092" x2="96833" y2="60163"/>
                        <a14:foregroundMark x1="63167" y1="59350" x2="69500" y2="60976"/>
                        <a14:foregroundMark x1="69500" y1="60976" x2="71000" y2="58537"/>
                        <a14:foregroundMark x1="68333" y1="90650" x2="76000" y2="89024"/>
                        <a14:foregroundMark x1="76000" y1="89024" x2="77417" y2="87669"/>
                        <a14:foregroundMark x1="72500" y1="96341" x2="71167" y2="96341"/>
                        <a14:foregroundMark x1="70833" y1="51491" x2="71667" y2="51220"/>
                        <a14:foregroundMark x1="72500" y1="48238" x2="73167" y2="47425"/>
                        <a14:foregroundMark x1="87417" y1="48509" x2="87917" y2="50136"/>
                        <a14:foregroundMark x1="84917" y1="44580" x2="87083" y2="47425"/>
                        <a14:foregroundMark x1="26167" y1="51762" x2="30333" y2="44309"/>
                        <a14:foregroundMark x1="45583" y1="31572" x2="55750" y2="21274"/>
                        <a14:foregroundMark x1="10583" y1="71545" x2="12083" y2="68022"/>
                        <a14:foregroundMark x1="24833" y1="68022" x2="26000" y2="70732"/>
                        <a14:foregroundMark x1="41750" y1="42141" x2="42583" y2="46748"/>
                        <a14:foregroundMark x1="69167" y1="18835" x2="73500" y2="25881"/>
                        <a14:foregroundMark x1="73500" y1="25881" x2="73500" y2="26423"/>
                        <a14:foregroundMark x1="43417" y1="69377" x2="44250" y2="737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6647" y="1494326"/>
            <a:ext cx="6291618" cy="386934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CE1858E-3E63-4145-838D-65A3FA683830}"/>
              </a:ext>
            </a:extLst>
          </p:cNvPr>
          <p:cNvSpPr txBox="1"/>
          <p:nvPr/>
        </p:nvSpPr>
        <p:spPr>
          <a:xfrm>
            <a:off x="886380" y="5743081"/>
            <a:ext cx="7189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Resultado: 9, 12, 14, 17, 19, 23, 50, 54, 67, 72, 76</a:t>
            </a:r>
          </a:p>
        </p:txBody>
      </p:sp>
    </p:spTree>
    <p:extLst>
      <p:ext uri="{BB962C8B-B14F-4D97-AF65-F5344CB8AC3E}">
        <p14:creationId xmlns:p14="http://schemas.microsoft.com/office/powerpoint/2010/main" val="1340543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Percurso Pós-ordem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D83901-F9C3-4C8A-B3B1-A5A86783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Ao fazer o percurso em pós-ordem os seguintes três passos devem ser executados: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Percorrer a </a:t>
            </a:r>
            <a:r>
              <a:rPr lang="pt-BR" sz="2400" dirty="0" err="1"/>
              <a:t>subárvore</a:t>
            </a:r>
            <a:r>
              <a:rPr lang="pt-BR" sz="2400" dirty="0"/>
              <a:t> esquerda em pós-ordem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Percorrer a </a:t>
            </a:r>
            <a:r>
              <a:rPr lang="pt-BR" sz="2400" dirty="0" err="1"/>
              <a:t>subárvore</a:t>
            </a:r>
            <a:r>
              <a:rPr lang="pt-BR" sz="2400" dirty="0"/>
              <a:t> direita em pós-ordem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Visitar o nó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0DB5FC-F18F-48D8-B2D4-54386EBBF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46" b="96341" l="2250" r="96750">
                        <a14:foregroundMark x1="36000" y1="27236" x2="37000" y2="36992"/>
                        <a14:foregroundMark x1="19500" y1="56911" x2="19833" y2="63415"/>
                        <a14:foregroundMark x1="23000" y1="88211" x2="28750" y2="90921"/>
                        <a14:foregroundMark x1="28750" y1="90921" x2="31167" y2="81301"/>
                        <a14:foregroundMark x1="31167" y1="81301" x2="31167" y2="79810"/>
                        <a14:foregroundMark x1="6083" y1="80352" x2="10917" y2="81707"/>
                        <a14:foregroundMark x1="46083" y1="86043" x2="51250" y2="81436"/>
                        <a14:foregroundMark x1="51250" y1="81436" x2="51250" y2="81436"/>
                        <a14:foregroundMark x1="2250" y1="81978" x2="2750" y2="87940"/>
                        <a14:foregroundMark x1="68500" y1="13821" x2="63250" y2="7995"/>
                        <a14:foregroundMark x1="63250" y1="7995" x2="64833" y2="14092"/>
                        <a14:foregroundMark x1="82083" y1="33198" x2="76750" y2="28049"/>
                        <a14:foregroundMark x1="76750" y1="28049" x2="73917" y2="39566"/>
                        <a14:foregroundMark x1="73917" y1="39566" x2="80833" y2="43225"/>
                        <a14:foregroundMark x1="80833" y1="43225" x2="82917" y2="39702"/>
                        <a14:foregroundMark x1="63500" y1="2981" x2="64167" y2="3252"/>
                        <a14:foregroundMark x1="91083" y1="54743" x2="91833" y2="64092"/>
                        <a14:foregroundMark x1="91833" y1="64092" x2="96833" y2="60163"/>
                        <a14:foregroundMark x1="63167" y1="59350" x2="69500" y2="60976"/>
                        <a14:foregroundMark x1="69500" y1="60976" x2="71000" y2="58537"/>
                        <a14:foregroundMark x1="68333" y1="90650" x2="76000" y2="89024"/>
                        <a14:foregroundMark x1="76000" y1="89024" x2="77417" y2="87669"/>
                        <a14:foregroundMark x1="72500" y1="96341" x2="71167" y2="96341"/>
                        <a14:foregroundMark x1="70833" y1="51491" x2="71667" y2="51220"/>
                        <a14:foregroundMark x1="72500" y1="48238" x2="73167" y2="47425"/>
                        <a14:foregroundMark x1="87417" y1="48509" x2="87917" y2="50136"/>
                        <a14:foregroundMark x1="84917" y1="44580" x2="87083" y2="47425"/>
                        <a14:foregroundMark x1="26167" y1="51762" x2="30333" y2="44309"/>
                        <a14:foregroundMark x1="45583" y1="31572" x2="55750" y2="21274"/>
                        <a14:foregroundMark x1="10583" y1="71545" x2="12083" y2="68022"/>
                        <a14:foregroundMark x1="24833" y1="68022" x2="26000" y2="70732"/>
                        <a14:foregroundMark x1="41750" y1="42141" x2="42583" y2="46748"/>
                        <a14:foregroundMark x1="69167" y1="18835" x2="73500" y2="25881"/>
                        <a14:foregroundMark x1="73500" y1="25881" x2="73500" y2="26423"/>
                        <a14:foregroundMark x1="43417" y1="69377" x2="44250" y2="737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02054" y="4066827"/>
            <a:ext cx="3782109" cy="232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23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65" y="342343"/>
            <a:ext cx="10058400" cy="1371600"/>
          </a:xfrm>
        </p:spPr>
        <p:txBody>
          <a:bodyPr/>
          <a:lstStyle/>
          <a:p>
            <a:r>
              <a:rPr lang="pt-BR" dirty="0"/>
              <a:t>Percurso Pós-ordem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D83901-F9C3-4C8A-B3B1-A5A86783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946" y="465175"/>
            <a:ext cx="5870217" cy="384962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1800" b="1" dirty="0">
                <a:latin typeface="+mj-lt"/>
              </a:rPr>
              <a:t>Percorrer a </a:t>
            </a:r>
            <a:r>
              <a:rPr lang="pt-BR" sz="1800" b="1" dirty="0" err="1">
                <a:latin typeface="+mj-lt"/>
              </a:rPr>
              <a:t>subárvore</a:t>
            </a:r>
            <a:r>
              <a:rPr lang="pt-BR" sz="1800" b="1" dirty="0">
                <a:latin typeface="+mj-lt"/>
              </a:rPr>
              <a:t> esquerda em pós-ordem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b="1" dirty="0">
                <a:latin typeface="+mj-lt"/>
              </a:rPr>
              <a:t>Percorrer a </a:t>
            </a:r>
            <a:r>
              <a:rPr lang="pt-BR" sz="1800" b="1" dirty="0" err="1">
                <a:latin typeface="+mj-lt"/>
              </a:rPr>
              <a:t>subárvore</a:t>
            </a:r>
            <a:r>
              <a:rPr lang="pt-BR" sz="1800" b="1" dirty="0">
                <a:latin typeface="+mj-lt"/>
              </a:rPr>
              <a:t> direita em pós-ordem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b="1" dirty="0">
                <a:latin typeface="+mj-lt"/>
              </a:rPr>
              <a:t>Visitar o nó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0DB5FC-F18F-48D8-B2D4-54386EBBF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46" b="96341" l="2250" r="96750">
                        <a14:foregroundMark x1="36000" y1="27236" x2="37000" y2="36992"/>
                        <a14:foregroundMark x1="19500" y1="56911" x2="19833" y2="63415"/>
                        <a14:foregroundMark x1="23000" y1="88211" x2="28750" y2="90921"/>
                        <a14:foregroundMark x1="28750" y1="90921" x2="31167" y2="81301"/>
                        <a14:foregroundMark x1="31167" y1="81301" x2="31167" y2="79810"/>
                        <a14:foregroundMark x1="6083" y1="80352" x2="10917" y2="81707"/>
                        <a14:foregroundMark x1="46083" y1="86043" x2="51250" y2="81436"/>
                        <a14:foregroundMark x1="51250" y1="81436" x2="51250" y2="81436"/>
                        <a14:foregroundMark x1="2250" y1="81978" x2="2750" y2="87940"/>
                        <a14:foregroundMark x1="68500" y1="13821" x2="63250" y2="7995"/>
                        <a14:foregroundMark x1="63250" y1="7995" x2="64833" y2="14092"/>
                        <a14:foregroundMark x1="82083" y1="33198" x2="76750" y2="28049"/>
                        <a14:foregroundMark x1="76750" y1="28049" x2="73917" y2="39566"/>
                        <a14:foregroundMark x1="73917" y1="39566" x2="80833" y2="43225"/>
                        <a14:foregroundMark x1="80833" y1="43225" x2="82917" y2="39702"/>
                        <a14:foregroundMark x1="63500" y1="2981" x2="64167" y2="3252"/>
                        <a14:foregroundMark x1="91083" y1="54743" x2="91833" y2="64092"/>
                        <a14:foregroundMark x1="91833" y1="64092" x2="96833" y2="60163"/>
                        <a14:foregroundMark x1="63167" y1="59350" x2="69500" y2="60976"/>
                        <a14:foregroundMark x1="69500" y1="60976" x2="71000" y2="58537"/>
                        <a14:foregroundMark x1="68333" y1="90650" x2="76000" y2="89024"/>
                        <a14:foregroundMark x1="76000" y1="89024" x2="77417" y2="87669"/>
                        <a14:foregroundMark x1="72500" y1="96341" x2="71167" y2="96341"/>
                        <a14:foregroundMark x1="70833" y1="51491" x2="71667" y2="51220"/>
                        <a14:foregroundMark x1="72500" y1="48238" x2="73167" y2="47425"/>
                        <a14:foregroundMark x1="87417" y1="48509" x2="87917" y2="50136"/>
                        <a14:foregroundMark x1="84917" y1="44580" x2="87083" y2="47425"/>
                        <a14:foregroundMark x1="26167" y1="51762" x2="30333" y2="44309"/>
                        <a14:foregroundMark x1="45583" y1="31572" x2="55750" y2="21274"/>
                        <a14:foregroundMark x1="10583" y1="71545" x2="12083" y2="68022"/>
                        <a14:foregroundMark x1="24833" y1="68022" x2="26000" y2="70732"/>
                        <a14:foregroundMark x1="41750" y1="42141" x2="42583" y2="46748"/>
                        <a14:foregroundMark x1="69167" y1="18835" x2="73500" y2="25881"/>
                        <a14:foregroundMark x1="73500" y1="25881" x2="73500" y2="26423"/>
                        <a14:foregroundMark x1="43417" y1="69377" x2="44250" y2="737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6647" y="1494326"/>
            <a:ext cx="6291618" cy="386934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CE1858E-3E63-4145-838D-65A3FA683830}"/>
              </a:ext>
            </a:extLst>
          </p:cNvPr>
          <p:cNvSpPr txBox="1"/>
          <p:nvPr/>
        </p:nvSpPr>
        <p:spPr>
          <a:xfrm>
            <a:off x="886380" y="5743081"/>
            <a:ext cx="7189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Resultado: 9, 14, 12, 19, 23, 17, 67, 54, 76, 72, 50</a:t>
            </a:r>
          </a:p>
        </p:txBody>
      </p:sp>
    </p:spTree>
    <p:extLst>
      <p:ext uri="{BB962C8B-B14F-4D97-AF65-F5344CB8AC3E}">
        <p14:creationId xmlns:p14="http://schemas.microsoft.com/office/powerpoint/2010/main" val="2823376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 Percurso em Árvores Binárias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D83901-F9C3-4C8A-B3B1-A5A86783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/>
              <a:t>Descrever o resultado produzido pelos tipos de percursos abaixo na árvore binária ilustrada pela figura.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 err="1"/>
              <a:t>Pré</a:t>
            </a:r>
            <a:r>
              <a:rPr lang="pt-BR" sz="2400" dirty="0"/>
              <a:t>-ordem: 4, 2, 1, 3, 6, 5, 7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Em-ordem: 1, 2, 3, 4, 5, 6, 7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Pós-ordem: 1, 3, 2, 5, 7, 6, 4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1026" name="Picture 2" descr="Árvore Binária de Busca (Parte 1 - Inserção e Busca) - Desafios de Ti">
            <a:extLst>
              <a:ext uri="{FF2B5EF4-FFF2-40B4-BE49-F238E27FC236}">
                <a16:creationId xmlns:a16="http://schemas.microsoft.com/office/drawing/2014/main" id="{9A2093BC-F625-4600-977D-27C8561E3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394" y="3167406"/>
            <a:ext cx="570547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999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 Percurso em Árvores Binárias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D83901-F9C3-4C8A-B3B1-A5A86783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279" y="2103120"/>
            <a:ext cx="10683921" cy="38496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/>
              <a:t>Descrever o resultado produzido pelos tipos de percursos abaixo na árvore binária ilustrada pela figura.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 err="1"/>
              <a:t>Pré</a:t>
            </a:r>
            <a:r>
              <a:rPr lang="pt-BR" sz="2400" dirty="0"/>
              <a:t>-ordem: 8,4,2,1,3,6,5,7,12,10,9,11,14,13,15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Em-ordem: 1,2,3,4,5,6,7,8,9,10,11,12,13,14,15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Pós-ordem: 1,3,2,5,7,6,4,9,11,10,13,15,14,12,8</a:t>
            </a:r>
          </a:p>
          <a:p>
            <a:pPr marL="0" indent="0">
              <a:buNone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2050" name="Picture 2" descr="Brain Dump">
            <a:extLst>
              <a:ext uri="{FF2B5EF4-FFF2-40B4-BE49-F238E27FC236}">
                <a16:creationId xmlns:a16="http://schemas.microsoft.com/office/drawing/2014/main" id="{1796850F-20D1-406B-8C4D-8E759108A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928" y="3156368"/>
            <a:ext cx="4093793" cy="246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548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 Percurso em Árvores Binárias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D83901-F9C3-4C8A-B3B1-A5A86783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85" y="2103120"/>
            <a:ext cx="10729415" cy="3849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/>
              <a:t>Descrever o resultado produzido pelos tipos de percursos abaixo na árvore binária ilustrada pela figura.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 err="1"/>
              <a:t>Pré</a:t>
            </a:r>
            <a:r>
              <a:rPr lang="pt-BR" sz="2400" dirty="0"/>
              <a:t>-ordem: </a:t>
            </a:r>
          </a:p>
          <a:p>
            <a:pPr marL="0" indent="0">
              <a:buNone/>
            </a:pPr>
            <a:r>
              <a:rPr lang="pt-BR" sz="2400" dirty="0"/>
              <a:t>	A,B,D,H,I,E,J,K,C,F,L,M,G,N,O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Em-ordem: </a:t>
            </a:r>
          </a:p>
          <a:p>
            <a:pPr marL="0" indent="0">
              <a:buNone/>
            </a:pPr>
            <a:r>
              <a:rPr lang="pt-BR" sz="2400" dirty="0"/>
              <a:t>	H,D,I,B,J,E,K,A,L,F,M,C,N,G,O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Pós-ordem: </a:t>
            </a:r>
          </a:p>
          <a:p>
            <a:pPr marL="0" indent="0">
              <a:buNone/>
            </a:pPr>
            <a:r>
              <a:rPr lang="pt-BR" sz="2400" dirty="0"/>
              <a:t>	H,I,D,J,K,E,B,L,M,F,N,O,G,C,A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4098" name="Picture 2" descr="Busca por profundidade em árvore - Stack Overflow em Português">
            <a:extLst>
              <a:ext uri="{FF2B5EF4-FFF2-40B4-BE49-F238E27FC236}">
                <a16:creationId xmlns:a16="http://schemas.microsoft.com/office/drawing/2014/main" id="{A00ADF95-048B-4EC1-979A-AD3471203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334" y="3184117"/>
            <a:ext cx="6181587" cy="278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592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 Percurso em Árvores Binárias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D83901-F9C3-4C8A-B3B1-A5A86783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/>
              <a:t>Descrever o resultado produzido pelos tipos de percursos abaixo na árvore binária ilustrada pela figura.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 err="1"/>
              <a:t>Pré</a:t>
            </a:r>
            <a:r>
              <a:rPr lang="pt-BR" sz="2400" dirty="0"/>
              <a:t>-ordem: 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Em-ordem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Pós-ordem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3074" name="Picture 2" descr="Q392669 - Questões de Concursos | Qconcursos.com">
            <a:extLst>
              <a:ext uri="{FF2B5EF4-FFF2-40B4-BE49-F238E27FC236}">
                <a16:creationId xmlns:a16="http://schemas.microsoft.com/office/drawing/2014/main" id="{B4A1357C-840E-4120-8D78-C460722E93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8672"/>
          <a:stretch/>
        </p:blipFill>
        <p:spPr bwMode="auto">
          <a:xfrm>
            <a:off x="7337946" y="2878452"/>
            <a:ext cx="4585345" cy="359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579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 Percurso em Árvores Binárias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D83901-F9C3-4C8A-B3B1-A5A86783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400" dirty="0"/>
              <a:t>O que acontece ao tentar recriar a árvore binária a partir dos resultados dos percursos abaixo: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 err="1"/>
              <a:t>Pré</a:t>
            </a:r>
            <a:r>
              <a:rPr lang="pt-BR" sz="2400" dirty="0"/>
              <a:t>-ordem: A árvore é recriada no mesmo formato.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Em-ordem: Cria-se uma árvore lateralizada à direita porque as inserções são consecutivas sempre com números maiores.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Pós-ordem: Não se mantem a </a:t>
            </a:r>
            <a:r>
              <a:rPr lang="pt-BR" sz="2400"/>
              <a:t>árvore original.</a:t>
            </a:r>
            <a:endParaRPr lang="pt-BR" sz="2400" dirty="0"/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82426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 </a:t>
            </a:r>
            <a:br>
              <a:rPr lang="pt-BR" dirty="0"/>
            </a:br>
            <a:r>
              <a:rPr lang="pt-BR" dirty="0"/>
              <a:t>Busca Binária </a:t>
            </a:r>
            <a:r>
              <a:rPr lang="pt-BR" dirty="0">
                <a:sym typeface="Wingdings" panose="05000000000000000000" pitchFamily="2" charset="2"/>
              </a:rPr>
              <a:t> Á</a:t>
            </a:r>
            <a:r>
              <a:rPr lang="pt-BR" dirty="0"/>
              <a:t>rvores Binária de Busca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D83901-F9C3-4C8A-B3B1-A5A86783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/>
              <a:t>Construir um programa em C que: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Receba uma quantidade finita de números inteiros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Armazenar esses números em vetor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Ordenar os números no vetor (pode ser </a:t>
            </a:r>
            <a:r>
              <a:rPr lang="pt-BR" sz="2400" i="1" dirty="0" err="1"/>
              <a:t>bubble</a:t>
            </a:r>
            <a:r>
              <a:rPr lang="pt-BR" sz="2400" i="1" dirty="0"/>
              <a:t> </a:t>
            </a:r>
            <a:r>
              <a:rPr lang="pt-BR" sz="2400" i="1" dirty="0" err="1"/>
              <a:t>sort</a:t>
            </a:r>
            <a:r>
              <a:rPr lang="pt-BR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Criar uma árvore binária de busca a partir do vetor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Exibir a árvore na tela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Criar opção de busca de um número na árvore</a:t>
            </a:r>
          </a:p>
        </p:txBody>
      </p:sp>
    </p:spTree>
    <p:extLst>
      <p:ext uri="{BB962C8B-B14F-4D97-AF65-F5344CB8AC3E}">
        <p14:creationId xmlns:p14="http://schemas.microsoft.com/office/powerpoint/2010/main" val="3921691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 Cadastro de Pessoas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D83901-F9C3-4C8A-B3B1-A5A86783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67" y="2103120"/>
            <a:ext cx="10620233" cy="3849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/>
              <a:t>Construir um programa em C que: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Cadastre pessoas pelo CPF, juntamente com nome e idade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Ao cadastrar um CPF deverá ser retornado os dados caso o CPF já esteja cadastrado. Se o CPF for novo, solicitar demais informações.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Criar opção de mostrar os CPF cadastrados em ordem crescente.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Criar opção para mostrar a árvore binária de CPFs.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Criar opção reconstrução da árvore para tê-la de forma balanceada.</a:t>
            </a:r>
          </a:p>
        </p:txBody>
      </p:sp>
    </p:spTree>
    <p:extLst>
      <p:ext uri="{BB962C8B-B14F-4D97-AF65-F5344CB8AC3E}">
        <p14:creationId xmlns:p14="http://schemas.microsoft.com/office/powerpoint/2010/main" val="180273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A2AD9-D378-4905-96B6-0316C722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03" y="28445"/>
            <a:ext cx="10058400" cy="1371600"/>
          </a:xfrm>
        </p:spPr>
        <p:txBody>
          <a:bodyPr/>
          <a:lstStyle/>
          <a:p>
            <a:r>
              <a:rPr lang="pt-BR" dirty="0"/>
              <a:t>Percursos em Árvore Binária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E7B0D49D-CF50-40C8-B296-A12C25E6F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46" b="96341" l="2250" r="96750">
                        <a14:foregroundMark x1="36000" y1="27236" x2="37000" y2="36992"/>
                        <a14:foregroundMark x1="19500" y1="56911" x2="19833" y2="63415"/>
                        <a14:foregroundMark x1="23000" y1="88211" x2="28750" y2="90921"/>
                        <a14:foregroundMark x1="28750" y1="90921" x2="31167" y2="81301"/>
                        <a14:foregroundMark x1="31167" y1="81301" x2="31167" y2="79810"/>
                        <a14:foregroundMark x1="6083" y1="80352" x2="10917" y2="81707"/>
                        <a14:foregroundMark x1="46083" y1="86043" x2="51250" y2="81436"/>
                        <a14:foregroundMark x1="51250" y1="81436" x2="51250" y2="81436"/>
                        <a14:foregroundMark x1="2250" y1="81978" x2="2750" y2="87940"/>
                        <a14:foregroundMark x1="68500" y1="13821" x2="63250" y2="7995"/>
                        <a14:foregroundMark x1="63250" y1="7995" x2="64833" y2="14092"/>
                        <a14:foregroundMark x1="82083" y1="33198" x2="76750" y2="28049"/>
                        <a14:foregroundMark x1="76750" y1="28049" x2="73917" y2="39566"/>
                        <a14:foregroundMark x1="73917" y1="39566" x2="80833" y2="43225"/>
                        <a14:foregroundMark x1="80833" y1="43225" x2="82917" y2="39702"/>
                        <a14:foregroundMark x1="63500" y1="2981" x2="64167" y2="3252"/>
                        <a14:foregroundMark x1="91083" y1="54743" x2="91833" y2="64092"/>
                        <a14:foregroundMark x1="91833" y1="64092" x2="96833" y2="60163"/>
                        <a14:foregroundMark x1="63167" y1="59350" x2="69500" y2="60976"/>
                        <a14:foregroundMark x1="69500" y1="60976" x2="71000" y2="58537"/>
                        <a14:foregroundMark x1="68333" y1="90650" x2="76000" y2="89024"/>
                        <a14:foregroundMark x1="76000" y1="89024" x2="77417" y2="87669"/>
                        <a14:foregroundMark x1="72500" y1="96341" x2="71167" y2="96341"/>
                        <a14:foregroundMark x1="70833" y1="51491" x2="71667" y2="51220"/>
                        <a14:foregroundMark x1="72500" y1="48238" x2="73167" y2="47425"/>
                        <a14:foregroundMark x1="87417" y1="48509" x2="87917" y2="50136"/>
                        <a14:foregroundMark x1="84917" y1="44580" x2="87083" y2="47425"/>
                        <a14:foregroundMark x1="26167" y1="51762" x2="30333" y2="44309"/>
                        <a14:foregroundMark x1="45583" y1="31572" x2="55750" y2="21274"/>
                        <a14:foregroundMark x1="10583" y1="71545" x2="12083" y2="68022"/>
                        <a14:foregroundMark x1="24833" y1="68022" x2="26000" y2="70732"/>
                        <a14:foregroundMark x1="41750" y1="42141" x2="42583" y2="46748"/>
                        <a14:foregroundMark x1="69167" y1="18835" x2="73500" y2="25881"/>
                        <a14:foregroundMark x1="73500" y1="25881" x2="73500" y2="26423"/>
                        <a14:foregroundMark x1="43417" y1="69377" x2="44250" y2="737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43903" y="1091821"/>
            <a:ext cx="8153500" cy="501440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ED5F4E0-0F45-4385-90C0-A18DF915F04D}"/>
              </a:ext>
            </a:extLst>
          </p:cNvPr>
          <p:cNvSpPr txBox="1"/>
          <p:nvPr/>
        </p:nvSpPr>
        <p:spPr>
          <a:xfrm>
            <a:off x="600501" y="1352253"/>
            <a:ext cx="269336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Outros termos:</a:t>
            </a:r>
          </a:p>
          <a:p>
            <a:endParaRPr lang="pt-BR" sz="2800" dirty="0"/>
          </a:p>
          <a:p>
            <a:r>
              <a:rPr lang="pt-BR" sz="2800" dirty="0"/>
              <a:t>Passeio</a:t>
            </a:r>
          </a:p>
          <a:p>
            <a:endParaRPr lang="pt-BR" sz="2800" dirty="0"/>
          </a:p>
          <a:p>
            <a:r>
              <a:rPr lang="pt-BR" sz="2800" dirty="0"/>
              <a:t>Caminho</a:t>
            </a:r>
          </a:p>
          <a:p>
            <a:endParaRPr lang="pt-BR" sz="2800" dirty="0"/>
          </a:p>
          <a:p>
            <a:r>
              <a:rPr lang="pt-BR" sz="2800" dirty="0"/>
              <a:t>Travessia</a:t>
            </a:r>
          </a:p>
        </p:txBody>
      </p:sp>
    </p:spTree>
    <p:extLst>
      <p:ext uri="{BB962C8B-B14F-4D97-AF65-F5344CB8AC3E}">
        <p14:creationId xmlns:p14="http://schemas.microsoft.com/office/powerpoint/2010/main" val="2407746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magem ampliada de um logotipo&#10;&#10;Descrição gerada automaticamente">
            <a:extLst>
              <a:ext uri="{FF2B5EF4-FFF2-40B4-BE49-F238E27FC236}">
                <a16:creationId xmlns:a16="http://schemas.microsoft.com/office/drawing/2014/main" id="{B36523F2-BF16-4E37-9265-087103D470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F774FBA-CDBE-471B-8B57-D89EC7C8E405}"/>
              </a:ext>
            </a:extLst>
          </p:cNvPr>
          <p:cNvSpPr/>
          <p:nvPr/>
        </p:nvSpPr>
        <p:spPr>
          <a:xfrm>
            <a:off x="3500706" y="2393576"/>
            <a:ext cx="5190565" cy="1613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OBRIGADO PELA AUDIÊNCIA</a:t>
            </a:r>
          </a:p>
        </p:txBody>
      </p:sp>
    </p:spTree>
    <p:extLst>
      <p:ext uri="{BB962C8B-B14F-4D97-AF65-F5344CB8AC3E}">
        <p14:creationId xmlns:p14="http://schemas.microsoft.com/office/powerpoint/2010/main" val="180904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Percurso em Árvores Binárias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D83901-F9C3-4C8A-B3B1-A5A86783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b="1" dirty="0"/>
              <a:t>Um percurso é uma forma de percorrer toda a árvore binária visitando cada nó, sendo que ao visitar o nó a informação nele contida deve ser exibida.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0DB5FC-F18F-48D8-B2D4-54386EBBF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46" b="96341" l="2250" r="96750">
                        <a14:foregroundMark x1="36000" y1="27236" x2="37000" y2="36992"/>
                        <a14:foregroundMark x1="19500" y1="56911" x2="19833" y2="63415"/>
                        <a14:foregroundMark x1="23000" y1="88211" x2="28750" y2="90921"/>
                        <a14:foregroundMark x1="28750" y1="90921" x2="31167" y2="81301"/>
                        <a14:foregroundMark x1="31167" y1="81301" x2="31167" y2="79810"/>
                        <a14:foregroundMark x1="6083" y1="80352" x2="10917" y2="81707"/>
                        <a14:foregroundMark x1="46083" y1="86043" x2="51250" y2="81436"/>
                        <a14:foregroundMark x1="51250" y1="81436" x2="51250" y2="81436"/>
                        <a14:foregroundMark x1="2250" y1="81978" x2="2750" y2="87940"/>
                        <a14:foregroundMark x1="68500" y1="13821" x2="63250" y2="7995"/>
                        <a14:foregroundMark x1="63250" y1="7995" x2="64833" y2="14092"/>
                        <a14:foregroundMark x1="82083" y1="33198" x2="76750" y2="28049"/>
                        <a14:foregroundMark x1="76750" y1="28049" x2="73917" y2="39566"/>
                        <a14:foregroundMark x1="73917" y1="39566" x2="80833" y2="43225"/>
                        <a14:foregroundMark x1="80833" y1="43225" x2="82917" y2="39702"/>
                        <a14:foregroundMark x1="63500" y1="2981" x2="64167" y2="3252"/>
                        <a14:foregroundMark x1="91083" y1="54743" x2="91833" y2="64092"/>
                        <a14:foregroundMark x1="91833" y1="64092" x2="96833" y2="60163"/>
                        <a14:foregroundMark x1="63167" y1="59350" x2="69500" y2="60976"/>
                        <a14:foregroundMark x1="69500" y1="60976" x2="71000" y2="58537"/>
                        <a14:foregroundMark x1="68333" y1="90650" x2="76000" y2="89024"/>
                        <a14:foregroundMark x1="76000" y1="89024" x2="77417" y2="87669"/>
                        <a14:foregroundMark x1="72500" y1="96341" x2="71167" y2="96341"/>
                        <a14:foregroundMark x1="70833" y1="51491" x2="71667" y2="51220"/>
                        <a14:foregroundMark x1="72500" y1="48238" x2="73167" y2="47425"/>
                        <a14:foregroundMark x1="87417" y1="48509" x2="87917" y2="50136"/>
                        <a14:foregroundMark x1="84917" y1="44580" x2="87083" y2="47425"/>
                        <a14:foregroundMark x1="26167" y1="51762" x2="30333" y2="44309"/>
                        <a14:foregroundMark x1="45583" y1="31572" x2="55750" y2="21274"/>
                        <a14:foregroundMark x1="10583" y1="71545" x2="12083" y2="68022"/>
                        <a14:foregroundMark x1="24833" y1="68022" x2="26000" y2="70732"/>
                        <a14:foregroundMark x1="41750" y1="42141" x2="42583" y2="46748"/>
                        <a14:foregroundMark x1="69167" y1="18835" x2="73500" y2="25881"/>
                        <a14:foregroundMark x1="73500" y1="25881" x2="73500" y2="26423"/>
                        <a14:foregroundMark x1="43417" y1="69377" x2="44250" y2="737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05684" y="3255264"/>
            <a:ext cx="4530741" cy="278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2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Percurso em Árvores Binárias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D83901-F9C3-4C8A-B3B1-A5A86783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b="1" dirty="0"/>
              <a:t>A ordem em que os elementos foram inseridos bem como o balanceamento da árvore não interferem no resultado produzido pelo percurso feito na mesma.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0DB5FC-F18F-48D8-B2D4-54386EBBF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46" b="96341" l="2250" r="96750">
                        <a14:foregroundMark x1="36000" y1="27236" x2="37000" y2="36992"/>
                        <a14:foregroundMark x1="19500" y1="56911" x2="19833" y2="63415"/>
                        <a14:foregroundMark x1="23000" y1="88211" x2="28750" y2="90921"/>
                        <a14:foregroundMark x1="28750" y1="90921" x2="31167" y2="81301"/>
                        <a14:foregroundMark x1="31167" y1="81301" x2="31167" y2="79810"/>
                        <a14:foregroundMark x1="6083" y1="80352" x2="10917" y2="81707"/>
                        <a14:foregroundMark x1="46083" y1="86043" x2="51250" y2="81436"/>
                        <a14:foregroundMark x1="51250" y1="81436" x2="51250" y2="81436"/>
                        <a14:foregroundMark x1="2250" y1="81978" x2="2750" y2="87940"/>
                        <a14:foregroundMark x1="68500" y1="13821" x2="63250" y2="7995"/>
                        <a14:foregroundMark x1="63250" y1="7995" x2="64833" y2="14092"/>
                        <a14:foregroundMark x1="82083" y1="33198" x2="76750" y2="28049"/>
                        <a14:foregroundMark x1="76750" y1="28049" x2="73917" y2="39566"/>
                        <a14:foregroundMark x1="73917" y1="39566" x2="80833" y2="43225"/>
                        <a14:foregroundMark x1="80833" y1="43225" x2="82917" y2="39702"/>
                        <a14:foregroundMark x1="63500" y1="2981" x2="64167" y2="3252"/>
                        <a14:foregroundMark x1="91083" y1="54743" x2="91833" y2="64092"/>
                        <a14:foregroundMark x1="91833" y1="64092" x2="96833" y2="60163"/>
                        <a14:foregroundMark x1="63167" y1="59350" x2="69500" y2="60976"/>
                        <a14:foregroundMark x1="69500" y1="60976" x2="71000" y2="58537"/>
                        <a14:foregroundMark x1="68333" y1="90650" x2="76000" y2="89024"/>
                        <a14:foregroundMark x1="76000" y1="89024" x2="77417" y2="87669"/>
                        <a14:foregroundMark x1="72500" y1="96341" x2="71167" y2="96341"/>
                        <a14:foregroundMark x1="70833" y1="51491" x2="71667" y2="51220"/>
                        <a14:foregroundMark x1="72500" y1="48238" x2="73167" y2="47425"/>
                        <a14:foregroundMark x1="87417" y1="48509" x2="87917" y2="50136"/>
                        <a14:foregroundMark x1="84917" y1="44580" x2="87083" y2="47425"/>
                        <a14:foregroundMark x1="26167" y1="51762" x2="30333" y2="44309"/>
                        <a14:foregroundMark x1="45583" y1="31572" x2="55750" y2="21274"/>
                        <a14:foregroundMark x1="10583" y1="71545" x2="12083" y2="68022"/>
                        <a14:foregroundMark x1="24833" y1="68022" x2="26000" y2="70732"/>
                        <a14:foregroundMark x1="41750" y1="42141" x2="42583" y2="46748"/>
                        <a14:foregroundMark x1="69167" y1="18835" x2="73500" y2="25881"/>
                        <a14:foregroundMark x1="73500" y1="25881" x2="73500" y2="26423"/>
                        <a14:foregroundMark x1="43417" y1="69377" x2="44250" y2="737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7922" y="3643952"/>
            <a:ext cx="4181226" cy="257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9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Percurso em Árvores Binárias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D83901-F9C3-4C8A-B3B1-A5A86783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/>
              <a:t>Os possíveis percursos se resumem a como a árvore binária é percorrida e os nós são visitados. São três as formas de percorrer: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 err="1"/>
              <a:t>Pré</a:t>
            </a:r>
            <a:r>
              <a:rPr lang="pt-BR" sz="2400" dirty="0"/>
              <a:t>-ordem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Em-ordem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Pós-ordem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0DB5FC-F18F-48D8-B2D4-54386EBBF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46" b="96341" l="2250" r="96750">
                        <a14:foregroundMark x1="36000" y1="27236" x2="37000" y2="36992"/>
                        <a14:foregroundMark x1="19500" y1="56911" x2="19833" y2="63415"/>
                        <a14:foregroundMark x1="23000" y1="88211" x2="28750" y2="90921"/>
                        <a14:foregroundMark x1="28750" y1="90921" x2="31167" y2="81301"/>
                        <a14:foregroundMark x1="31167" y1="81301" x2="31167" y2="79810"/>
                        <a14:foregroundMark x1="6083" y1="80352" x2="10917" y2="81707"/>
                        <a14:foregroundMark x1="46083" y1="86043" x2="51250" y2="81436"/>
                        <a14:foregroundMark x1="51250" y1="81436" x2="51250" y2="81436"/>
                        <a14:foregroundMark x1="2250" y1="81978" x2="2750" y2="87940"/>
                        <a14:foregroundMark x1="68500" y1="13821" x2="63250" y2="7995"/>
                        <a14:foregroundMark x1="63250" y1="7995" x2="64833" y2="14092"/>
                        <a14:foregroundMark x1="82083" y1="33198" x2="76750" y2="28049"/>
                        <a14:foregroundMark x1="76750" y1="28049" x2="73917" y2="39566"/>
                        <a14:foregroundMark x1="73917" y1="39566" x2="80833" y2="43225"/>
                        <a14:foregroundMark x1="80833" y1="43225" x2="82917" y2="39702"/>
                        <a14:foregroundMark x1="63500" y1="2981" x2="64167" y2="3252"/>
                        <a14:foregroundMark x1="91083" y1="54743" x2="91833" y2="64092"/>
                        <a14:foregroundMark x1="91833" y1="64092" x2="96833" y2="60163"/>
                        <a14:foregroundMark x1="63167" y1="59350" x2="69500" y2="60976"/>
                        <a14:foregroundMark x1="69500" y1="60976" x2="71000" y2="58537"/>
                        <a14:foregroundMark x1="68333" y1="90650" x2="76000" y2="89024"/>
                        <a14:foregroundMark x1="76000" y1="89024" x2="77417" y2="87669"/>
                        <a14:foregroundMark x1="72500" y1="96341" x2="71167" y2="96341"/>
                        <a14:foregroundMark x1="70833" y1="51491" x2="71667" y2="51220"/>
                        <a14:foregroundMark x1="72500" y1="48238" x2="73167" y2="47425"/>
                        <a14:foregroundMark x1="87417" y1="48509" x2="87917" y2="50136"/>
                        <a14:foregroundMark x1="84917" y1="44580" x2="87083" y2="47425"/>
                        <a14:foregroundMark x1="26167" y1="51762" x2="30333" y2="44309"/>
                        <a14:foregroundMark x1="45583" y1="31572" x2="55750" y2="21274"/>
                        <a14:foregroundMark x1="10583" y1="71545" x2="12083" y2="68022"/>
                        <a14:foregroundMark x1="24833" y1="68022" x2="26000" y2="70732"/>
                        <a14:foregroundMark x1="41750" y1="42141" x2="42583" y2="46748"/>
                        <a14:foregroundMark x1="69167" y1="18835" x2="73500" y2="25881"/>
                        <a14:foregroundMark x1="73500" y1="25881" x2="73500" y2="26423"/>
                        <a14:foregroundMark x1="43417" y1="69377" x2="44250" y2="737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77468" y="3562066"/>
            <a:ext cx="4314373" cy="265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3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 dos Percursos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D83901-F9C3-4C8A-B3B1-A5A86783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b="1" dirty="0"/>
              <a:t>O nome dado a cada percursos está relacionado à ordem com que o nó é visitado. Assim, </a:t>
            </a:r>
            <a:r>
              <a:rPr lang="pt-BR" sz="2400" b="1" dirty="0" err="1"/>
              <a:t>pré</a:t>
            </a:r>
            <a:r>
              <a:rPr lang="pt-BR" sz="2400" b="1" dirty="0"/>
              <a:t> = primeiro (antes), em = na ordem e, pós = por último (depois).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0DB5FC-F18F-48D8-B2D4-54386EBBF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46" b="96341" l="2250" r="96750">
                        <a14:foregroundMark x1="36000" y1="27236" x2="37000" y2="36992"/>
                        <a14:foregroundMark x1="19500" y1="56911" x2="19833" y2="63415"/>
                        <a14:foregroundMark x1="23000" y1="88211" x2="28750" y2="90921"/>
                        <a14:foregroundMark x1="28750" y1="90921" x2="31167" y2="81301"/>
                        <a14:foregroundMark x1="31167" y1="81301" x2="31167" y2="79810"/>
                        <a14:foregroundMark x1="6083" y1="80352" x2="10917" y2="81707"/>
                        <a14:foregroundMark x1="46083" y1="86043" x2="51250" y2="81436"/>
                        <a14:foregroundMark x1="51250" y1="81436" x2="51250" y2="81436"/>
                        <a14:foregroundMark x1="2250" y1="81978" x2="2750" y2="87940"/>
                        <a14:foregroundMark x1="68500" y1="13821" x2="63250" y2="7995"/>
                        <a14:foregroundMark x1="63250" y1="7995" x2="64833" y2="14092"/>
                        <a14:foregroundMark x1="82083" y1="33198" x2="76750" y2="28049"/>
                        <a14:foregroundMark x1="76750" y1="28049" x2="73917" y2="39566"/>
                        <a14:foregroundMark x1="73917" y1="39566" x2="80833" y2="43225"/>
                        <a14:foregroundMark x1="80833" y1="43225" x2="82917" y2="39702"/>
                        <a14:foregroundMark x1="63500" y1="2981" x2="64167" y2="3252"/>
                        <a14:foregroundMark x1="91083" y1="54743" x2="91833" y2="64092"/>
                        <a14:foregroundMark x1="91833" y1="64092" x2="96833" y2="60163"/>
                        <a14:foregroundMark x1="63167" y1="59350" x2="69500" y2="60976"/>
                        <a14:foregroundMark x1="69500" y1="60976" x2="71000" y2="58537"/>
                        <a14:foregroundMark x1="68333" y1="90650" x2="76000" y2="89024"/>
                        <a14:foregroundMark x1="76000" y1="89024" x2="77417" y2="87669"/>
                        <a14:foregroundMark x1="72500" y1="96341" x2="71167" y2="96341"/>
                        <a14:foregroundMark x1="70833" y1="51491" x2="71667" y2="51220"/>
                        <a14:foregroundMark x1="72500" y1="48238" x2="73167" y2="47425"/>
                        <a14:foregroundMark x1="87417" y1="48509" x2="87917" y2="50136"/>
                        <a14:foregroundMark x1="84917" y1="44580" x2="87083" y2="47425"/>
                        <a14:foregroundMark x1="26167" y1="51762" x2="30333" y2="44309"/>
                        <a14:foregroundMark x1="45583" y1="31572" x2="55750" y2="21274"/>
                        <a14:foregroundMark x1="10583" y1="71545" x2="12083" y2="68022"/>
                        <a14:foregroundMark x1="24833" y1="68022" x2="26000" y2="70732"/>
                        <a14:foregroundMark x1="41750" y1="42141" x2="42583" y2="46748"/>
                        <a14:foregroundMark x1="69167" y1="18835" x2="73500" y2="25881"/>
                        <a14:foregroundMark x1="73500" y1="25881" x2="73500" y2="26423"/>
                        <a14:foregroundMark x1="43417" y1="69377" x2="44250" y2="737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89612" y="3643952"/>
            <a:ext cx="4181226" cy="257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20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Percurso </a:t>
            </a:r>
            <a:r>
              <a:rPr lang="pt-BR" dirty="0" err="1"/>
              <a:t>Pré</a:t>
            </a:r>
            <a:r>
              <a:rPr lang="pt-BR" dirty="0"/>
              <a:t>-ordem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D83901-F9C3-4C8A-B3B1-A5A86783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Ao fazer o percurso em </a:t>
            </a:r>
            <a:r>
              <a:rPr lang="pt-BR" sz="2400" dirty="0" err="1"/>
              <a:t>pré</a:t>
            </a:r>
            <a:r>
              <a:rPr lang="pt-BR" sz="2400" dirty="0"/>
              <a:t>-ordem os seguintes três passos devem ser executados: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Visitar o nó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Percorrer a </a:t>
            </a:r>
            <a:r>
              <a:rPr lang="pt-BR" sz="2400" dirty="0" err="1"/>
              <a:t>subárvore</a:t>
            </a:r>
            <a:r>
              <a:rPr lang="pt-BR" sz="2400" dirty="0"/>
              <a:t> esquerda em </a:t>
            </a:r>
            <a:r>
              <a:rPr lang="pt-BR" sz="2400" dirty="0" err="1"/>
              <a:t>pré</a:t>
            </a:r>
            <a:r>
              <a:rPr lang="pt-BR" sz="2400" dirty="0"/>
              <a:t>-ordem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Percorrer a </a:t>
            </a:r>
            <a:r>
              <a:rPr lang="pt-BR" sz="2400" dirty="0" err="1"/>
              <a:t>subárvore</a:t>
            </a:r>
            <a:r>
              <a:rPr lang="pt-BR" sz="2400" dirty="0"/>
              <a:t> direita em </a:t>
            </a:r>
            <a:r>
              <a:rPr lang="pt-BR" sz="2400" dirty="0" err="1"/>
              <a:t>pré</a:t>
            </a:r>
            <a:r>
              <a:rPr lang="pt-BR" sz="2400" dirty="0"/>
              <a:t>-ordem</a:t>
            </a:r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0DB5FC-F18F-48D8-B2D4-54386EBBF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46" b="96341" l="2250" r="96750">
                        <a14:foregroundMark x1="36000" y1="27236" x2="37000" y2="36992"/>
                        <a14:foregroundMark x1="19500" y1="56911" x2="19833" y2="63415"/>
                        <a14:foregroundMark x1="23000" y1="88211" x2="28750" y2="90921"/>
                        <a14:foregroundMark x1="28750" y1="90921" x2="31167" y2="81301"/>
                        <a14:foregroundMark x1="31167" y1="81301" x2="31167" y2="79810"/>
                        <a14:foregroundMark x1="6083" y1="80352" x2="10917" y2="81707"/>
                        <a14:foregroundMark x1="46083" y1="86043" x2="51250" y2="81436"/>
                        <a14:foregroundMark x1="51250" y1="81436" x2="51250" y2="81436"/>
                        <a14:foregroundMark x1="2250" y1="81978" x2="2750" y2="87940"/>
                        <a14:foregroundMark x1="68500" y1="13821" x2="63250" y2="7995"/>
                        <a14:foregroundMark x1="63250" y1="7995" x2="64833" y2="14092"/>
                        <a14:foregroundMark x1="82083" y1="33198" x2="76750" y2="28049"/>
                        <a14:foregroundMark x1="76750" y1="28049" x2="73917" y2="39566"/>
                        <a14:foregroundMark x1="73917" y1="39566" x2="80833" y2="43225"/>
                        <a14:foregroundMark x1="80833" y1="43225" x2="82917" y2="39702"/>
                        <a14:foregroundMark x1="63500" y1="2981" x2="64167" y2="3252"/>
                        <a14:foregroundMark x1="91083" y1="54743" x2="91833" y2="64092"/>
                        <a14:foregroundMark x1="91833" y1="64092" x2="96833" y2="60163"/>
                        <a14:foregroundMark x1="63167" y1="59350" x2="69500" y2="60976"/>
                        <a14:foregroundMark x1="69500" y1="60976" x2="71000" y2="58537"/>
                        <a14:foregroundMark x1="68333" y1="90650" x2="76000" y2="89024"/>
                        <a14:foregroundMark x1="76000" y1="89024" x2="77417" y2="87669"/>
                        <a14:foregroundMark x1="72500" y1="96341" x2="71167" y2="96341"/>
                        <a14:foregroundMark x1="70833" y1="51491" x2="71667" y2="51220"/>
                        <a14:foregroundMark x1="72500" y1="48238" x2="73167" y2="47425"/>
                        <a14:foregroundMark x1="87417" y1="48509" x2="87917" y2="50136"/>
                        <a14:foregroundMark x1="84917" y1="44580" x2="87083" y2="47425"/>
                        <a14:foregroundMark x1="26167" y1="51762" x2="30333" y2="44309"/>
                        <a14:foregroundMark x1="45583" y1="31572" x2="55750" y2="21274"/>
                        <a14:foregroundMark x1="10583" y1="71545" x2="12083" y2="68022"/>
                        <a14:foregroundMark x1="24833" y1="68022" x2="26000" y2="70732"/>
                        <a14:foregroundMark x1="41750" y1="42141" x2="42583" y2="46748"/>
                        <a14:foregroundMark x1="69167" y1="18835" x2="73500" y2="25881"/>
                        <a14:foregroundMark x1="73500" y1="25881" x2="73500" y2="26423"/>
                        <a14:foregroundMark x1="43417" y1="69377" x2="44250" y2="737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02054" y="4066827"/>
            <a:ext cx="3782109" cy="232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1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65" y="342343"/>
            <a:ext cx="10058400" cy="1371600"/>
          </a:xfrm>
        </p:spPr>
        <p:txBody>
          <a:bodyPr/>
          <a:lstStyle/>
          <a:p>
            <a:r>
              <a:rPr lang="pt-BR" dirty="0"/>
              <a:t>Percurso </a:t>
            </a:r>
            <a:r>
              <a:rPr lang="pt-BR" dirty="0" err="1"/>
              <a:t>Pré</a:t>
            </a:r>
            <a:r>
              <a:rPr lang="pt-BR" dirty="0"/>
              <a:t>-ordem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D83901-F9C3-4C8A-B3B1-A5A86783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946" y="465175"/>
            <a:ext cx="5870217" cy="384962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1800" b="1" dirty="0">
                <a:latin typeface="+mj-lt"/>
              </a:rPr>
              <a:t>Visitar o nó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b="1" dirty="0">
                <a:latin typeface="+mj-lt"/>
              </a:rPr>
              <a:t>Percorrer a </a:t>
            </a:r>
            <a:r>
              <a:rPr lang="pt-BR" sz="1800" b="1" dirty="0" err="1">
                <a:latin typeface="+mj-lt"/>
              </a:rPr>
              <a:t>subárvore</a:t>
            </a:r>
            <a:r>
              <a:rPr lang="pt-BR" sz="1800" b="1" dirty="0">
                <a:latin typeface="+mj-lt"/>
              </a:rPr>
              <a:t> esquerda em </a:t>
            </a:r>
            <a:r>
              <a:rPr lang="pt-BR" sz="1800" b="1" dirty="0" err="1">
                <a:latin typeface="+mj-lt"/>
              </a:rPr>
              <a:t>pré</a:t>
            </a:r>
            <a:r>
              <a:rPr lang="pt-BR" sz="1800" b="1" dirty="0">
                <a:latin typeface="+mj-lt"/>
              </a:rPr>
              <a:t>-ordem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b="1" dirty="0">
                <a:latin typeface="+mj-lt"/>
              </a:rPr>
              <a:t>Percorrer a </a:t>
            </a:r>
            <a:r>
              <a:rPr lang="pt-BR" sz="1800" b="1" dirty="0" err="1">
                <a:latin typeface="+mj-lt"/>
              </a:rPr>
              <a:t>subárvore</a:t>
            </a:r>
            <a:r>
              <a:rPr lang="pt-BR" sz="1800" b="1" dirty="0">
                <a:latin typeface="+mj-lt"/>
              </a:rPr>
              <a:t> direita em </a:t>
            </a:r>
            <a:r>
              <a:rPr lang="pt-BR" sz="1800" b="1" dirty="0" err="1">
                <a:latin typeface="+mj-lt"/>
              </a:rPr>
              <a:t>pré</a:t>
            </a:r>
            <a:r>
              <a:rPr lang="pt-BR" sz="1800" b="1" dirty="0">
                <a:latin typeface="+mj-lt"/>
              </a:rPr>
              <a:t>-ordem</a:t>
            </a:r>
          </a:p>
          <a:p>
            <a:pPr marL="0" indent="0">
              <a:buNone/>
            </a:pPr>
            <a:endParaRPr lang="pt-BR" sz="1800" b="1" dirty="0">
              <a:latin typeface="+mj-l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0DB5FC-F18F-48D8-B2D4-54386EBBF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46" b="96341" l="2250" r="96750">
                        <a14:foregroundMark x1="36000" y1="27236" x2="37000" y2="36992"/>
                        <a14:foregroundMark x1="19500" y1="56911" x2="19833" y2="63415"/>
                        <a14:foregroundMark x1="23000" y1="88211" x2="28750" y2="90921"/>
                        <a14:foregroundMark x1="28750" y1="90921" x2="31167" y2="81301"/>
                        <a14:foregroundMark x1="31167" y1="81301" x2="31167" y2="79810"/>
                        <a14:foregroundMark x1="6083" y1="80352" x2="10917" y2="81707"/>
                        <a14:foregroundMark x1="46083" y1="86043" x2="51250" y2="81436"/>
                        <a14:foregroundMark x1="51250" y1="81436" x2="51250" y2="81436"/>
                        <a14:foregroundMark x1="2250" y1="81978" x2="2750" y2="87940"/>
                        <a14:foregroundMark x1="68500" y1="13821" x2="63250" y2="7995"/>
                        <a14:foregroundMark x1="63250" y1="7995" x2="64833" y2="14092"/>
                        <a14:foregroundMark x1="82083" y1="33198" x2="76750" y2="28049"/>
                        <a14:foregroundMark x1="76750" y1="28049" x2="73917" y2="39566"/>
                        <a14:foregroundMark x1="73917" y1="39566" x2="80833" y2="43225"/>
                        <a14:foregroundMark x1="80833" y1="43225" x2="82917" y2="39702"/>
                        <a14:foregroundMark x1="63500" y1="2981" x2="64167" y2="3252"/>
                        <a14:foregroundMark x1="91083" y1="54743" x2="91833" y2="64092"/>
                        <a14:foregroundMark x1="91833" y1="64092" x2="96833" y2="60163"/>
                        <a14:foregroundMark x1="63167" y1="59350" x2="69500" y2="60976"/>
                        <a14:foregroundMark x1="69500" y1="60976" x2="71000" y2="58537"/>
                        <a14:foregroundMark x1="68333" y1="90650" x2="76000" y2="89024"/>
                        <a14:foregroundMark x1="76000" y1="89024" x2="77417" y2="87669"/>
                        <a14:foregroundMark x1="72500" y1="96341" x2="71167" y2="96341"/>
                        <a14:foregroundMark x1="70833" y1="51491" x2="71667" y2="51220"/>
                        <a14:foregroundMark x1="72500" y1="48238" x2="73167" y2="47425"/>
                        <a14:foregroundMark x1="87417" y1="48509" x2="87917" y2="50136"/>
                        <a14:foregroundMark x1="84917" y1="44580" x2="87083" y2="47425"/>
                        <a14:foregroundMark x1="26167" y1="51762" x2="30333" y2="44309"/>
                        <a14:foregroundMark x1="45583" y1="31572" x2="55750" y2="21274"/>
                        <a14:foregroundMark x1="10583" y1="71545" x2="12083" y2="68022"/>
                        <a14:foregroundMark x1="24833" y1="68022" x2="26000" y2="70732"/>
                        <a14:foregroundMark x1="41750" y1="42141" x2="42583" y2="46748"/>
                        <a14:foregroundMark x1="69167" y1="18835" x2="73500" y2="25881"/>
                        <a14:foregroundMark x1="73500" y1="25881" x2="73500" y2="26423"/>
                        <a14:foregroundMark x1="43417" y1="69377" x2="44250" y2="737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6647" y="1494326"/>
            <a:ext cx="6291618" cy="386934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CE1858E-3E63-4145-838D-65A3FA683830}"/>
              </a:ext>
            </a:extLst>
          </p:cNvPr>
          <p:cNvSpPr txBox="1"/>
          <p:nvPr/>
        </p:nvSpPr>
        <p:spPr>
          <a:xfrm>
            <a:off x="886380" y="5743081"/>
            <a:ext cx="7189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Resultado: 50, 17, 12, 9, 14, 23, 19, 72, 54, 67, 76</a:t>
            </a:r>
          </a:p>
        </p:txBody>
      </p:sp>
    </p:spTree>
    <p:extLst>
      <p:ext uri="{BB962C8B-B14F-4D97-AF65-F5344CB8AC3E}">
        <p14:creationId xmlns:p14="http://schemas.microsoft.com/office/powerpoint/2010/main" val="3415152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7010-605E-499D-B126-F747EDD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Percurso Em-ordem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D83901-F9C3-4C8A-B3B1-A5A86783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Ao fazer o percurso em-ordem os seguintes três passos devem ser executados: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Percorrer a </a:t>
            </a:r>
            <a:r>
              <a:rPr lang="pt-BR" sz="2400" dirty="0" err="1"/>
              <a:t>subárvore</a:t>
            </a:r>
            <a:r>
              <a:rPr lang="pt-BR" sz="2400" dirty="0"/>
              <a:t> esquerda em ordem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Visitar o nó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Percorrer a </a:t>
            </a:r>
            <a:r>
              <a:rPr lang="pt-BR" sz="2400" dirty="0" err="1"/>
              <a:t>subárvore</a:t>
            </a:r>
            <a:r>
              <a:rPr lang="pt-BR" sz="2400" dirty="0"/>
              <a:t> direita em ordem</a:t>
            </a:r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0DB5FC-F18F-48D8-B2D4-54386EBBF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46" b="96341" l="2250" r="96750">
                        <a14:foregroundMark x1="36000" y1="27236" x2="37000" y2="36992"/>
                        <a14:foregroundMark x1="19500" y1="56911" x2="19833" y2="63415"/>
                        <a14:foregroundMark x1="23000" y1="88211" x2="28750" y2="90921"/>
                        <a14:foregroundMark x1="28750" y1="90921" x2="31167" y2="81301"/>
                        <a14:foregroundMark x1="31167" y1="81301" x2="31167" y2="79810"/>
                        <a14:foregroundMark x1="6083" y1="80352" x2="10917" y2="81707"/>
                        <a14:foregroundMark x1="46083" y1="86043" x2="51250" y2="81436"/>
                        <a14:foregroundMark x1="51250" y1="81436" x2="51250" y2="81436"/>
                        <a14:foregroundMark x1="2250" y1="81978" x2="2750" y2="87940"/>
                        <a14:foregroundMark x1="68500" y1="13821" x2="63250" y2="7995"/>
                        <a14:foregroundMark x1="63250" y1="7995" x2="64833" y2="14092"/>
                        <a14:foregroundMark x1="82083" y1="33198" x2="76750" y2="28049"/>
                        <a14:foregroundMark x1="76750" y1="28049" x2="73917" y2="39566"/>
                        <a14:foregroundMark x1="73917" y1="39566" x2="80833" y2="43225"/>
                        <a14:foregroundMark x1="80833" y1="43225" x2="82917" y2="39702"/>
                        <a14:foregroundMark x1="63500" y1="2981" x2="64167" y2="3252"/>
                        <a14:foregroundMark x1="91083" y1="54743" x2="91833" y2="64092"/>
                        <a14:foregroundMark x1="91833" y1="64092" x2="96833" y2="60163"/>
                        <a14:foregroundMark x1="63167" y1="59350" x2="69500" y2="60976"/>
                        <a14:foregroundMark x1="69500" y1="60976" x2="71000" y2="58537"/>
                        <a14:foregroundMark x1="68333" y1="90650" x2="76000" y2="89024"/>
                        <a14:foregroundMark x1="76000" y1="89024" x2="77417" y2="87669"/>
                        <a14:foregroundMark x1="72500" y1="96341" x2="71167" y2="96341"/>
                        <a14:foregroundMark x1="70833" y1="51491" x2="71667" y2="51220"/>
                        <a14:foregroundMark x1="72500" y1="48238" x2="73167" y2="47425"/>
                        <a14:foregroundMark x1="87417" y1="48509" x2="87917" y2="50136"/>
                        <a14:foregroundMark x1="84917" y1="44580" x2="87083" y2="47425"/>
                        <a14:foregroundMark x1="26167" y1="51762" x2="30333" y2="44309"/>
                        <a14:foregroundMark x1="45583" y1="31572" x2="55750" y2="21274"/>
                        <a14:foregroundMark x1="10583" y1="71545" x2="12083" y2="68022"/>
                        <a14:foregroundMark x1="24833" y1="68022" x2="26000" y2="70732"/>
                        <a14:foregroundMark x1="41750" y1="42141" x2="42583" y2="46748"/>
                        <a14:foregroundMark x1="69167" y1="18835" x2="73500" y2="25881"/>
                        <a14:foregroundMark x1="73500" y1="25881" x2="73500" y2="26423"/>
                        <a14:foregroundMark x1="43417" y1="69377" x2="44250" y2="737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02054" y="4066827"/>
            <a:ext cx="3782109" cy="232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63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4_TF78438558" id="{EFC388B7-E3E7-46E9-90A0-7401A222EB8A}" vid="{685F28B6-3FA5-49C7-9831-35ED941F70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{F2B1BFFD-BC02-40FA-8DBE-AAC6505B4B7E}tf78438558</Template>
  <TotalTime>0</TotalTime>
  <Words>823</Words>
  <Application>Microsoft Office PowerPoint</Application>
  <PresentationFormat>Widescreen</PresentationFormat>
  <Paragraphs>116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Calibri</vt:lpstr>
      <vt:lpstr>Century Gothic</vt:lpstr>
      <vt:lpstr>Garamond</vt:lpstr>
      <vt:lpstr>SavonVTI</vt:lpstr>
      <vt:lpstr>Estrutura de Dados e Algoritmos I</vt:lpstr>
      <vt:lpstr>Percursos em Árvore Binária</vt:lpstr>
      <vt:lpstr>Percurso em Árvores Binárias</vt:lpstr>
      <vt:lpstr>Percurso em Árvores Binárias</vt:lpstr>
      <vt:lpstr>Tipos de Percurso em Árvores Binárias</vt:lpstr>
      <vt:lpstr>Nome dos Percursos</vt:lpstr>
      <vt:lpstr>Percurso Pré-ordem</vt:lpstr>
      <vt:lpstr>Percurso Pré-ordem</vt:lpstr>
      <vt:lpstr>Percurso Em-ordem</vt:lpstr>
      <vt:lpstr>Percurso Em-ordem</vt:lpstr>
      <vt:lpstr>Percurso Pós-ordem</vt:lpstr>
      <vt:lpstr>Percurso Pós-ordem</vt:lpstr>
      <vt:lpstr>Exercício: Percurso em Árvores Binárias</vt:lpstr>
      <vt:lpstr>Exercício: Percurso em Árvores Binárias</vt:lpstr>
      <vt:lpstr>Exercício: Percurso em Árvores Binárias</vt:lpstr>
      <vt:lpstr>Exercício: Percurso em Árvores Binárias</vt:lpstr>
      <vt:lpstr>Exercício: Percurso em Árvores Binárias</vt:lpstr>
      <vt:lpstr>Exercício:  Busca Binária  Árvores Binária de Busca</vt:lpstr>
      <vt:lpstr>Exercício: Cadastro de Pessoas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2020-08-10T00:34:21Z</dcterms:created>
  <dcterms:modified xsi:type="dcterms:W3CDTF">2020-10-26T14:12:48Z</dcterms:modified>
</cp:coreProperties>
</file>