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34"/>
  </p:notesMasterIdLst>
  <p:handoutMasterIdLst>
    <p:handoutMasterId r:id="rId35"/>
  </p:handoutMasterIdLst>
  <p:sldIdLst>
    <p:sldId id="257" r:id="rId2"/>
    <p:sldId id="287" r:id="rId3"/>
    <p:sldId id="289" r:id="rId4"/>
    <p:sldId id="288" r:id="rId5"/>
    <p:sldId id="290" r:id="rId6"/>
    <p:sldId id="291" r:id="rId7"/>
    <p:sldId id="292" r:id="rId8"/>
    <p:sldId id="293" r:id="rId9"/>
    <p:sldId id="295" r:id="rId10"/>
    <p:sldId id="294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13" r:id="rId20"/>
    <p:sldId id="304" r:id="rId21"/>
    <p:sldId id="310" r:id="rId22"/>
    <p:sldId id="312" r:id="rId23"/>
    <p:sldId id="311" r:id="rId24"/>
    <p:sldId id="305" r:id="rId25"/>
    <p:sldId id="314" r:id="rId26"/>
    <p:sldId id="315" r:id="rId27"/>
    <p:sldId id="306" r:id="rId28"/>
    <p:sldId id="307" r:id="rId29"/>
    <p:sldId id="327" r:id="rId30"/>
    <p:sldId id="326" r:id="rId31"/>
    <p:sldId id="328" r:id="rId32"/>
    <p:sldId id="285" r:id="rId3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903F"/>
    <a:srgbClr val="1E1E1E"/>
    <a:srgbClr val="3488A0"/>
    <a:srgbClr val="FCF7F1"/>
    <a:srgbClr val="F03F2B"/>
    <a:srgbClr val="E8E8E8"/>
    <a:srgbClr val="404040"/>
    <a:srgbClr val="41642A"/>
    <a:srgbClr val="344529"/>
    <a:srgbClr val="2B3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66" autoAdjust="0"/>
    <p:restoredTop sz="94660"/>
  </p:normalViewPr>
  <p:slideViewPr>
    <p:cSldViewPr snapToGrid="0">
      <p:cViewPr varScale="1">
        <p:scale>
          <a:sx n="70" d="100"/>
          <a:sy n="70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170B22-A4BB-4708-B0CE-A73E8306129B}" type="datetime1">
              <a:rPr lang="pt-BR" smtClean="0"/>
              <a:t>19/10/2020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245E56-2EE9-450B-A671-BE5C90BAC91C}" type="datetime1">
              <a:rPr lang="pt-BR" smtClean="0"/>
              <a:t>19/10/2020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F3AF6F7-5911-45C3-BE0F-7F38FEFE43FA}" type="datetime1">
              <a:rPr lang="pt-BR" smtClean="0"/>
              <a:t>19/10/2020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rtlCol="0"/>
          <a:lstStyle/>
          <a:p>
            <a:pPr rtl="0"/>
            <a:fld id="{870C3F0E-1EAD-419A-B8F3-CB7CDE6B1E86}" type="datetime1">
              <a:rPr lang="pt-BR" smtClean="0"/>
              <a:t>19/10/2020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rtlCol="0"/>
          <a:lstStyle/>
          <a:p>
            <a:pPr rtl="0"/>
            <a:fld id="{5274CCBA-3812-426F-BA8C-8BC3E97D7FB5}" type="datetime1">
              <a:rPr lang="pt-BR" smtClean="0"/>
              <a:t>19/10/2020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94319B4-ED34-4D08-91C0-F7E8BD9417E6}" type="datetime1">
              <a:rPr lang="pt-BR" smtClean="0"/>
              <a:t>19/10/2020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rtlCol="0"/>
          <a:lstStyle/>
          <a:p>
            <a:pPr rtl="0"/>
            <a:fld id="{EDD1C28D-3F4C-4305-9CD5-9949626E9ED5}" type="datetime1">
              <a:rPr lang="pt-BR" smtClean="0"/>
              <a:t>19/10/2020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rtlCol="0"/>
          <a:lstStyle/>
          <a:p>
            <a:pPr rtl="0"/>
            <a:fld id="{D05F8630-DFFC-437C-A718-61BE3F548C4E}" type="datetime1">
              <a:rPr lang="pt-BR" smtClean="0"/>
              <a:t>19/10/2020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rtlCol="0"/>
          <a:lstStyle/>
          <a:p>
            <a:pPr rtl="0"/>
            <a:fld id="{3812AD8E-909B-47FE-B3D6-961E1D2E7A49}" type="datetime1">
              <a:rPr lang="pt-BR" smtClean="0"/>
              <a:t>19/10/2020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rtlCol="0"/>
          <a:lstStyle/>
          <a:p>
            <a:pPr rtl="0"/>
            <a:fld id="{5D0BF672-AFC3-4C39-AA84-C1113D4307F1}" type="datetime1">
              <a:rPr lang="pt-BR" smtClean="0"/>
              <a:t>19/10/2020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01F5550-97CC-4F3B-A34B-FE39BFD06EF0}" type="datetime1">
              <a:rPr lang="pt-BR" smtClean="0"/>
              <a:t>19/10/2020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75B8C2-382E-4F5E-B0CE-7E0EEF75E017}" type="datetime1">
              <a:rPr lang="pt-BR" smtClean="0"/>
              <a:t>19/10/2020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29506"/>
            <a:ext cx="12191979" cy="6857990"/>
          </a:xfrm>
          <a:prstGeom prst="rect">
            <a:avLst/>
          </a:prstGeom>
        </p:spPr>
      </p:pic>
      <p:sp>
        <p:nvSpPr>
          <p:cNvPr id="82" name="Retângu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Autofit/>
          </a:bodyPr>
          <a:lstStyle/>
          <a:p>
            <a:r>
              <a:rPr lang="pt-BR" sz="4400" dirty="0"/>
              <a:t>Estrutura de Dados e Algoritmos I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4139681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>
                <a:solidFill>
                  <a:schemeClr val="tx1"/>
                </a:solidFill>
              </a:rPr>
              <a:t>Prof. Pila</a:t>
            </a: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9A7B2C9F-B516-4778-97E5-9C73656068BC}"/>
              </a:ext>
            </a:extLst>
          </p:cNvPr>
          <p:cNvGrpSpPr/>
          <p:nvPr/>
        </p:nvGrpSpPr>
        <p:grpSpPr>
          <a:xfrm>
            <a:off x="121281" y="3224429"/>
            <a:ext cx="5452525" cy="1830504"/>
            <a:chOff x="519979" y="2871632"/>
            <a:chExt cx="2954741" cy="1386857"/>
          </a:xfrm>
        </p:grpSpPr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3C6644AD-8581-4A52-B0BA-A8F96D2633BC}"/>
                </a:ext>
              </a:extLst>
            </p:cNvPr>
            <p:cNvSpPr txBox="1"/>
            <p:nvPr/>
          </p:nvSpPr>
          <p:spPr>
            <a:xfrm>
              <a:off x="519979" y="2871632"/>
              <a:ext cx="2954741" cy="1386857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pt-BR" sz="3200" dirty="0">
                <a:solidFill>
                  <a:schemeClr val="tx1"/>
                </a:solidFill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2EF083E-08D7-4044-AEE1-A23EEF0E2F53}"/>
                </a:ext>
              </a:extLst>
            </p:cNvPr>
            <p:cNvSpPr txBox="1"/>
            <p:nvPr/>
          </p:nvSpPr>
          <p:spPr>
            <a:xfrm>
              <a:off x="614850" y="2995819"/>
              <a:ext cx="2772229" cy="1112405"/>
            </a:xfrm>
            <a:prstGeom prst="rect">
              <a:avLst/>
            </a:prstGeom>
            <a:solidFill>
              <a:srgbClr val="40404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pt-BR" sz="5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Árvores</a:t>
              </a:r>
            </a:p>
            <a:p>
              <a:pPr algn="ctr"/>
              <a:r>
                <a:rPr lang="pt-BR" sz="20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Árvore, </a:t>
              </a:r>
              <a:r>
                <a:rPr lang="pt-BR" sz="20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Árvore Binária </a:t>
              </a:r>
              <a:r>
                <a:rPr lang="pt-BR" sz="20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 </a:t>
              </a:r>
              <a:r>
                <a:rPr lang="pt-BR" sz="2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Árvore Binária de Busca</a:t>
              </a:r>
              <a:endParaRPr lang="pt-BR" sz="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4" name="Picture 2" descr="I Start Coding Many Programming Languages Which Are - Kid Coding Png - Free  Transparent PNG Download - PNGkey">
            <a:extLst>
              <a:ext uri="{FF2B5EF4-FFF2-40B4-BE49-F238E27FC236}">
                <a16:creationId xmlns:a16="http://schemas.microsoft.com/office/drawing/2014/main" id="{148AF8D7-A5D2-45E3-B419-B35F13229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43" b="93143" l="3460" r="96540">
                        <a14:foregroundMark x1="32526" y1="20571" x2="48443" y2="10857"/>
                        <a14:foregroundMark x1="55363" y1="18857" x2="36332" y2="15429"/>
                        <a14:foregroundMark x1="18685" y1="10857" x2="26298" y2="10857"/>
                        <a14:foregroundMark x1="15917" y1="12000" x2="13841" y2="24571"/>
                        <a14:foregroundMark x1="26990" y1="10857" x2="50865" y2="14857"/>
                        <a14:foregroundMark x1="50865" y1="14857" x2="62976" y2="13143"/>
                        <a14:foregroundMark x1="62976" y1="13143" x2="84775" y2="16571"/>
                        <a14:foregroundMark x1="84775" y1="16571" x2="85121" y2="22857"/>
                        <a14:foregroundMark x1="81315" y1="11429" x2="74394" y2="10857"/>
                        <a14:foregroundMark x1="71280" y1="10857" x2="50173" y2="11429"/>
                        <a14:foregroundMark x1="50519" y1="68571" x2="44637" y2="73714"/>
                        <a14:foregroundMark x1="15225" y1="88571" x2="39100" y2="93143"/>
                        <a14:foregroundMark x1="39100" y1="93143" x2="86505" y2="90286"/>
                        <a14:foregroundMark x1="86505" y1="90286" x2="91349" y2="90857"/>
                        <a14:foregroundMark x1="8997" y1="90857" x2="3806" y2="93143"/>
                        <a14:foregroundMark x1="94464" y1="92571" x2="96540" y2="90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718" y="1189631"/>
            <a:ext cx="3271944" cy="198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A2AD9-D378-4905-96B6-0316C722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03" y="28445"/>
            <a:ext cx="10058400" cy="1371600"/>
          </a:xfrm>
        </p:spPr>
        <p:txBody>
          <a:bodyPr/>
          <a:lstStyle/>
          <a:p>
            <a:r>
              <a:rPr lang="pt-BR" dirty="0"/>
              <a:t>Relação entre as Partes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0EBECF2-3CAB-43FA-A71B-C69704D68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46" b="96341" l="2250" r="96750">
                        <a14:foregroundMark x1="36000" y1="27236" x2="37000" y2="36992"/>
                        <a14:foregroundMark x1="19500" y1="56911" x2="19833" y2="63415"/>
                        <a14:foregroundMark x1="23000" y1="88211" x2="28750" y2="90921"/>
                        <a14:foregroundMark x1="28750" y1="90921" x2="31167" y2="81301"/>
                        <a14:foregroundMark x1="31167" y1="81301" x2="31167" y2="79810"/>
                        <a14:foregroundMark x1="6083" y1="80352" x2="10917" y2="81707"/>
                        <a14:foregroundMark x1="46083" y1="86043" x2="51250" y2="81436"/>
                        <a14:foregroundMark x1="51250" y1="81436" x2="51250" y2="81436"/>
                        <a14:foregroundMark x1="2250" y1="81978" x2="2750" y2="87940"/>
                        <a14:foregroundMark x1="68500" y1="13821" x2="63250" y2="7995"/>
                        <a14:foregroundMark x1="63250" y1="7995" x2="64833" y2="14092"/>
                        <a14:foregroundMark x1="82083" y1="33198" x2="76750" y2="28049"/>
                        <a14:foregroundMark x1="76750" y1="28049" x2="73917" y2="39566"/>
                        <a14:foregroundMark x1="73917" y1="39566" x2="80833" y2="43225"/>
                        <a14:foregroundMark x1="80833" y1="43225" x2="82917" y2="39702"/>
                        <a14:foregroundMark x1="63500" y1="2981" x2="64167" y2="3252"/>
                        <a14:foregroundMark x1="91083" y1="54743" x2="91833" y2="64092"/>
                        <a14:foregroundMark x1="91833" y1="64092" x2="96833" y2="60163"/>
                        <a14:foregroundMark x1="63167" y1="59350" x2="69500" y2="60976"/>
                        <a14:foregroundMark x1="69500" y1="60976" x2="71000" y2="58537"/>
                        <a14:foregroundMark x1="68333" y1="90650" x2="76000" y2="89024"/>
                        <a14:foregroundMark x1="76000" y1="89024" x2="77417" y2="87669"/>
                        <a14:foregroundMark x1="72500" y1="96341" x2="71167" y2="96341"/>
                        <a14:foregroundMark x1="70833" y1="51491" x2="71667" y2="51220"/>
                        <a14:foregroundMark x1="72500" y1="48238" x2="73167" y2="47425"/>
                        <a14:foregroundMark x1="87417" y1="48509" x2="87917" y2="50136"/>
                        <a14:foregroundMark x1="84917" y1="44580" x2="87083" y2="47425"/>
                        <a14:foregroundMark x1="26167" y1="51762" x2="30333" y2="44309"/>
                        <a14:foregroundMark x1="45583" y1="31572" x2="55750" y2="21274"/>
                        <a14:foregroundMark x1="10583" y1="71545" x2="12083" y2="68022"/>
                        <a14:foregroundMark x1="24833" y1="68022" x2="26000" y2="70732"/>
                        <a14:foregroundMark x1="41750" y1="42141" x2="42583" y2="46748"/>
                        <a14:foregroundMark x1="69167" y1="18835" x2="73500" y2="25881"/>
                        <a14:foregroundMark x1="73500" y1="25881" x2="73500" y2="26423"/>
                        <a14:foregroundMark x1="43417" y1="69377" x2="44250" y2="737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43903" y="1091821"/>
            <a:ext cx="8153500" cy="5014403"/>
          </a:xfrm>
          <a:prstGeom prst="rect">
            <a:avLst/>
          </a:prstGeom>
        </p:spPr>
      </p:pic>
      <p:sp>
        <p:nvSpPr>
          <p:cNvPr id="7" name="Arco 6">
            <a:extLst>
              <a:ext uri="{FF2B5EF4-FFF2-40B4-BE49-F238E27FC236}">
                <a16:creationId xmlns:a16="http://schemas.microsoft.com/office/drawing/2014/main" id="{2C7CE0BC-EC09-4F82-B572-ED2B3F154C37}"/>
              </a:ext>
            </a:extLst>
          </p:cNvPr>
          <p:cNvSpPr/>
          <p:nvPr/>
        </p:nvSpPr>
        <p:spPr>
          <a:xfrm rot="413038">
            <a:off x="6565143" y="1086960"/>
            <a:ext cx="2631743" cy="2135865"/>
          </a:xfrm>
          <a:prstGeom prst="arc">
            <a:avLst>
              <a:gd name="adj1" fmla="val 15131165"/>
              <a:gd name="adj2" fmla="val 0"/>
            </a:avLst>
          </a:prstGeom>
          <a:ln w="5715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rco 17">
            <a:extLst>
              <a:ext uri="{FF2B5EF4-FFF2-40B4-BE49-F238E27FC236}">
                <a16:creationId xmlns:a16="http://schemas.microsoft.com/office/drawing/2014/main" id="{8D42C14D-3F6B-4D31-B130-A50FA8599516}"/>
              </a:ext>
            </a:extLst>
          </p:cNvPr>
          <p:cNvSpPr/>
          <p:nvPr/>
        </p:nvSpPr>
        <p:spPr>
          <a:xfrm rot="171469" flipH="1">
            <a:off x="5104575" y="1330152"/>
            <a:ext cx="2962328" cy="2135865"/>
          </a:xfrm>
          <a:prstGeom prst="arc">
            <a:avLst>
              <a:gd name="adj1" fmla="val 15131165"/>
              <a:gd name="adj2" fmla="val 0"/>
            </a:avLst>
          </a:prstGeom>
          <a:ln w="5715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C990ED2-68CA-4A6B-89DE-E73CA74141D3}"/>
              </a:ext>
            </a:extLst>
          </p:cNvPr>
          <p:cNvSpPr txBox="1"/>
          <p:nvPr/>
        </p:nvSpPr>
        <p:spPr>
          <a:xfrm>
            <a:off x="9107322" y="951704"/>
            <a:ext cx="2700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50 é pai de 72</a:t>
            </a:r>
          </a:p>
          <a:p>
            <a:r>
              <a:rPr lang="pt-BR" sz="2400" b="1" dirty="0"/>
              <a:t>e 72 é filho à direita de 50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8CA9BFF-3695-418E-9FF5-C9C20B2F4CE1}"/>
              </a:ext>
            </a:extLst>
          </p:cNvPr>
          <p:cNvSpPr txBox="1"/>
          <p:nvPr/>
        </p:nvSpPr>
        <p:spPr>
          <a:xfrm>
            <a:off x="1694596" y="1169212"/>
            <a:ext cx="3358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b="1" dirty="0"/>
              <a:t>50 é pai de 17</a:t>
            </a:r>
          </a:p>
          <a:p>
            <a:pPr algn="r"/>
            <a:r>
              <a:rPr lang="pt-BR" sz="2400" b="1" dirty="0"/>
              <a:t>e 17 é filho à esquerda de 50</a:t>
            </a:r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5B2FE3BC-E479-4E30-BF98-5C21730E771F}"/>
              </a:ext>
            </a:extLst>
          </p:cNvPr>
          <p:cNvSpPr/>
          <p:nvPr/>
        </p:nvSpPr>
        <p:spPr>
          <a:xfrm rot="21073114" flipH="1">
            <a:off x="3501702" y="2590217"/>
            <a:ext cx="2190304" cy="2012958"/>
          </a:xfrm>
          <a:prstGeom prst="arc">
            <a:avLst>
              <a:gd name="adj1" fmla="val 15131165"/>
              <a:gd name="adj2" fmla="val 0"/>
            </a:avLst>
          </a:prstGeom>
          <a:ln w="5715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Arco 21">
            <a:extLst>
              <a:ext uri="{FF2B5EF4-FFF2-40B4-BE49-F238E27FC236}">
                <a16:creationId xmlns:a16="http://schemas.microsoft.com/office/drawing/2014/main" id="{64CB5124-A270-4707-8F8A-9DBDDB4A64CA}"/>
              </a:ext>
            </a:extLst>
          </p:cNvPr>
          <p:cNvSpPr/>
          <p:nvPr/>
        </p:nvSpPr>
        <p:spPr>
          <a:xfrm rot="21073114" flipH="1">
            <a:off x="7378179" y="2688290"/>
            <a:ext cx="1355189" cy="1820849"/>
          </a:xfrm>
          <a:prstGeom prst="arc">
            <a:avLst>
              <a:gd name="adj1" fmla="val 15131165"/>
              <a:gd name="adj2" fmla="val 0"/>
            </a:avLst>
          </a:prstGeom>
          <a:ln w="5715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Arco 22">
            <a:extLst>
              <a:ext uri="{FF2B5EF4-FFF2-40B4-BE49-F238E27FC236}">
                <a16:creationId xmlns:a16="http://schemas.microsoft.com/office/drawing/2014/main" id="{2F5640E8-53C2-4A28-B7DA-A7C57447B0AC}"/>
              </a:ext>
            </a:extLst>
          </p:cNvPr>
          <p:cNvSpPr/>
          <p:nvPr/>
        </p:nvSpPr>
        <p:spPr>
          <a:xfrm rot="1584580">
            <a:off x="5024500" y="2664831"/>
            <a:ext cx="1614786" cy="2242701"/>
          </a:xfrm>
          <a:prstGeom prst="arc">
            <a:avLst>
              <a:gd name="adj1" fmla="val 15131165"/>
              <a:gd name="adj2" fmla="val 0"/>
            </a:avLst>
          </a:prstGeom>
          <a:ln w="5715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Arco 25">
            <a:extLst>
              <a:ext uri="{FF2B5EF4-FFF2-40B4-BE49-F238E27FC236}">
                <a16:creationId xmlns:a16="http://schemas.microsoft.com/office/drawing/2014/main" id="{6530C24C-7445-4484-842A-1B94C1E75DBB}"/>
              </a:ext>
            </a:extLst>
          </p:cNvPr>
          <p:cNvSpPr/>
          <p:nvPr/>
        </p:nvSpPr>
        <p:spPr>
          <a:xfrm rot="413038">
            <a:off x="8825668" y="2677431"/>
            <a:ext cx="1495338" cy="2135865"/>
          </a:xfrm>
          <a:prstGeom prst="arc">
            <a:avLst>
              <a:gd name="adj1" fmla="val 15131165"/>
              <a:gd name="adj2" fmla="val 0"/>
            </a:avLst>
          </a:prstGeom>
          <a:ln w="5715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Arco 26">
            <a:extLst>
              <a:ext uri="{FF2B5EF4-FFF2-40B4-BE49-F238E27FC236}">
                <a16:creationId xmlns:a16="http://schemas.microsoft.com/office/drawing/2014/main" id="{D5CB84A7-A65E-4966-869B-C6171D5B7654}"/>
              </a:ext>
            </a:extLst>
          </p:cNvPr>
          <p:cNvSpPr/>
          <p:nvPr/>
        </p:nvSpPr>
        <p:spPr>
          <a:xfrm rot="1617013">
            <a:off x="7456595" y="4170013"/>
            <a:ext cx="1495338" cy="2135865"/>
          </a:xfrm>
          <a:prstGeom prst="arc">
            <a:avLst>
              <a:gd name="adj1" fmla="val 15131165"/>
              <a:gd name="adj2" fmla="val 0"/>
            </a:avLst>
          </a:prstGeom>
          <a:ln w="5715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Arco 27">
            <a:extLst>
              <a:ext uri="{FF2B5EF4-FFF2-40B4-BE49-F238E27FC236}">
                <a16:creationId xmlns:a16="http://schemas.microsoft.com/office/drawing/2014/main" id="{5573E6E2-6AD2-434E-B90E-7978949BAB83}"/>
              </a:ext>
            </a:extLst>
          </p:cNvPr>
          <p:cNvSpPr/>
          <p:nvPr/>
        </p:nvSpPr>
        <p:spPr>
          <a:xfrm rot="2073239">
            <a:off x="5704343" y="4134022"/>
            <a:ext cx="1207524" cy="1965929"/>
          </a:xfrm>
          <a:prstGeom prst="arc">
            <a:avLst>
              <a:gd name="adj1" fmla="val 15131165"/>
              <a:gd name="adj2" fmla="val 0"/>
            </a:avLst>
          </a:prstGeom>
          <a:ln w="5715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Arco 28">
            <a:extLst>
              <a:ext uri="{FF2B5EF4-FFF2-40B4-BE49-F238E27FC236}">
                <a16:creationId xmlns:a16="http://schemas.microsoft.com/office/drawing/2014/main" id="{A1C2B5B0-72CB-43ED-8345-F2031C7D89DF}"/>
              </a:ext>
            </a:extLst>
          </p:cNvPr>
          <p:cNvSpPr/>
          <p:nvPr/>
        </p:nvSpPr>
        <p:spPr>
          <a:xfrm rot="1364117">
            <a:off x="3683361" y="3984663"/>
            <a:ext cx="1537726" cy="2053925"/>
          </a:xfrm>
          <a:prstGeom prst="arc">
            <a:avLst>
              <a:gd name="adj1" fmla="val 15131165"/>
              <a:gd name="adj2" fmla="val 0"/>
            </a:avLst>
          </a:prstGeom>
          <a:ln w="5715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Arco 29">
            <a:extLst>
              <a:ext uri="{FF2B5EF4-FFF2-40B4-BE49-F238E27FC236}">
                <a16:creationId xmlns:a16="http://schemas.microsoft.com/office/drawing/2014/main" id="{896A0CA1-7D93-4422-A0A8-FD51BA48AC9E}"/>
              </a:ext>
            </a:extLst>
          </p:cNvPr>
          <p:cNvSpPr/>
          <p:nvPr/>
        </p:nvSpPr>
        <p:spPr>
          <a:xfrm rot="21073114" flipH="1">
            <a:off x="2520207" y="4057754"/>
            <a:ext cx="1355189" cy="1820849"/>
          </a:xfrm>
          <a:prstGeom prst="arc">
            <a:avLst>
              <a:gd name="adj1" fmla="val 15131165"/>
              <a:gd name="adj2" fmla="val 0"/>
            </a:avLst>
          </a:prstGeom>
          <a:ln w="5715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Arco 30">
            <a:extLst>
              <a:ext uri="{FF2B5EF4-FFF2-40B4-BE49-F238E27FC236}">
                <a16:creationId xmlns:a16="http://schemas.microsoft.com/office/drawing/2014/main" id="{3C0C5051-B0A0-43EC-90D2-F4B4A29AB56B}"/>
              </a:ext>
            </a:extLst>
          </p:cNvPr>
          <p:cNvSpPr/>
          <p:nvPr/>
        </p:nvSpPr>
        <p:spPr>
          <a:xfrm rot="2629637" flipH="1" flipV="1">
            <a:off x="3868143" y="4281821"/>
            <a:ext cx="641336" cy="1157753"/>
          </a:xfrm>
          <a:prstGeom prst="arc">
            <a:avLst>
              <a:gd name="adj1" fmla="val 15131165"/>
              <a:gd name="adj2" fmla="val 0"/>
            </a:avLst>
          </a:prstGeom>
          <a:ln w="57150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Arco 31">
            <a:extLst>
              <a:ext uri="{FF2B5EF4-FFF2-40B4-BE49-F238E27FC236}">
                <a16:creationId xmlns:a16="http://schemas.microsoft.com/office/drawing/2014/main" id="{71E97FC9-3DE9-4C84-A4AF-A14DFFB1659C}"/>
              </a:ext>
            </a:extLst>
          </p:cNvPr>
          <p:cNvSpPr/>
          <p:nvPr/>
        </p:nvSpPr>
        <p:spPr>
          <a:xfrm rot="2629637" flipH="1" flipV="1">
            <a:off x="7515869" y="4311280"/>
            <a:ext cx="641336" cy="1157753"/>
          </a:xfrm>
          <a:prstGeom prst="arc">
            <a:avLst>
              <a:gd name="adj1" fmla="val 15131165"/>
              <a:gd name="adj2" fmla="val 0"/>
            </a:avLst>
          </a:prstGeom>
          <a:ln w="57150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Arco 32">
            <a:extLst>
              <a:ext uri="{FF2B5EF4-FFF2-40B4-BE49-F238E27FC236}">
                <a16:creationId xmlns:a16="http://schemas.microsoft.com/office/drawing/2014/main" id="{C237FB2A-FC58-4DD6-9E95-70CF2817CC27}"/>
              </a:ext>
            </a:extLst>
          </p:cNvPr>
          <p:cNvSpPr/>
          <p:nvPr/>
        </p:nvSpPr>
        <p:spPr>
          <a:xfrm rot="410623" flipH="1" flipV="1">
            <a:off x="8931112" y="2808734"/>
            <a:ext cx="641336" cy="1157753"/>
          </a:xfrm>
          <a:prstGeom prst="arc">
            <a:avLst>
              <a:gd name="adj1" fmla="val 15131165"/>
              <a:gd name="adj2" fmla="val 0"/>
            </a:avLst>
          </a:prstGeom>
          <a:ln w="57150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Arco 33">
            <a:extLst>
              <a:ext uri="{FF2B5EF4-FFF2-40B4-BE49-F238E27FC236}">
                <a16:creationId xmlns:a16="http://schemas.microsoft.com/office/drawing/2014/main" id="{E54CA6A4-616D-4D38-B644-EF0295A1108D}"/>
              </a:ext>
            </a:extLst>
          </p:cNvPr>
          <p:cNvSpPr/>
          <p:nvPr/>
        </p:nvSpPr>
        <p:spPr>
          <a:xfrm rot="410623" flipH="1" flipV="1">
            <a:off x="7871758" y="1484952"/>
            <a:ext cx="641336" cy="1157753"/>
          </a:xfrm>
          <a:prstGeom prst="arc">
            <a:avLst>
              <a:gd name="adj1" fmla="val 15131165"/>
              <a:gd name="adj2" fmla="val 0"/>
            </a:avLst>
          </a:prstGeom>
          <a:ln w="57150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Arco 34">
            <a:extLst>
              <a:ext uri="{FF2B5EF4-FFF2-40B4-BE49-F238E27FC236}">
                <a16:creationId xmlns:a16="http://schemas.microsoft.com/office/drawing/2014/main" id="{DBFA0CEA-78BC-4690-B13D-8D3C7B952567}"/>
              </a:ext>
            </a:extLst>
          </p:cNvPr>
          <p:cNvSpPr/>
          <p:nvPr/>
        </p:nvSpPr>
        <p:spPr>
          <a:xfrm rot="2772175" flipH="1" flipV="1">
            <a:off x="5584435" y="4185836"/>
            <a:ext cx="641336" cy="1157753"/>
          </a:xfrm>
          <a:prstGeom prst="arc">
            <a:avLst>
              <a:gd name="adj1" fmla="val 15131165"/>
              <a:gd name="adj2" fmla="val 0"/>
            </a:avLst>
          </a:prstGeom>
          <a:ln w="57150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Arco 35">
            <a:extLst>
              <a:ext uri="{FF2B5EF4-FFF2-40B4-BE49-F238E27FC236}">
                <a16:creationId xmlns:a16="http://schemas.microsoft.com/office/drawing/2014/main" id="{8CD65563-2292-47EA-B66A-306904F34E0A}"/>
              </a:ext>
            </a:extLst>
          </p:cNvPr>
          <p:cNvSpPr/>
          <p:nvPr/>
        </p:nvSpPr>
        <p:spPr>
          <a:xfrm rot="410623" flipH="1" flipV="1">
            <a:off x="5271380" y="2796697"/>
            <a:ext cx="641336" cy="1157753"/>
          </a:xfrm>
          <a:prstGeom prst="arc">
            <a:avLst>
              <a:gd name="adj1" fmla="val 17295896"/>
              <a:gd name="adj2" fmla="val 0"/>
            </a:avLst>
          </a:prstGeom>
          <a:ln w="57150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Arco 36">
            <a:extLst>
              <a:ext uri="{FF2B5EF4-FFF2-40B4-BE49-F238E27FC236}">
                <a16:creationId xmlns:a16="http://schemas.microsoft.com/office/drawing/2014/main" id="{DFCE097E-FA34-4093-A1E7-0A25F77AD2AE}"/>
              </a:ext>
            </a:extLst>
          </p:cNvPr>
          <p:cNvSpPr/>
          <p:nvPr/>
        </p:nvSpPr>
        <p:spPr>
          <a:xfrm rot="5004511" flipH="1" flipV="1">
            <a:off x="3012086" y="4208169"/>
            <a:ext cx="641336" cy="850858"/>
          </a:xfrm>
          <a:prstGeom prst="arc">
            <a:avLst>
              <a:gd name="adj1" fmla="val 15131165"/>
              <a:gd name="adj2" fmla="val 0"/>
            </a:avLst>
          </a:prstGeom>
          <a:ln w="57150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Arco 37">
            <a:extLst>
              <a:ext uri="{FF2B5EF4-FFF2-40B4-BE49-F238E27FC236}">
                <a16:creationId xmlns:a16="http://schemas.microsoft.com/office/drawing/2014/main" id="{014E766E-3797-403B-9272-15287CE84D14}"/>
              </a:ext>
            </a:extLst>
          </p:cNvPr>
          <p:cNvSpPr/>
          <p:nvPr/>
        </p:nvSpPr>
        <p:spPr>
          <a:xfrm rot="5004511" flipH="1" flipV="1">
            <a:off x="4427830" y="2578039"/>
            <a:ext cx="776938" cy="1583535"/>
          </a:xfrm>
          <a:prstGeom prst="arc">
            <a:avLst>
              <a:gd name="adj1" fmla="val 15131165"/>
              <a:gd name="adj2" fmla="val 0"/>
            </a:avLst>
          </a:prstGeom>
          <a:ln w="57150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Arco 38">
            <a:extLst>
              <a:ext uri="{FF2B5EF4-FFF2-40B4-BE49-F238E27FC236}">
                <a16:creationId xmlns:a16="http://schemas.microsoft.com/office/drawing/2014/main" id="{924BB315-D7F4-47D0-880F-812E15795770}"/>
              </a:ext>
            </a:extLst>
          </p:cNvPr>
          <p:cNvSpPr/>
          <p:nvPr/>
        </p:nvSpPr>
        <p:spPr>
          <a:xfrm rot="5004511" flipH="1" flipV="1">
            <a:off x="8101810" y="2580724"/>
            <a:ext cx="776938" cy="1583535"/>
          </a:xfrm>
          <a:prstGeom prst="arc">
            <a:avLst>
              <a:gd name="adj1" fmla="val 15131165"/>
              <a:gd name="adj2" fmla="val 0"/>
            </a:avLst>
          </a:prstGeom>
          <a:ln w="57150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9B364E19-0B32-45C6-8A4C-57C359EBCEB0}"/>
              </a:ext>
            </a:extLst>
          </p:cNvPr>
          <p:cNvSpPr/>
          <p:nvPr/>
        </p:nvSpPr>
        <p:spPr>
          <a:xfrm rot="5004511" flipH="1" flipV="1">
            <a:off x="6493959" y="672041"/>
            <a:ext cx="960365" cy="2916394"/>
          </a:xfrm>
          <a:prstGeom prst="arc">
            <a:avLst>
              <a:gd name="adj1" fmla="val 16352768"/>
              <a:gd name="adj2" fmla="val 0"/>
            </a:avLst>
          </a:prstGeom>
          <a:ln w="57150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9A3630E9-B25F-4CD2-B649-A3E74D936951}"/>
              </a:ext>
            </a:extLst>
          </p:cNvPr>
          <p:cNvCxnSpPr/>
          <p:nvPr/>
        </p:nvCxnSpPr>
        <p:spPr>
          <a:xfrm>
            <a:off x="545910" y="3873891"/>
            <a:ext cx="764275" cy="0"/>
          </a:xfrm>
          <a:prstGeom prst="line">
            <a:avLst/>
          </a:prstGeom>
          <a:ln w="5715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7F059D2B-F632-4B2F-84E1-21CF84DDFCB2}"/>
              </a:ext>
            </a:extLst>
          </p:cNvPr>
          <p:cNvCxnSpPr/>
          <p:nvPr/>
        </p:nvCxnSpPr>
        <p:spPr>
          <a:xfrm>
            <a:off x="545910" y="4453035"/>
            <a:ext cx="764275" cy="0"/>
          </a:xfrm>
          <a:prstGeom prst="line">
            <a:avLst/>
          </a:prstGeom>
          <a:ln w="57150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71DCCD88-9A14-4527-B865-E3110BD4D4DD}"/>
              </a:ext>
            </a:extLst>
          </p:cNvPr>
          <p:cNvSpPr txBox="1"/>
          <p:nvPr/>
        </p:nvSpPr>
        <p:spPr>
          <a:xfrm>
            <a:off x="341823" y="3523429"/>
            <a:ext cx="17716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relação pai</a:t>
            </a:r>
          </a:p>
          <a:p>
            <a:endParaRPr lang="pt-BR" b="1" dirty="0"/>
          </a:p>
          <a:p>
            <a:r>
              <a:rPr lang="pt-BR" b="1" dirty="0"/>
              <a:t>relação filho</a:t>
            </a:r>
          </a:p>
          <a:p>
            <a:endParaRPr lang="pt-BR" b="1" dirty="0"/>
          </a:p>
          <a:p>
            <a:r>
              <a:rPr lang="pt-BR" b="1" dirty="0"/>
              <a:t>relação irmão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A6C2C694-07E0-4C9E-8CE8-582B169F2230}"/>
              </a:ext>
            </a:extLst>
          </p:cNvPr>
          <p:cNvSpPr txBox="1"/>
          <p:nvPr/>
        </p:nvSpPr>
        <p:spPr>
          <a:xfrm>
            <a:off x="1962474" y="6118480"/>
            <a:ext cx="883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Também podemos chamar os filhos de descendentes e os pais de ancestrais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14FE1A07-975B-492E-9524-A15E055D9A4A}"/>
              </a:ext>
            </a:extLst>
          </p:cNvPr>
          <p:cNvCxnSpPr>
            <a:cxnSpLocks/>
          </p:cNvCxnSpPr>
          <p:nvPr/>
        </p:nvCxnSpPr>
        <p:spPr>
          <a:xfrm>
            <a:off x="545910" y="5035098"/>
            <a:ext cx="764275" cy="0"/>
          </a:xfrm>
          <a:prstGeom prst="line">
            <a:avLst/>
          </a:prstGeom>
          <a:ln w="57150">
            <a:solidFill>
              <a:srgbClr val="FFC0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6C93B2D3-D3A1-4CB5-96EA-5F37D5DF7F40}"/>
              </a:ext>
            </a:extLst>
          </p:cNvPr>
          <p:cNvCxnSpPr>
            <a:cxnSpLocks/>
          </p:cNvCxnSpPr>
          <p:nvPr/>
        </p:nvCxnSpPr>
        <p:spPr>
          <a:xfrm>
            <a:off x="8320918" y="4132611"/>
            <a:ext cx="1033823" cy="0"/>
          </a:xfrm>
          <a:prstGeom prst="line">
            <a:avLst/>
          </a:prstGeom>
          <a:ln w="57150">
            <a:solidFill>
              <a:srgbClr val="FFC0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26DE6585-8EFC-4A86-96EA-E9F1656EBD9C}"/>
              </a:ext>
            </a:extLst>
          </p:cNvPr>
          <p:cNvCxnSpPr>
            <a:cxnSpLocks/>
            <a:endCxn id="34" idx="0"/>
          </p:cNvCxnSpPr>
          <p:nvPr/>
        </p:nvCxnSpPr>
        <p:spPr>
          <a:xfrm flipV="1">
            <a:off x="5862797" y="2580163"/>
            <a:ext cx="2429716" cy="15352"/>
          </a:xfrm>
          <a:prstGeom prst="line">
            <a:avLst/>
          </a:prstGeom>
          <a:ln w="57150">
            <a:solidFill>
              <a:srgbClr val="FFC0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E2FF822D-D424-4654-96F2-8BC9611905A2}"/>
              </a:ext>
            </a:extLst>
          </p:cNvPr>
          <p:cNvCxnSpPr>
            <a:cxnSpLocks/>
          </p:cNvCxnSpPr>
          <p:nvPr/>
        </p:nvCxnSpPr>
        <p:spPr>
          <a:xfrm>
            <a:off x="4584450" y="4169502"/>
            <a:ext cx="732528" cy="17241"/>
          </a:xfrm>
          <a:prstGeom prst="line">
            <a:avLst/>
          </a:prstGeom>
          <a:ln w="57150">
            <a:solidFill>
              <a:srgbClr val="FFC0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A9D0FEAD-EE8D-4DFA-B634-FD959F8483E7}"/>
              </a:ext>
            </a:extLst>
          </p:cNvPr>
          <p:cNvCxnSpPr>
            <a:cxnSpLocks/>
          </p:cNvCxnSpPr>
          <p:nvPr/>
        </p:nvCxnSpPr>
        <p:spPr>
          <a:xfrm>
            <a:off x="3478983" y="5344928"/>
            <a:ext cx="576108" cy="30478"/>
          </a:xfrm>
          <a:prstGeom prst="line">
            <a:avLst/>
          </a:prstGeom>
          <a:ln w="57150">
            <a:solidFill>
              <a:srgbClr val="FFC0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467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A2AD9-D378-4905-96B6-0316C722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03" y="28445"/>
            <a:ext cx="10058400" cy="1371600"/>
          </a:xfrm>
        </p:spPr>
        <p:txBody>
          <a:bodyPr/>
          <a:lstStyle/>
          <a:p>
            <a:r>
              <a:rPr lang="pt-BR" dirty="0"/>
              <a:t>Níveis de uma Árvore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E7B0D49D-CF50-40C8-B296-A12C25E6F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46" b="96341" l="2250" r="96750">
                        <a14:foregroundMark x1="36000" y1="27236" x2="37000" y2="36992"/>
                        <a14:foregroundMark x1="19500" y1="56911" x2="19833" y2="63415"/>
                        <a14:foregroundMark x1="23000" y1="88211" x2="28750" y2="90921"/>
                        <a14:foregroundMark x1="28750" y1="90921" x2="31167" y2="81301"/>
                        <a14:foregroundMark x1="31167" y1="81301" x2="31167" y2="79810"/>
                        <a14:foregroundMark x1="6083" y1="80352" x2="10917" y2="81707"/>
                        <a14:foregroundMark x1="46083" y1="86043" x2="51250" y2="81436"/>
                        <a14:foregroundMark x1="51250" y1="81436" x2="51250" y2="81436"/>
                        <a14:foregroundMark x1="2250" y1="81978" x2="2750" y2="87940"/>
                        <a14:foregroundMark x1="68500" y1="13821" x2="63250" y2="7995"/>
                        <a14:foregroundMark x1="63250" y1="7995" x2="64833" y2="14092"/>
                        <a14:foregroundMark x1="82083" y1="33198" x2="76750" y2="28049"/>
                        <a14:foregroundMark x1="76750" y1="28049" x2="73917" y2="39566"/>
                        <a14:foregroundMark x1="73917" y1="39566" x2="80833" y2="43225"/>
                        <a14:foregroundMark x1="80833" y1="43225" x2="82917" y2="39702"/>
                        <a14:foregroundMark x1="63500" y1="2981" x2="64167" y2="3252"/>
                        <a14:foregroundMark x1="91083" y1="54743" x2="91833" y2="64092"/>
                        <a14:foregroundMark x1="91833" y1="64092" x2="96833" y2="60163"/>
                        <a14:foregroundMark x1="63167" y1="59350" x2="69500" y2="60976"/>
                        <a14:foregroundMark x1="69500" y1="60976" x2="71000" y2="58537"/>
                        <a14:foregroundMark x1="68333" y1="90650" x2="76000" y2="89024"/>
                        <a14:foregroundMark x1="76000" y1="89024" x2="77417" y2="87669"/>
                        <a14:foregroundMark x1="72500" y1="96341" x2="71167" y2="96341"/>
                        <a14:foregroundMark x1="70833" y1="51491" x2="71667" y2="51220"/>
                        <a14:foregroundMark x1="72500" y1="48238" x2="73167" y2="47425"/>
                        <a14:foregroundMark x1="87417" y1="48509" x2="87917" y2="50136"/>
                        <a14:foregroundMark x1="84917" y1="44580" x2="87083" y2="47425"/>
                        <a14:foregroundMark x1="26167" y1="51762" x2="30333" y2="44309"/>
                        <a14:foregroundMark x1="45583" y1="31572" x2="55750" y2="21274"/>
                        <a14:foregroundMark x1="10583" y1="71545" x2="12083" y2="68022"/>
                        <a14:foregroundMark x1="24833" y1="68022" x2="26000" y2="70732"/>
                        <a14:foregroundMark x1="41750" y1="42141" x2="42583" y2="46748"/>
                        <a14:foregroundMark x1="69167" y1="18835" x2="73500" y2="25881"/>
                        <a14:foregroundMark x1="73500" y1="25881" x2="73500" y2="26423"/>
                        <a14:foregroundMark x1="43417" y1="69377" x2="44250" y2="737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43903" y="1091821"/>
            <a:ext cx="8153500" cy="5014403"/>
          </a:xfrm>
          <a:prstGeom prst="rect">
            <a:avLst/>
          </a:prstGeo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650F3544-F3A7-4C22-90B8-0D6B7559451B}"/>
              </a:ext>
            </a:extLst>
          </p:cNvPr>
          <p:cNvCxnSpPr/>
          <p:nvPr/>
        </p:nvCxnSpPr>
        <p:spPr>
          <a:xfrm>
            <a:off x="859807" y="2197291"/>
            <a:ext cx="108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241160CA-CFB6-466C-87C0-7533A6A7697A}"/>
              </a:ext>
            </a:extLst>
          </p:cNvPr>
          <p:cNvCxnSpPr/>
          <p:nvPr/>
        </p:nvCxnSpPr>
        <p:spPr>
          <a:xfrm>
            <a:off x="859807" y="3427867"/>
            <a:ext cx="108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7B3C315-332E-4AE2-AF51-7F263F4BECD2}"/>
              </a:ext>
            </a:extLst>
          </p:cNvPr>
          <p:cNvCxnSpPr/>
          <p:nvPr/>
        </p:nvCxnSpPr>
        <p:spPr>
          <a:xfrm>
            <a:off x="859807" y="4781271"/>
            <a:ext cx="108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2830E87-21AA-456F-807B-25CF096A0AC8}"/>
              </a:ext>
            </a:extLst>
          </p:cNvPr>
          <p:cNvCxnSpPr/>
          <p:nvPr/>
        </p:nvCxnSpPr>
        <p:spPr>
          <a:xfrm>
            <a:off x="859807" y="5943605"/>
            <a:ext cx="108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819729E6-E65E-40A5-8664-4DCFF900FF3E}"/>
              </a:ext>
            </a:extLst>
          </p:cNvPr>
          <p:cNvSpPr txBox="1"/>
          <p:nvPr/>
        </p:nvSpPr>
        <p:spPr>
          <a:xfrm>
            <a:off x="846159" y="1394849"/>
            <a:ext cx="23201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070C0"/>
                </a:solidFill>
              </a:rPr>
              <a:t>NÍVEL 0</a:t>
            </a:r>
          </a:p>
          <a:p>
            <a:endParaRPr lang="pt-BR" sz="2800" b="1" dirty="0">
              <a:solidFill>
                <a:srgbClr val="0070C0"/>
              </a:solidFill>
            </a:endParaRPr>
          </a:p>
          <a:p>
            <a:endParaRPr lang="pt-BR" sz="2800" b="1" dirty="0">
              <a:solidFill>
                <a:srgbClr val="0070C0"/>
              </a:solidFill>
            </a:endParaRPr>
          </a:p>
          <a:p>
            <a:r>
              <a:rPr lang="pt-BR" sz="2800" b="1" dirty="0">
                <a:solidFill>
                  <a:srgbClr val="0070C0"/>
                </a:solidFill>
              </a:rPr>
              <a:t>NÍVEL 1</a:t>
            </a:r>
          </a:p>
          <a:p>
            <a:endParaRPr lang="pt-BR" sz="2800" b="1" dirty="0">
              <a:solidFill>
                <a:srgbClr val="0070C0"/>
              </a:solidFill>
            </a:endParaRPr>
          </a:p>
          <a:p>
            <a:endParaRPr lang="pt-BR" sz="2800" b="1" dirty="0">
              <a:solidFill>
                <a:srgbClr val="0070C0"/>
              </a:solidFill>
            </a:endParaRPr>
          </a:p>
          <a:p>
            <a:r>
              <a:rPr lang="pt-BR" sz="2800" b="1" dirty="0">
                <a:solidFill>
                  <a:srgbClr val="0070C0"/>
                </a:solidFill>
              </a:rPr>
              <a:t>NÍVEL 2</a:t>
            </a:r>
          </a:p>
          <a:p>
            <a:endParaRPr lang="pt-BR" sz="2800" b="1" dirty="0">
              <a:solidFill>
                <a:srgbClr val="0070C0"/>
              </a:solidFill>
            </a:endParaRPr>
          </a:p>
          <a:p>
            <a:endParaRPr lang="pt-BR" sz="2800" b="1" dirty="0">
              <a:solidFill>
                <a:srgbClr val="0070C0"/>
              </a:solidFill>
            </a:endParaRPr>
          </a:p>
          <a:p>
            <a:r>
              <a:rPr lang="pt-BR" sz="2800" b="1" dirty="0">
                <a:solidFill>
                  <a:srgbClr val="0070C0"/>
                </a:solidFill>
              </a:rPr>
              <a:t>NÍVEL 3</a:t>
            </a:r>
          </a:p>
        </p:txBody>
      </p:sp>
    </p:spTree>
    <p:extLst>
      <p:ext uri="{BB962C8B-B14F-4D97-AF65-F5344CB8AC3E}">
        <p14:creationId xmlns:p14="http://schemas.microsoft.com/office/powerpoint/2010/main" val="2407746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A2AD9-D378-4905-96B6-0316C722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03" y="28445"/>
            <a:ext cx="10058400" cy="1371600"/>
          </a:xfrm>
        </p:spPr>
        <p:txBody>
          <a:bodyPr/>
          <a:lstStyle/>
          <a:p>
            <a:r>
              <a:rPr lang="pt-BR" dirty="0"/>
              <a:t>Árvore</a:t>
            </a:r>
          </a:p>
        </p:txBody>
      </p:sp>
      <p:pic>
        <p:nvPicPr>
          <p:cNvPr id="9" name="Picture 6" descr="Árvore binária – Wikipédia, a enciclopédia livre">
            <a:extLst>
              <a:ext uri="{FF2B5EF4-FFF2-40B4-BE49-F238E27FC236}">
                <a16:creationId xmlns:a16="http://schemas.microsoft.com/office/drawing/2014/main" id="{DBF03A27-7AE1-48E8-82BE-7992755FB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586" y="1254061"/>
            <a:ext cx="7027749" cy="439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660C3E4C-DAD1-4519-945E-FF36237F1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878" y="1546028"/>
            <a:ext cx="4201236" cy="439234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sz="3200" b="1" dirty="0"/>
              <a:t>Tudo o que foi dito até aqui se aplica ao conceito ÁRVORE.</a:t>
            </a:r>
          </a:p>
          <a:p>
            <a:pPr marL="0" indent="0" algn="ctr">
              <a:buNone/>
            </a:pPr>
            <a:endParaRPr lang="pt-BR" sz="3200" b="1" dirty="0"/>
          </a:p>
          <a:p>
            <a:pPr marL="0" indent="0" algn="ctr">
              <a:buNone/>
            </a:pPr>
            <a:r>
              <a:rPr lang="pt-BR" sz="3200" b="1" dirty="0"/>
              <a:t>A seguir um caso particular que nos interessa.</a:t>
            </a:r>
          </a:p>
        </p:txBody>
      </p:sp>
    </p:spTree>
    <p:extLst>
      <p:ext uri="{BB962C8B-B14F-4D97-AF65-F5344CB8AC3E}">
        <p14:creationId xmlns:p14="http://schemas.microsoft.com/office/powerpoint/2010/main" val="113804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010-605E-499D-B126-F747EDD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Binárias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6D83901-F9C3-4C8A-B3B1-A5A86783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/>
              <a:t>Um </a:t>
            </a:r>
            <a:r>
              <a:rPr lang="pt-BR" sz="2400" b="1" i="1" dirty="0"/>
              <a:t>nó pai</a:t>
            </a:r>
            <a:r>
              <a:rPr lang="pt-BR" sz="2400" dirty="0"/>
              <a:t> contém até dois filhos, no máximo.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As conexões existem somente entre um </a:t>
            </a:r>
            <a:r>
              <a:rPr lang="pt-BR" sz="2400" b="1" i="1" dirty="0"/>
              <a:t>nó pai </a:t>
            </a:r>
            <a:r>
              <a:rPr lang="pt-BR" sz="2400" dirty="0"/>
              <a:t>e seus </a:t>
            </a:r>
            <a:r>
              <a:rPr lang="pt-BR" sz="2400" b="1" i="1" dirty="0"/>
              <a:t>nós filhos</a:t>
            </a:r>
            <a:r>
              <a:rPr lang="pt-BR" sz="2400" dirty="0"/>
              <a:t> imediato, limitada à uma conexão.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As demais regras vistas continuam vigentes, desde que não afetem as duas regras anteriores.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0DB5FC-F18F-48D8-B2D4-54386EBBF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46" b="96341" l="2250" r="96750">
                        <a14:foregroundMark x1="36000" y1="27236" x2="37000" y2="36992"/>
                        <a14:foregroundMark x1="19500" y1="56911" x2="19833" y2="63415"/>
                        <a14:foregroundMark x1="23000" y1="88211" x2="28750" y2="90921"/>
                        <a14:foregroundMark x1="28750" y1="90921" x2="31167" y2="81301"/>
                        <a14:foregroundMark x1="31167" y1="81301" x2="31167" y2="79810"/>
                        <a14:foregroundMark x1="6083" y1="80352" x2="10917" y2="81707"/>
                        <a14:foregroundMark x1="46083" y1="86043" x2="51250" y2="81436"/>
                        <a14:foregroundMark x1="51250" y1="81436" x2="51250" y2="81436"/>
                        <a14:foregroundMark x1="2250" y1="81978" x2="2750" y2="87940"/>
                        <a14:foregroundMark x1="68500" y1="13821" x2="63250" y2="7995"/>
                        <a14:foregroundMark x1="63250" y1="7995" x2="64833" y2="14092"/>
                        <a14:foregroundMark x1="82083" y1="33198" x2="76750" y2="28049"/>
                        <a14:foregroundMark x1="76750" y1="28049" x2="73917" y2="39566"/>
                        <a14:foregroundMark x1="73917" y1="39566" x2="80833" y2="43225"/>
                        <a14:foregroundMark x1="80833" y1="43225" x2="82917" y2="39702"/>
                        <a14:foregroundMark x1="63500" y1="2981" x2="64167" y2="3252"/>
                        <a14:foregroundMark x1="91083" y1="54743" x2="91833" y2="64092"/>
                        <a14:foregroundMark x1="91833" y1="64092" x2="96833" y2="60163"/>
                        <a14:foregroundMark x1="63167" y1="59350" x2="69500" y2="60976"/>
                        <a14:foregroundMark x1="69500" y1="60976" x2="71000" y2="58537"/>
                        <a14:foregroundMark x1="68333" y1="90650" x2="76000" y2="89024"/>
                        <a14:foregroundMark x1="76000" y1="89024" x2="77417" y2="87669"/>
                        <a14:foregroundMark x1="72500" y1="96341" x2="71167" y2="96341"/>
                        <a14:foregroundMark x1="70833" y1="51491" x2="71667" y2="51220"/>
                        <a14:foregroundMark x1="72500" y1="48238" x2="73167" y2="47425"/>
                        <a14:foregroundMark x1="87417" y1="48509" x2="87917" y2="50136"/>
                        <a14:foregroundMark x1="84917" y1="44580" x2="87083" y2="47425"/>
                        <a14:foregroundMark x1="26167" y1="51762" x2="30333" y2="44309"/>
                        <a14:foregroundMark x1="45583" y1="31572" x2="55750" y2="21274"/>
                        <a14:foregroundMark x1="10583" y1="71545" x2="12083" y2="68022"/>
                        <a14:foregroundMark x1="24833" y1="68022" x2="26000" y2="70732"/>
                        <a14:foregroundMark x1="41750" y1="42141" x2="42583" y2="46748"/>
                        <a14:foregroundMark x1="69167" y1="18835" x2="73500" y2="25881"/>
                        <a14:foregroundMark x1="73500" y1="25881" x2="73500" y2="26423"/>
                        <a14:foregroundMark x1="43417" y1="69377" x2="44250" y2="737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51879" y="4019573"/>
            <a:ext cx="3947715" cy="242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22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010-605E-499D-B126-F747EDD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Binárias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6D83901-F9C3-4C8A-B3B1-A5A86783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975445" cy="3849624"/>
          </a:xfrm>
        </p:spPr>
        <p:txBody>
          <a:bodyPr>
            <a:normAutofit fontScale="92500"/>
          </a:bodyPr>
          <a:lstStyle/>
          <a:p>
            <a:r>
              <a:rPr lang="pt-BR" sz="2400" dirty="0"/>
              <a:t>A profundidade </a:t>
            </a:r>
            <a:r>
              <a:rPr lang="pt-BR" sz="2400" b="1" dirty="0"/>
              <a:t>h </a:t>
            </a:r>
            <a:r>
              <a:rPr lang="pt-BR" sz="2400" dirty="0"/>
              <a:t>é dada pelo maior nível da árvore. </a:t>
            </a:r>
          </a:p>
          <a:p>
            <a:r>
              <a:rPr lang="pt-BR" sz="2400" dirty="0"/>
              <a:t>Uma árvore binária de profundidade </a:t>
            </a:r>
            <a:r>
              <a:rPr lang="pt-BR" sz="2400" b="1" dirty="0"/>
              <a:t>h</a:t>
            </a:r>
            <a:r>
              <a:rPr lang="pt-BR" sz="2400" dirty="0"/>
              <a:t> pode conter até </a:t>
            </a:r>
            <a:r>
              <a:rPr lang="pt-BR" sz="2400" b="1" dirty="0"/>
              <a:t>2</a:t>
            </a:r>
            <a:r>
              <a:rPr lang="pt-BR" sz="2400" b="1" baseline="30000" dirty="0"/>
              <a:t>h</a:t>
            </a:r>
            <a:r>
              <a:rPr lang="pt-BR" sz="2400" baseline="30000" dirty="0"/>
              <a:t> </a:t>
            </a:r>
            <a:r>
              <a:rPr lang="pt-BR" sz="2400" dirty="0"/>
              <a:t>nós folhas.</a:t>
            </a:r>
          </a:p>
          <a:p>
            <a:r>
              <a:rPr lang="pt-BR" sz="2400" dirty="0"/>
              <a:t>Uma árvore binária de profundidade </a:t>
            </a:r>
            <a:r>
              <a:rPr lang="pt-BR" sz="2400" b="1" dirty="0"/>
              <a:t>h</a:t>
            </a:r>
            <a:r>
              <a:rPr lang="pt-BR" sz="2400" dirty="0"/>
              <a:t> podem conter até </a:t>
            </a:r>
            <a:r>
              <a:rPr lang="pt-BR" sz="2400" b="1" dirty="0"/>
              <a:t>2</a:t>
            </a:r>
            <a:r>
              <a:rPr lang="pt-BR" sz="2400" b="1" baseline="30000" dirty="0"/>
              <a:t>h+1</a:t>
            </a:r>
            <a:r>
              <a:rPr lang="pt-BR" sz="2400" b="1" dirty="0"/>
              <a:t>–1 </a:t>
            </a:r>
            <a:r>
              <a:rPr lang="pt-BR" sz="2400" dirty="0"/>
              <a:t>nós no total.</a:t>
            </a:r>
          </a:p>
          <a:p>
            <a:r>
              <a:rPr lang="pt-BR" sz="2400" dirty="0"/>
              <a:t>Uma árvore binária de profundidade </a:t>
            </a:r>
            <a:r>
              <a:rPr lang="pt-BR" sz="2400" b="1" dirty="0"/>
              <a:t>h</a:t>
            </a:r>
            <a:r>
              <a:rPr lang="pt-BR" sz="2400" dirty="0"/>
              <a:t> pode conter até </a:t>
            </a:r>
            <a:r>
              <a:rPr lang="pt-BR" sz="2400" b="1" dirty="0"/>
              <a:t>2</a:t>
            </a:r>
            <a:r>
              <a:rPr lang="pt-BR" sz="2400" b="1" baseline="30000" dirty="0"/>
              <a:t>h</a:t>
            </a:r>
            <a:r>
              <a:rPr lang="pt-BR" sz="2400" b="1" dirty="0"/>
              <a:t>–1</a:t>
            </a:r>
            <a:r>
              <a:rPr lang="pt-BR" sz="2400" baseline="30000" dirty="0"/>
              <a:t> </a:t>
            </a:r>
            <a:r>
              <a:rPr lang="pt-BR" sz="2400" dirty="0"/>
              <a:t>nós não folhas.</a:t>
            </a:r>
          </a:p>
          <a:p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0DB5FC-F18F-48D8-B2D4-54386EBBF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46" b="96341" l="2250" r="96750">
                        <a14:foregroundMark x1="36000" y1="27236" x2="37000" y2="36992"/>
                        <a14:foregroundMark x1="19500" y1="56911" x2="19833" y2="63415"/>
                        <a14:foregroundMark x1="23000" y1="88211" x2="28750" y2="90921"/>
                        <a14:foregroundMark x1="28750" y1="90921" x2="31167" y2="81301"/>
                        <a14:foregroundMark x1="31167" y1="81301" x2="31167" y2="79810"/>
                        <a14:foregroundMark x1="6083" y1="80352" x2="10917" y2="81707"/>
                        <a14:foregroundMark x1="46083" y1="86043" x2="51250" y2="81436"/>
                        <a14:foregroundMark x1="51250" y1="81436" x2="51250" y2="81436"/>
                        <a14:foregroundMark x1="2250" y1="81978" x2="2750" y2="87940"/>
                        <a14:foregroundMark x1="68500" y1="13821" x2="63250" y2="7995"/>
                        <a14:foregroundMark x1="63250" y1="7995" x2="64833" y2="14092"/>
                        <a14:foregroundMark x1="82083" y1="33198" x2="76750" y2="28049"/>
                        <a14:foregroundMark x1="76750" y1="28049" x2="73917" y2="39566"/>
                        <a14:foregroundMark x1="73917" y1="39566" x2="80833" y2="43225"/>
                        <a14:foregroundMark x1="80833" y1="43225" x2="82917" y2="39702"/>
                        <a14:foregroundMark x1="63500" y1="2981" x2="64167" y2="3252"/>
                        <a14:foregroundMark x1="91083" y1="54743" x2="91833" y2="64092"/>
                        <a14:foregroundMark x1="91833" y1="64092" x2="96833" y2="60163"/>
                        <a14:foregroundMark x1="63167" y1="59350" x2="69500" y2="60976"/>
                        <a14:foregroundMark x1="69500" y1="60976" x2="71000" y2="58537"/>
                        <a14:foregroundMark x1="68333" y1="90650" x2="76000" y2="89024"/>
                        <a14:foregroundMark x1="76000" y1="89024" x2="77417" y2="87669"/>
                        <a14:foregroundMark x1="72500" y1="96341" x2="71167" y2="96341"/>
                        <a14:foregroundMark x1="70833" y1="51491" x2="71667" y2="51220"/>
                        <a14:foregroundMark x1="72500" y1="48238" x2="73167" y2="47425"/>
                        <a14:foregroundMark x1="87417" y1="48509" x2="87917" y2="50136"/>
                        <a14:foregroundMark x1="84917" y1="44580" x2="87083" y2="47425"/>
                        <a14:foregroundMark x1="26167" y1="51762" x2="30333" y2="44309"/>
                        <a14:foregroundMark x1="45583" y1="31572" x2="55750" y2="21274"/>
                        <a14:foregroundMark x1="10583" y1="71545" x2="12083" y2="68022"/>
                        <a14:foregroundMark x1="24833" y1="68022" x2="26000" y2="70732"/>
                        <a14:foregroundMark x1="41750" y1="42141" x2="42583" y2="46748"/>
                        <a14:foregroundMark x1="69167" y1="18835" x2="73500" y2="25881"/>
                        <a14:foregroundMark x1="73500" y1="25881" x2="73500" y2="26423"/>
                        <a14:foregroundMark x1="43417" y1="69377" x2="44250" y2="737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28346" y="2379271"/>
            <a:ext cx="4921259" cy="302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83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010-605E-499D-B126-F747EDD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Binárias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6D83901-F9C3-4C8A-B3B1-A5A86783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494060" cy="3849624"/>
          </a:xfrm>
        </p:spPr>
        <p:txBody>
          <a:bodyPr>
            <a:normAutofit/>
          </a:bodyPr>
          <a:lstStyle/>
          <a:p>
            <a:r>
              <a:rPr lang="pt-BR" sz="2400" dirty="0"/>
              <a:t>Profundidade </a:t>
            </a:r>
            <a:r>
              <a:rPr lang="pt-BR" sz="2400" b="1" dirty="0"/>
              <a:t>h = 3</a:t>
            </a:r>
            <a:endParaRPr lang="pt-BR" sz="2400" dirty="0"/>
          </a:p>
          <a:p>
            <a:r>
              <a:rPr lang="pt-BR" sz="2400" dirty="0"/>
              <a:t>Até </a:t>
            </a:r>
            <a:r>
              <a:rPr lang="pt-BR" sz="2400" b="1" dirty="0"/>
              <a:t>2</a:t>
            </a:r>
            <a:r>
              <a:rPr lang="pt-BR" sz="2400" b="1" baseline="30000" dirty="0"/>
              <a:t>h</a:t>
            </a:r>
            <a:r>
              <a:rPr lang="pt-BR" sz="2400" baseline="30000" dirty="0"/>
              <a:t> </a:t>
            </a:r>
            <a:r>
              <a:rPr lang="pt-BR" sz="2400" dirty="0"/>
              <a:t>nós folhas </a:t>
            </a:r>
            <a:r>
              <a:rPr lang="pt-BR" sz="2400" b="1" dirty="0"/>
              <a:t>= 2</a:t>
            </a:r>
            <a:r>
              <a:rPr lang="pt-BR" sz="2400" b="1" baseline="30000" dirty="0"/>
              <a:t>3</a:t>
            </a:r>
            <a:r>
              <a:rPr lang="pt-BR" sz="2400" b="1" dirty="0"/>
              <a:t> = 8</a:t>
            </a:r>
          </a:p>
          <a:p>
            <a:r>
              <a:rPr lang="pt-BR" sz="2400" dirty="0"/>
              <a:t>Até </a:t>
            </a:r>
            <a:r>
              <a:rPr lang="pt-BR" sz="2400" b="1" dirty="0"/>
              <a:t>2</a:t>
            </a:r>
            <a:r>
              <a:rPr lang="pt-BR" sz="2400" b="1" baseline="30000" dirty="0"/>
              <a:t>h+1</a:t>
            </a:r>
            <a:r>
              <a:rPr lang="pt-BR" sz="2400" b="1" dirty="0"/>
              <a:t>–1</a:t>
            </a:r>
            <a:r>
              <a:rPr lang="pt-BR" sz="2400" dirty="0"/>
              <a:t>nós no total </a:t>
            </a:r>
            <a:r>
              <a:rPr lang="pt-BR" sz="2400" b="1" dirty="0"/>
              <a:t>= 2</a:t>
            </a:r>
            <a:r>
              <a:rPr lang="pt-BR" sz="2400" b="1" baseline="30000" dirty="0"/>
              <a:t>3+1</a:t>
            </a:r>
            <a:r>
              <a:rPr lang="pt-BR" sz="2400" b="1" dirty="0"/>
              <a:t>–1 = 2</a:t>
            </a:r>
            <a:r>
              <a:rPr lang="pt-BR" sz="2400" b="1" baseline="30000" dirty="0"/>
              <a:t>4</a:t>
            </a:r>
            <a:r>
              <a:rPr lang="pt-BR" sz="2400" b="1" dirty="0"/>
              <a:t>–1 = 15</a:t>
            </a:r>
          </a:p>
          <a:p>
            <a:r>
              <a:rPr lang="pt-BR" sz="2400" dirty="0"/>
              <a:t>Até </a:t>
            </a:r>
            <a:r>
              <a:rPr lang="pt-BR" sz="2400" b="1" dirty="0"/>
              <a:t>2</a:t>
            </a:r>
            <a:r>
              <a:rPr lang="pt-BR" sz="2400" b="1" baseline="30000" dirty="0"/>
              <a:t>h</a:t>
            </a:r>
            <a:r>
              <a:rPr lang="pt-BR" sz="2400" b="1" dirty="0"/>
              <a:t>–1</a:t>
            </a:r>
            <a:r>
              <a:rPr lang="pt-BR" sz="2400" baseline="30000" dirty="0"/>
              <a:t> </a:t>
            </a:r>
            <a:r>
              <a:rPr lang="pt-BR" sz="2400" dirty="0"/>
              <a:t>nós não folhas </a:t>
            </a:r>
            <a:r>
              <a:rPr lang="pt-BR" sz="2400" b="1" dirty="0"/>
              <a:t>= 2</a:t>
            </a:r>
            <a:r>
              <a:rPr lang="pt-BR" sz="2400" b="1" baseline="30000" dirty="0"/>
              <a:t>3</a:t>
            </a:r>
            <a:r>
              <a:rPr lang="pt-BR" sz="2400" b="1" dirty="0"/>
              <a:t>–1 = 7</a:t>
            </a:r>
          </a:p>
          <a:p>
            <a:endParaRPr lang="pt-BR" sz="24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0DB5FC-F18F-48D8-B2D4-54386EBBF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46" b="96341" l="2250" r="96750">
                        <a14:foregroundMark x1="36000" y1="27236" x2="37000" y2="36992"/>
                        <a14:foregroundMark x1="19500" y1="56911" x2="19833" y2="63415"/>
                        <a14:foregroundMark x1="23000" y1="88211" x2="28750" y2="90921"/>
                        <a14:foregroundMark x1="28750" y1="90921" x2="31167" y2="81301"/>
                        <a14:foregroundMark x1="31167" y1="81301" x2="31167" y2="79810"/>
                        <a14:foregroundMark x1="6083" y1="80352" x2="10917" y2="81707"/>
                        <a14:foregroundMark x1="46083" y1="86043" x2="51250" y2="81436"/>
                        <a14:foregroundMark x1="51250" y1="81436" x2="51250" y2="81436"/>
                        <a14:foregroundMark x1="2250" y1="81978" x2="2750" y2="87940"/>
                        <a14:foregroundMark x1="68500" y1="13821" x2="63250" y2="7995"/>
                        <a14:foregroundMark x1="63250" y1="7995" x2="64833" y2="14092"/>
                        <a14:foregroundMark x1="82083" y1="33198" x2="76750" y2="28049"/>
                        <a14:foregroundMark x1="76750" y1="28049" x2="73917" y2="39566"/>
                        <a14:foregroundMark x1="73917" y1="39566" x2="80833" y2="43225"/>
                        <a14:foregroundMark x1="80833" y1="43225" x2="82917" y2="39702"/>
                        <a14:foregroundMark x1="63500" y1="2981" x2="64167" y2="3252"/>
                        <a14:foregroundMark x1="91083" y1="54743" x2="91833" y2="64092"/>
                        <a14:foregroundMark x1="91833" y1="64092" x2="96833" y2="60163"/>
                        <a14:foregroundMark x1="63167" y1="59350" x2="69500" y2="60976"/>
                        <a14:foregroundMark x1="69500" y1="60976" x2="71000" y2="58537"/>
                        <a14:foregroundMark x1="68333" y1="90650" x2="76000" y2="89024"/>
                        <a14:foregroundMark x1="76000" y1="89024" x2="77417" y2="87669"/>
                        <a14:foregroundMark x1="72500" y1="96341" x2="71167" y2="96341"/>
                        <a14:foregroundMark x1="70833" y1="51491" x2="71667" y2="51220"/>
                        <a14:foregroundMark x1="72500" y1="48238" x2="73167" y2="47425"/>
                        <a14:foregroundMark x1="87417" y1="48509" x2="87917" y2="50136"/>
                        <a14:foregroundMark x1="84917" y1="44580" x2="87083" y2="47425"/>
                        <a14:foregroundMark x1="26167" y1="51762" x2="30333" y2="44309"/>
                        <a14:foregroundMark x1="45583" y1="31572" x2="55750" y2="21274"/>
                        <a14:foregroundMark x1="10583" y1="71545" x2="12083" y2="68022"/>
                        <a14:foregroundMark x1="24833" y1="68022" x2="26000" y2="70732"/>
                        <a14:foregroundMark x1="41750" y1="42141" x2="42583" y2="46748"/>
                        <a14:foregroundMark x1="69167" y1="18835" x2="73500" y2="25881"/>
                        <a14:foregroundMark x1="73500" y1="25881" x2="73500" y2="26423"/>
                        <a14:foregroundMark x1="43417" y1="69377" x2="44250" y2="737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3075306"/>
            <a:ext cx="5361499" cy="329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010-605E-499D-B126-F747EDD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Binárias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6D83901-F9C3-4C8A-B3B1-A5A86783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3914633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Uma </a:t>
            </a:r>
            <a:r>
              <a:rPr lang="pt-BR" sz="2400" b="1" dirty="0"/>
              <a:t>árvore binária </a:t>
            </a:r>
            <a:r>
              <a:rPr lang="pt-BR" sz="2400" dirty="0"/>
              <a:t>é dita </a:t>
            </a:r>
            <a:r>
              <a:rPr lang="pt-BR" sz="2400" b="1" dirty="0"/>
              <a:t>completa</a:t>
            </a:r>
            <a:r>
              <a:rPr lang="pt-BR" sz="2400" dirty="0"/>
              <a:t> se em todos os níveis todos os nós pais estiverem completos.</a:t>
            </a:r>
            <a:endParaRPr lang="pt-BR" sz="2400" b="1" dirty="0"/>
          </a:p>
        </p:txBody>
      </p:sp>
      <p:pic>
        <p:nvPicPr>
          <p:cNvPr id="5122" name="Picture 2" descr="Diferença entre árvore binária completa e cheia - Stack Overflow em  Português">
            <a:extLst>
              <a:ext uri="{FF2B5EF4-FFF2-40B4-BE49-F238E27FC236}">
                <a16:creationId xmlns:a16="http://schemas.microsoft.com/office/drawing/2014/main" id="{8A5CFA7A-7C19-47F4-B74A-DA83815CA8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24"/>
          <a:stretch/>
        </p:blipFill>
        <p:spPr bwMode="auto">
          <a:xfrm>
            <a:off x="5349922" y="1723352"/>
            <a:ext cx="5158854" cy="390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415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010-605E-499D-B126-F747EDD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Binária de Busca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6D83901-F9C3-4C8A-B3B1-A5A86783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>
            <a:normAutofit/>
          </a:bodyPr>
          <a:lstStyle/>
          <a:p>
            <a:r>
              <a:rPr lang="pt-BR" sz="2400" dirty="0"/>
              <a:t>Valores </a:t>
            </a:r>
            <a:r>
              <a:rPr lang="pt-BR" sz="2400" b="1" dirty="0"/>
              <a:t>maiores </a:t>
            </a:r>
            <a:r>
              <a:rPr lang="pt-BR" sz="2400" dirty="0"/>
              <a:t>que o nó são inseridos à </a:t>
            </a:r>
            <a:r>
              <a:rPr lang="pt-BR" sz="2400" b="1" dirty="0"/>
              <a:t>direta </a:t>
            </a:r>
            <a:r>
              <a:rPr lang="pt-BR" sz="2400" dirty="0"/>
              <a:t>do nó, se a direita for </a:t>
            </a:r>
            <a:r>
              <a:rPr lang="pt-BR" sz="2400" b="1" i="1" dirty="0"/>
              <a:t>NULL</a:t>
            </a:r>
            <a:r>
              <a:rPr lang="pt-BR" sz="2400" dirty="0"/>
              <a:t>. Senão, insere na </a:t>
            </a:r>
            <a:r>
              <a:rPr lang="pt-BR" sz="2400" dirty="0" err="1"/>
              <a:t>subárvore</a:t>
            </a:r>
            <a:r>
              <a:rPr lang="pt-BR" sz="2400" dirty="0"/>
              <a:t> direita.</a:t>
            </a:r>
          </a:p>
          <a:p>
            <a:r>
              <a:rPr lang="pt-BR" sz="2400" dirty="0"/>
              <a:t>Valores </a:t>
            </a:r>
            <a:r>
              <a:rPr lang="pt-BR" sz="2400" b="1" dirty="0"/>
              <a:t>menores</a:t>
            </a:r>
            <a:r>
              <a:rPr lang="pt-BR" sz="2400" dirty="0"/>
              <a:t> que o nó são inseridos à </a:t>
            </a:r>
            <a:r>
              <a:rPr lang="pt-BR" sz="2400" b="1" dirty="0"/>
              <a:t>esquerda </a:t>
            </a:r>
            <a:r>
              <a:rPr lang="pt-BR" sz="2400" dirty="0"/>
              <a:t>do nó, se a esquerda for </a:t>
            </a:r>
            <a:r>
              <a:rPr lang="pt-BR" sz="2400" b="1" i="1" dirty="0"/>
              <a:t>NULL</a:t>
            </a:r>
            <a:r>
              <a:rPr lang="pt-BR" sz="2400" dirty="0"/>
              <a:t>. Senão, insere na </a:t>
            </a:r>
            <a:r>
              <a:rPr lang="pt-BR" sz="2400" dirty="0" err="1"/>
              <a:t>subárvore</a:t>
            </a:r>
            <a:r>
              <a:rPr lang="pt-BR" sz="2400" dirty="0"/>
              <a:t> esquerda.</a:t>
            </a:r>
          </a:p>
          <a:p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0DB5FC-F18F-48D8-B2D4-54386EBBF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46" b="96341" l="2250" r="96750">
                        <a14:foregroundMark x1="36000" y1="27236" x2="37000" y2="36992"/>
                        <a14:foregroundMark x1="19500" y1="56911" x2="19833" y2="63415"/>
                        <a14:foregroundMark x1="23000" y1="88211" x2="28750" y2="90921"/>
                        <a14:foregroundMark x1="28750" y1="90921" x2="31167" y2="81301"/>
                        <a14:foregroundMark x1="31167" y1="81301" x2="31167" y2="79810"/>
                        <a14:foregroundMark x1="6083" y1="80352" x2="10917" y2="81707"/>
                        <a14:foregroundMark x1="46083" y1="86043" x2="51250" y2="81436"/>
                        <a14:foregroundMark x1="51250" y1="81436" x2="51250" y2="81436"/>
                        <a14:foregroundMark x1="2250" y1="81978" x2="2750" y2="87940"/>
                        <a14:foregroundMark x1="68500" y1="13821" x2="63250" y2="7995"/>
                        <a14:foregroundMark x1="63250" y1="7995" x2="64833" y2="14092"/>
                        <a14:foregroundMark x1="82083" y1="33198" x2="76750" y2="28049"/>
                        <a14:foregroundMark x1="76750" y1="28049" x2="73917" y2="39566"/>
                        <a14:foregroundMark x1="73917" y1="39566" x2="80833" y2="43225"/>
                        <a14:foregroundMark x1="80833" y1="43225" x2="82917" y2="39702"/>
                        <a14:foregroundMark x1="63500" y1="2981" x2="64167" y2="3252"/>
                        <a14:foregroundMark x1="91083" y1="54743" x2="91833" y2="64092"/>
                        <a14:foregroundMark x1="91833" y1="64092" x2="96833" y2="60163"/>
                        <a14:foregroundMark x1="63167" y1="59350" x2="69500" y2="60976"/>
                        <a14:foregroundMark x1="69500" y1="60976" x2="71000" y2="58537"/>
                        <a14:foregroundMark x1="68333" y1="90650" x2="76000" y2="89024"/>
                        <a14:foregroundMark x1="76000" y1="89024" x2="77417" y2="87669"/>
                        <a14:foregroundMark x1="72500" y1="96341" x2="71167" y2="96341"/>
                        <a14:foregroundMark x1="70833" y1="51491" x2="71667" y2="51220"/>
                        <a14:foregroundMark x1="72500" y1="48238" x2="73167" y2="47425"/>
                        <a14:foregroundMark x1="87417" y1="48509" x2="87917" y2="50136"/>
                        <a14:foregroundMark x1="84917" y1="44580" x2="87083" y2="47425"/>
                        <a14:foregroundMark x1="26167" y1="51762" x2="30333" y2="44309"/>
                        <a14:foregroundMark x1="45583" y1="31572" x2="55750" y2="21274"/>
                        <a14:foregroundMark x1="10583" y1="71545" x2="12083" y2="68022"/>
                        <a14:foregroundMark x1="24833" y1="68022" x2="26000" y2="70732"/>
                        <a14:foregroundMark x1="41750" y1="42141" x2="42583" y2="46748"/>
                        <a14:foregroundMark x1="69167" y1="18835" x2="73500" y2="25881"/>
                        <a14:foregroundMark x1="73500" y1="25881" x2="73500" y2="26423"/>
                        <a14:foregroundMark x1="43417" y1="69377" x2="44250" y2="737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78422" y="2365783"/>
            <a:ext cx="6259551" cy="38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75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010-605E-499D-B126-F747EDD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Exercício: Árvore Binária de Busca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6D83901-F9C3-4C8A-B3B1-A5A86783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588388" cy="3849624"/>
          </a:xfrm>
        </p:spPr>
        <p:txBody>
          <a:bodyPr>
            <a:normAutofit/>
          </a:bodyPr>
          <a:lstStyle/>
          <a:p>
            <a:r>
              <a:rPr lang="pt-BR" sz="2400" dirty="0"/>
              <a:t>Qual a árvore binária de busca resultante da seguinte inserção de números: 7, 9, 10, 8, 3, 1, 2, 5, 4, 6.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68480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010-605E-499D-B126-F747EDD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Exercício: Árvore Binária de Busca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6D83901-F9C3-4C8A-B3B1-A5A86783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588388" cy="3849624"/>
          </a:xfrm>
        </p:spPr>
        <p:txBody>
          <a:bodyPr>
            <a:normAutofit/>
          </a:bodyPr>
          <a:lstStyle/>
          <a:p>
            <a:r>
              <a:rPr lang="pt-BR" sz="2400" dirty="0"/>
              <a:t>Qual a árvore binária de busca resultante da seguinte inserção de números: 7, 9, 10, 8, 3, 1, 2, 5, 4, 6.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8CDDB4B-5D5A-46B7-85BC-C562A38F493E}"/>
              </a:ext>
            </a:extLst>
          </p:cNvPr>
          <p:cNvSpPr/>
          <p:nvPr/>
        </p:nvSpPr>
        <p:spPr>
          <a:xfrm>
            <a:off x="5330324" y="3169692"/>
            <a:ext cx="518616" cy="518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B8FD01C-AFB0-4245-877D-91422BC17312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5772990" y="3612358"/>
            <a:ext cx="617313" cy="149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2C713C9D-04D7-444D-968F-DA82E8E1ED10}"/>
              </a:ext>
            </a:extLst>
          </p:cNvPr>
          <p:cNvSpPr/>
          <p:nvPr/>
        </p:nvSpPr>
        <p:spPr>
          <a:xfrm>
            <a:off x="6390303" y="3688308"/>
            <a:ext cx="518616" cy="518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F5CC4F85-CCA2-48B4-BDA0-A93CD527865C}"/>
              </a:ext>
            </a:extLst>
          </p:cNvPr>
          <p:cNvSpPr/>
          <p:nvPr/>
        </p:nvSpPr>
        <p:spPr>
          <a:xfrm>
            <a:off x="6869785" y="4305324"/>
            <a:ext cx="518616" cy="518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72000"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9B974FF-4444-4DF3-B1C6-623FBEA3C154}"/>
              </a:ext>
            </a:extLst>
          </p:cNvPr>
          <p:cNvSpPr/>
          <p:nvPr/>
        </p:nvSpPr>
        <p:spPr>
          <a:xfrm>
            <a:off x="5932228" y="4247378"/>
            <a:ext cx="518616" cy="518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6A7AFE0B-34F1-494C-AE61-DF321215804E}"/>
              </a:ext>
            </a:extLst>
          </p:cNvPr>
          <p:cNvSpPr/>
          <p:nvPr/>
        </p:nvSpPr>
        <p:spPr>
          <a:xfrm>
            <a:off x="4281719" y="3677583"/>
            <a:ext cx="518616" cy="518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F79418D0-A05B-43F6-BE0F-D5772502EF93}"/>
              </a:ext>
            </a:extLst>
          </p:cNvPr>
          <p:cNvSpPr/>
          <p:nvPr/>
        </p:nvSpPr>
        <p:spPr>
          <a:xfrm>
            <a:off x="3360289" y="4283466"/>
            <a:ext cx="518616" cy="518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0B2E139E-6531-41A3-B9BD-C80F5FD8CC6C}"/>
              </a:ext>
            </a:extLst>
          </p:cNvPr>
          <p:cNvSpPr/>
          <p:nvPr/>
        </p:nvSpPr>
        <p:spPr>
          <a:xfrm>
            <a:off x="3615918" y="4973748"/>
            <a:ext cx="518616" cy="518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9540BA46-7A01-42A9-B145-D83956227831}"/>
              </a:ext>
            </a:extLst>
          </p:cNvPr>
          <p:cNvSpPr/>
          <p:nvPr/>
        </p:nvSpPr>
        <p:spPr>
          <a:xfrm>
            <a:off x="4875865" y="4356732"/>
            <a:ext cx="518616" cy="518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632E237-517E-48C0-8D2D-E734AB16C932}"/>
              </a:ext>
            </a:extLst>
          </p:cNvPr>
          <p:cNvSpPr/>
          <p:nvPr/>
        </p:nvSpPr>
        <p:spPr>
          <a:xfrm>
            <a:off x="5355347" y="4973748"/>
            <a:ext cx="518616" cy="518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72000"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CC240657-D15C-4E90-AF20-C00DAEBF3E39}"/>
              </a:ext>
            </a:extLst>
          </p:cNvPr>
          <p:cNvSpPr/>
          <p:nvPr/>
        </p:nvSpPr>
        <p:spPr>
          <a:xfrm>
            <a:off x="4417790" y="4915802"/>
            <a:ext cx="518616" cy="518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5D0A94C8-66DC-4D9E-B7EA-97983F1F7B15}"/>
              </a:ext>
            </a:extLst>
          </p:cNvPr>
          <p:cNvCxnSpPr>
            <a:cxnSpLocks/>
            <a:stCxn id="26" idx="5"/>
            <a:endCxn id="27" idx="1"/>
          </p:cNvCxnSpPr>
          <p:nvPr/>
        </p:nvCxnSpPr>
        <p:spPr>
          <a:xfrm>
            <a:off x="6832969" y="4130974"/>
            <a:ext cx="112766" cy="25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B8889CDD-8172-49E2-AB9C-B74C8C838E95}"/>
              </a:ext>
            </a:extLst>
          </p:cNvPr>
          <p:cNvCxnSpPr>
            <a:cxnSpLocks/>
            <a:stCxn id="26" idx="3"/>
            <a:endCxn id="28" idx="7"/>
          </p:cNvCxnSpPr>
          <p:nvPr/>
        </p:nvCxnSpPr>
        <p:spPr>
          <a:xfrm flipH="1">
            <a:off x="6374894" y="4130974"/>
            <a:ext cx="91359" cy="19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85B32818-0DFC-4A1B-BA20-E0BC6DEC7903}"/>
              </a:ext>
            </a:extLst>
          </p:cNvPr>
          <p:cNvCxnSpPr>
            <a:cxnSpLocks/>
          </p:cNvCxnSpPr>
          <p:nvPr/>
        </p:nvCxnSpPr>
        <p:spPr>
          <a:xfrm flipH="1">
            <a:off x="4724385" y="3612358"/>
            <a:ext cx="681889" cy="14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2056F00A-0E7D-472F-BED7-83151C1B43EA}"/>
              </a:ext>
            </a:extLst>
          </p:cNvPr>
          <p:cNvCxnSpPr>
            <a:cxnSpLocks/>
            <a:stCxn id="29" idx="3"/>
            <a:endCxn id="30" idx="7"/>
          </p:cNvCxnSpPr>
          <p:nvPr/>
        </p:nvCxnSpPr>
        <p:spPr>
          <a:xfrm flipH="1">
            <a:off x="3802955" y="4120249"/>
            <a:ext cx="554714" cy="23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809267F2-C3AA-4284-8D1F-A229127A5E22}"/>
              </a:ext>
            </a:extLst>
          </p:cNvPr>
          <p:cNvCxnSpPr>
            <a:cxnSpLocks/>
            <a:stCxn id="30" idx="4"/>
            <a:endCxn id="31" idx="1"/>
          </p:cNvCxnSpPr>
          <p:nvPr/>
        </p:nvCxnSpPr>
        <p:spPr>
          <a:xfrm>
            <a:off x="3619597" y="4802082"/>
            <a:ext cx="72271" cy="24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6B072D8F-C754-49A1-AAE4-E00C9EAD8A38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4724385" y="4120249"/>
            <a:ext cx="227430" cy="31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584A9DFC-4115-4138-9886-A6D70A87CFB9}"/>
              </a:ext>
            </a:extLst>
          </p:cNvPr>
          <p:cNvCxnSpPr>
            <a:cxnSpLocks/>
            <a:stCxn id="32" idx="5"/>
            <a:endCxn id="33" idx="1"/>
          </p:cNvCxnSpPr>
          <p:nvPr/>
        </p:nvCxnSpPr>
        <p:spPr>
          <a:xfrm>
            <a:off x="5318531" y="4799398"/>
            <a:ext cx="112766" cy="25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D1D47CE8-323B-4932-87BB-B50F070C87C6}"/>
              </a:ext>
            </a:extLst>
          </p:cNvPr>
          <p:cNvCxnSpPr>
            <a:cxnSpLocks/>
            <a:stCxn id="32" idx="3"/>
            <a:endCxn id="34" idx="7"/>
          </p:cNvCxnSpPr>
          <p:nvPr/>
        </p:nvCxnSpPr>
        <p:spPr>
          <a:xfrm flipH="1">
            <a:off x="4860456" y="4799398"/>
            <a:ext cx="91359" cy="19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83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8257E-224F-4321-950F-4418BBC4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C3CB14-7503-4464-9560-D517A6F1F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b="1" dirty="0"/>
              <a:t>Uma árvore é uma estrutura de dados que, quando não está vazia, possui um nó raiz e outros nós que são </a:t>
            </a:r>
            <a:r>
              <a:rPr lang="pt-BR" sz="3200" b="1" dirty="0" err="1"/>
              <a:t>subárvores</a:t>
            </a:r>
            <a:r>
              <a:rPr lang="pt-BR" sz="3200" b="1" dirty="0"/>
              <a:t> e guardam as mesmas características.</a:t>
            </a:r>
          </a:p>
        </p:txBody>
      </p:sp>
    </p:spTree>
    <p:extLst>
      <p:ext uri="{BB962C8B-B14F-4D97-AF65-F5344CB8AC3E}">
        <p14:creationId xmlns:p14="http://schemas.microsoft.com/office/powerpoint/2010/main" val="4281316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010-605E-499D-B126-F747EDD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Exercícios: Árvore Binária de Busca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6D83901-F9C3-4C8A-B3B1-A5A86783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588388" cy="3849624"/>
          </a:xfrm>
        </p:spPr>
        <p:txBody>
          <a:bodyPr>
            <a:normAutofit/>
          </a:bodyPr>
          <a:lstStyle/>
          <a:p>
            <a:r>
              <a:rPr lang="pt-BR" sz="2400" dirty="0"/>
              <a:t>Qual a árvore binária de busca resultante da seguinte inserção de números: 1, 2, 3, 4, 5, 6, 7, 8, 9, 10.</a:t>
            </a:r>
          </a:p>
          <a:p>
            <a:r>
              <a:rPr lang="pt-BR" sz="2400" dirty="0"/>
              <a:t>Qual a árvore binária de busca resultante da seguinte inserção de números: 10, 9, 8, 7, 6, 5, 4, 3, 2, 1.</a:t>
            </a:r>
          </a:p>
          <a:p>
            <a:r>
              <a:rPr lang="pt-BR" sz="2400" dirty="0"/>
              <a:t>Qual a árvore binária de busca resultante da seguinte inserção de números: 6, 5, 8, 9, 7, 10, 2, 3, 4, 1.</a:t>
            </a:r>
          </a:p>
        </p:txBody>
      </p:sp>
    </p:spTree>
    <p:extLst>
      <p:ext uri="{BB962C8B-B14F-4D97-AF65-F5344CB8AC3E}">
        <p14:creationId xmlns:p14="http://schemas.microsoft.com/office/powerpoint/2010/main" val="2046008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010-605E-499D-B126-F747EDD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Exercícios: Árvore Binária de Busca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6D83901-F9C3-4C8A-B3B1-A5A86783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801170" cy="3849624"/>
          </a:xfrm>
        </p:spPr>
        <p:txBody>
          <a:bodyPr>
            <a:normAutofit/>
          </a:bodyPr>
          <a:lstStyle/>
          <a:p>
            <a:r>
              <a:rPr lang="pt-BR" sz="2400" dirty="0"/>
              <a:t>Qual a árvore binária de busca resultante da seguinte inserção de números: 1, 2, 3, 4, 5, 6, 7, 8, 9, 10.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91C6D3B9-4498-42FE-90CD-BE5D7555D1FC}"/>
              </a:ext>
            </a:extLst>
          </p:cNvPr>
          <p:cNvSpPr/>
          <p:nvPr/>
        </p:nvSpPr>
        <p:spPr>
          <a:xfrm>
            <a:off x="6802269" y="1616739"/>
            <a:ext cx="518616" cy="518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783BDA8-62AA-4C4C-B60B-078D7FB6749B}"/>
              </a:ext>
            </a:extLst>
          </p:cNvPr>
          <p:cNvSpPr/>
          <p:nvPr/>
        </p:nvSpPr>
        <p:spPr>
          <a:xfrm>
            <a:off x="7741688" y="2651076"/>
            <a:ext cx="518616" cy="518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E4A7809-1A77-4A5E-AD83-3FE1550D5AC4}"/>
              </a:ext>
            </a:extLst>
          </p:cNvPr>
          <p:cNvSpPr/>
          <p:nvPr/>
        </p:nvSpPr>
        <p:spPr>
          <a:xfrm>
            <a:off x="7267431" y="2127923"/>
            <a:ext cx="518616" cy="518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D6324D-62D0-4E10-982D-B108E860EF8B}"/>
              </a:ext>
            </a:extLst>
          </p:cNvPr>
          <p:cNvSpPr/>
          <p:nvPr/>
        </p:nvSpPr>
        <p:spPr>
          <a:xfrm>
            <a:off x="8255184" y="3134868"/>
            <a:ext cx="518616" cy="518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F14149D-1705-4FB2-8645-53126693D6EC}"/>
              </a:ext>
            </a:extLst>
          </p:cNvPr>
          <p:cNvSpPr/>
          <p:nvPr/>
        </p:nvSpPr>
        <p:spPr>
          <a:xfrm>
            <a:off x="8666892" y="3581400"/>
            <a:ext cx="518616" cy="518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9B74735-AE0F-459B-A9DB-60465DFBD07E}"/>
              </a:ext>
            </a:extLst>
          </p:cNvPr>
          <p:cNvSpPr/>
          <p:nvPr/>
        </p:nvSpPr>
        <p:spPr>
          <a:xfrm>
            <a:off x="9185508" y="4027932"/>
            <a:ext cx="518616" cy="518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F8DDC51-4961-42DE-8AE2-F9C6B6C38CEC}"/>
              </a:ext>
            </a:extLst>
          </p:cNvPr>
          <p:cNvSpPr/>
          <p:nvPr/>
        </p:nvSpPr>
        <p:spPr>
          <a:xfrm>
            <a:off x="9704124" y="4466824"/>
            <a:ext cx="518616" cy="518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8FEB4BE-C34A-42A5-9755-9444D8681153}"/>
              </a:ext>
            </a:extLst>
          </p:cNvPr>
          <p:cNvSpPr/>
          <p:nvPr/>
        </p:nvSpPr>
        <p:spPr>
          <a:xfrm>
            <a:off x="10197150" y="4977696"/>
            <a:ext cx="518616" cy="518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25759F1-60B5-4CB0-94B9-576C784EC9FC}"/>
              </a:ext>
            </a:extLst>
          </p:cNvPr>
          <p:cNvSpPr/>
          <p:nvPr/>
        </p:nvSpPr>
        <p:spPr>
          <a:xfrm>
            <a:off x="10715766" y="5434128"/>
            <a:ext cx="518616" cy="518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936FF05-4EEC-4AD0-867C-AFBD26E54CF6}"/>
              </a:ext>
            </a:extLst>
          </p:cNvPr>
          <p:cNvSpPr/>
          <p:nvPr/>
        </p:nvSpPr>
        <p:spPr>
          <a:xfrm>
            <a:off x="11234382" y="5890560"/>
            <a:ext cx="518616" cy="518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pt-BR" dirty="0"/>
              <a:t>10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5EA2698-682F-4E0B-BDC9-AC5587189285}"/>
              </a:ext>
            </a:extLst>
          </p:cNvPr>
          <p:cNvCxnSpPr>
            <a:stCxn id="3" idx="5"/>
            <a:endCxn id="6" idx="1"/>
          </p:cNvCxnSpPr>
          <p:nvPr/>
        </p:nvCxnSpPr>
        <p:spPr>
          <a:xfrm>
            <a:off x="7244935" y="2059405"/>
            <a:ext cx="98446" cy="14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68A22779-9A8F-43C3-8531-99F3357920CA}"/>
              </a:ext>
            </a:extLst>
          </p:cNvPr>
          <p:cNvCxnSpPr>
            <a:cxnSpLocks/>
            <a:stCxn id="6" idx="5"/>
            <a:endCxn id="5" idx="1"/>
          </p:cNvCxnSpPr>
          <p:nvPr/>
        </p:nvCxnSpPr>
        <p:spPr>
          <a:xfrm>
            <a:off x="7710097" y="2570589"/>
            <a:ext cx="107541" cy="15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5F82473-221E-4AF3-8F6F-7CB7C4C24F2B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9628174" y="4470598"/>
            <a:ext cx="151900" cy="7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7748CD72-B1DD-44F3-B8E7-354AAB469FAB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10146790" y="4909490"/>
            <a:ext cx="126310" cy="14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752478D0-9C91-4316-A24A-B1896E5EF652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10639816" y="5420362"/>
            <a:ext cx="151900" cy="89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7678C80B-BFAE-46D9-8F9E-3189F82B0152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8184354" y="3093742"/>
            <a:ext cx="146780" cy="11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5081C9F5-9305-4767-8EB9-C01AE541D397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8697850" y="3577534"/>
            <a:ext cx="44992" cy="7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CC367CEA-59CF-4FE6-9126-9DA00318E00D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9109558" y="4024066"/>
            <a:ext cx="151900" cy="7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93ACEAE-F3CD-45FA-AA33-C9BA85355A83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11158432" y="5876794"/>
            <a:ext cx="151900" cy="89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567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010-605E-499D-B126-F747EDD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Exercícios: Árvore Binária de Busca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6D83901-F9C3-4C8A-B3B1-A5A86783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802400" cy="3849624"/>
          </a:xfrm>
        </p:spPr>
        <p:txBody>
          <a:bodyPr>
            <a:normAutofit/>
          </a:bodyPr>
          <a:lstStyle/>
          <a:p>
            <a:r>
              <a:rPr lang="pt-BR" sz="2400" dirty="0"/>
              <a:t>Qual a árvore binária de busca resultante da seguinte inserção de números: 10, 9, 8, 7, 6, 5, 4, 3, 2, 1.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D0DF6CCF-F4AE-40A7-90EB-596E4CFB62A1}"/>
              </a:ext>
            </a:extLst>
          </p:cNvPr>
          <p:cNvGrpSpPr/>
          <p:nvPr/>
        </p:nvGrpSpPr>
        <p:grpSpPr>
          <a:xfrm flipH="1">
            <a:off x="6802269" y="1616739"/>
            <a:ext cx="4950729" cy="4792437"/>
            <a:chOff x="6802269" y="1616739"/>
            <a:chExt cx="4950729" cy="4792437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9B1645DA-A73D-4C97-A6C9-758CF39A00F3}"/>
                </a:ext>
              </a:extLst>
            </p:cNvPr>
            <p:cNvSpPr/>
            <p:nvPr/>
          </p:nvSpPr>
          <p:spPr>
            <a:xfrm>
              <a:off x="6802269" y="1616739"/>
              <a:ext cx="518616" cy="518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dirty="0"/>
                <a:t>10</a:t>
              </a: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0D43DC6A-AE82-44B7-8A9E-68D9007F6D8E}"/>
                </a:ext>
              </a:extLst>
            </p:cNvPr>
            <p:cNvSpPr/>
            <p:nvPr/>
          </p:nvSpPr>
          <p:spPr>
            <a:xfrm>
              <a:off x="7741688" y="2651076"/>
              <a:ext cx="518616" cy="518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8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E3CCA584-882C-4A57-98C2-9B611AA65CC2}"/>
                </a:ext>
              </a:extLst>
            </p:cNvPr>
            <p:cNvSpPr/>
            <p:nvPr/>
          </p:nvSpPr>
          <p:spPr>
            <a:xfrm>
              <a:off x="7267431" y="2127923"/>
              <a:ext cx="518616" cy="518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88FFF9D2-1525-4282-8DF4-ECCCC701E463}"/>
                </a:ext>
              </a:extLst>
            </p:cNvPr>
            <p:cNvSpPr/>
            <p:nvPr/>
          </p:nvSpPr>
          <p:spPr>
            <a:xfrm>
              <a:off x="8255184" y="3134868"/>
              <a:ext cx="518616" cy="518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7</a:t>
              </a: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D6A849DF-4220-401A-A67A-8C1EDD0D3F76}"/>
                </a:ext>
              </a:extLst>
            </p:cNvPr>
            <p:cNvSpPr/>
            <p:nvPr/>
          </p:nvSpPr>
          <p:spPr>
            <a:xfrm>
              <a:off x="8666892" y="3581400"/>
              <a:ext cx="518616" cy="518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6</a:t>
              </a: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013EA331-762B-443E-A2ED-4AED259598E8}"/>
                </a:ext>
              </a:extLst>
            </p:cNvPr>
            <p:cNvSpPr/>
            <p:nvPr/>
          </p:nvSpPr>
          <p:spPr>
            <a:xfrm>
              <a:off x="9185508" y="4027932"/>
              <a:ext cx="518616" cy="518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37292D78-6385-4108-9D05-2BA7311F31FF}"/>
                </a:ext>
              </a:extLst>
            </p:cNvPr>
            <p:cNvSpPr/>
            <p:nvPr/>
          </p:nvSpPr>
          <p:spPr>
            <a:xfrm>
              <a:off x="9704124" y="4466824"/>
              <a:ext cx="518616" cy="518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97C21CB1-D934-4627-9108-F893261D0270}"/>
                </a:ext>
              </a:extLst>
            </p:cNvPr>
            <p:cNvSpPr/>
            <p:nvPr/>
          </p:nvSpPr>
          <p:spPr>
            <a:xfrm>
              <a:off x="10197150" y="4977696"/>
              <a:ext cx="518616" cy="518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0D74D0F8-BB1C-41FF-AB7A-E7E1A7C51E33}"/>
                </a:ext>
              </a:extLst>
            </p:cNvPr>
            <p:cNvSpPr/>
            <p:nvPr/>
          </p:nvSpPr>
          <p:spPr>
            <a:xfrm>
              <a:off x="10715766" y="5434128"/>
              <a:ext cx="518616" cy="518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95F12DEB-7B1A-444A-950B-EB94027CE589}"/>
                </a:ext>
              </a:extLst>
            </p:cNvPr>
            <p:cNvSpPr/>
            <p:nvPr/>
          </p:nvSpPr>
          <p:spPr>
            <a:xfrm>
              <a:off x="11234382" y="5890560"/>
              <a:ext cx="518616" cy="518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8C614869-2A66-41A0-AEA1-CD4C23EB66AD}"/>
                </a:ext>
              </a:extLst>
            </p:cNvPr>
            <p:cNvCxnSpPr>
              <a:stCxn id="5" idx="5"/>
              <a:endCxn id="7" idx="1"/>
            </p:cNvCxnSpPr>
            <p:nvPr/>
          </p:nvCxnSpPr>
          <p:spPr>
            <a:xfrm>
              <a:off x="7244935" y="2059405"/>
              <a:ext cx="98446" cy="1444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C713441E-1271-40F5-8448-894F3E50AC90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7710097" y="2570589"/>
              <a:ext cx="107541" cy="1564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B43D46E4-0C33-4A93-9FFD-601A742D0787}"/>
                </a:ext>
              </a:extLst>
            </p:cNvPr>
            <p:cNvCxnSpPr>
              <a:cxnSpLocks/>
              <a:stCxn id="10" idx="5"/>
              <a:endCxn id="11" idx="1"/>
            </p:cNvCxnSpPr>
            <p:nvPr/>
          </p:nvCxnSpPr>
          <p:spPr>
            <a:xfrm>
              <a:off x="9628174" y="4470598"/>
              <a:ext cx="151900" cy="721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1C2CBCCD-356E-463C-A2E8-D57240C48A2F}"/>
                </a:ext>
              </a:extLst>
            </p:cNvPr>
            <p:cNvCxnSpPr>
              <a:cxnSpLocks/>
              <a:stCxn id="11" idx="5"/>
              <a:endCxn id="12" idx="1"/>
            </p:cNvCxnSpPr>
            <p:nvPr/>
          </p:nvCxnSpPr>
          <p:spPr>
            <a:xfrm>
              <a:off x="10146790" y="4909490"/>
              <a:ext cx="126310" cy="144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FE873D82-8C39-4C18-86C5-6D3B91CDD1BC}"/>
                </a:ext>
              </a:extLst>
            </p:cNvPr>
            <p:cNvCxnSpPr>
              <a:cxnSpLocks/>
              <a:stCxn id="12" idx="5"/>
              <a:endCxn id="13" idx="1"/>
            </p:cNvCxnSpPr>
            <p:nvPr/>
          </p:nvCxnSpPr>
          <p:spPr>
            <a:xfrm>
              <a:off x="10639816" y="5420362"/>
              <a:ext cx="151900" cy="89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C4329F49-4491-45A4-9B02-B4A707541F06}"/>
                </a:ext>
              </a:extLst>
            </p:cNvPr>
            <p:cNvCxnSpPr>
              <a:cxnSpLocks/>
              <a:stCxn id="6" idx="5"/>
              <a:endCxn id="8" idx="1"/>
            </p:cNvCxnSpPr>
            <p:nvPr/>
          </p:nvCxnSpPr>
          <p:spPr>
            <a:xfrm>
              <a:off x="8184354" y="3093742"/>
              <a:ext cx="146780" cy="117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E2FEEF7E-607A-47AF-9FC6-5E3E170F6099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8697850" y="3577534"/>
              <a:ext cx="44992" cy="79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4819BC2B-FE44-491B-9070-C98E05494BF1}"/>
                </a:ext>
              </a:extLst>
            </p:cNvPr>
            <p:cNvCxnSpPr>
              <a:cxnSpLocks/>
              <a:stCxn id="9" idx="5"/>
              <a:endCxn id="10" idx="1"/>
            </p:cNvCxnSpPr>
            <p:nvPr/>
          </p:nvCxnSpPr>
          <p:spPr>
            <a:xfrm>
              <a:off x="9109558" y="4024066"/>
              <a:ext cx="151900" cy="79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8B7BEF29-6628-4182-9C35-E4AC94A65796}"/>
                </a:ext>
              </a:extLst>
            </p:cNvPr>
            <p:cNvCxnSpPr>
              <a:cxnSpLocks/>
              <a:stCxn id="13" idx="5"/>
              <a:endCxn id="14" idx="1"/>
            </p:cNvCxnSpPr>
            <p:nvPr/>
          </p:nvCxnSpPr>
          <p:spPr>
            <a:xfrm>
              <a:off x="11158432" y="5876794"/>
              <a:ext cx="151900" cy="89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1909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010-605E-499D-B126-F747EDD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Exercícios: Árvore Binária de Busca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6D83901-F9C3-4C8A-B3B1-A5A86783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588388" cy="3849624"/>
          </a:xfrm>
        </p:spPr>
        <p:txBody>
          <a:bodyPr>
            <a:normAutofit/>
          </a:bodyPr>
          <a:lstStyle/>
          <a:p>
            <a:r>
              <a:rPr lang="pt-BR" sz="2400" dirty="0"/>
              <a:t>Qual a árvore binária de busca resultante da seguinte inserção de números: 6, 5, 8, 9, 7, 10, 2, 3, 4, 1.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12E217CB-CFAB-4DCA-95DD-F302F5BBD7E9}"/>
              </a:ext>
            </a:extLst>
          </p:cNvPr>
          <p:cNvSpPr/>
          <p:nvPr/>
        </p:nvSpPr>
        <p:spPr>
          <a:xfrm>
            <a:off x="5330324" y="3169692"/>
            <a:ext cx="518616" cy="518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5547568A-05D8-4FA1-8D42-E1910F73AF61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772990" y="3612358"/>
            <a:ext cx="617313" cy="149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3B1883B6-76A4-4B6D-92FE-5C7CA9B59E27}"/>
              </a:ext>
            </a:extLst>
          </p:cNvPr>
          <p:cNvSpPr/>
          <p:nvPr/>
        </p:nvSpPr>
        <p:spPr>
          <a:xfrm>
            <a:off x="6390303" y="3688308"/>
            <a:ext cx="518616" cy="518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80C5DD0-3ACE-46A7-8D17-D55B5574F3D4}"/>
              </a:ext>
            </a:extLst>
          </p:cNvPr>
          <p:cNvSpPr/>
          <p:nvPr/>
        </p:nvSpPr>
        <p:spPr>
          <a:xfrm>
            <a:off x="6869785" y="4305324"/>
            <a:ext cx="518616" cy="518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72000"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C777AB-161B-418C-871B-59E913B87C8F}"/>
              </a:ext>
            </a:extLst>
          </p:cNvPr>
          <p:cNvSpPr/>
          <p:nvPr/>
        </p:nvSpPr>
        <p:spPr>
          <a:xfrm>
            <a:off x="5932228" y="4247378"/>
            <a:ext cx="518616" cy="518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0D03C89-0ED8-42FA-A067-595B1AC2A942}"/>
              </a:ext>
            </a:extLst>
          </p:cNvPr>
          <p:cNvSpPr/>
          <p:nvPr/>
        </p:nvSpPr>
        <p:spPr>
          <a:xfrm>
            <a:off x="3942333" y="4253842"/>
            <a:ext cx="518616" cy="518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E9C159C-1E27-4741-A659-E53359B2FA01}"/>
              </a:ext>
            </a:extLst>
          </p:cNvPr>
          <p:cNvSpPr/>
          <p:nvPr/>
        </p:nvSpPr>
        <p:spPr>
          <a:xfrm>
            <a:off x="3020903" y="4859725"/>
            <a:ext cx="518616" cy="518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AEDBDFFE-35EE-46FD-9152-87BD203E8FE3}"/>
              </a:ext>
            </a:extLst>
          </p:cNvPr>
          <p:cNvSpPr/>
          <p:nvPr/>
        </p:nvSpPr>
        <p:spPr>
          <a:xfrm>
            <a:off x="4536479" y="4932991"/>
            <a:ext cx="518616" cy="518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6148084D-0229-44AE-A8F3-3511DAE177E3}"/>
              </a:ext>
            </a:extLst>
          </p:cNvPr>
          <p:cNvSpPr/>
          <p:nvPr/>
        </p:nvSpPr>
        <p:spPr>
          <a:xfrm>
            <a:off x="5015961" y="5550007"/>
            <a:ext cx="518616" cy="518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72000" rtlCol="0" anchor="ctr"/>
          <a:lstStyle/>
          <a:p>
            <a:pPr algn="ctr"/>
            <a:r>
              <a:rPr lang="pt-BR" dirty="0"/>
              <a:t>4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BCBBAAAD-A8BD-48EB-A218-BD19CA92F8AA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6832969" y="4130974"/>
            <a:ext cx="112766" cy="25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7B6F781B-67C4-4E32-918A-F39C85E90E41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6374894" y="4130974"/>
            <a:ext cx="91359" cy="19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EF01D14-88EA-4DB1-BF2E-7D1562815327}"/>
              </a:ext>
            </a:extLst>
          </p:cNvPr>
          <p:cNvCxnSpPr>
            <a:cxnSpLocks/>
            <a:stCxn id="5" idx="3"/>
            <a:endCxn id="28" idx="7"/>
          </p:cNvCxnSpPr>
          <p:nvPr/>
        </p:nvCxnSpPr>
        <p:spPr>
          <a:xfrm flipH="1">
            <a:off x="5071016" y="3612358"/>
            <a:ext cx="335258" cy="13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A25947B0-C629-4C4A-9107-B41AA8DE3551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3463569" y="4696508"/>
            <a:ext cx="554714" cy="23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B078C66A-9A43-409C-B792-8261A7F6279E}"/>
              </a:ext>
            </a:extLst>
          </p:cNvPr>
          <p:cNvCxnSpPr>
            <a:cxnSpLocks/>
            <a:stCxn id="10" idx="5"/>
            <a:endCxn id="13" idx="1"/>
          </p:cNvCxnSpPr>
          <p:nvPr/>
        </p:nvCxnSpPr>
        <p:spPr>
          <a:xfrm>
            <a:off x="4384999" y="4696508"/>
            <a:ext cx="227430" cy="31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9DC7E302-EF09-4B20-9DB7-A75660D00CAA}"/>
              </a:ext>
            </a:extLst>
          </p:cNvPr>
          <p:cNvCxnSpPr>
            <a:cxnSpLocks/>
            <a:stCxn id="13" idx="5"/>
            <a:endCxn id="14" idx="1"/>
          </p:cNvCxnSpPr>
          <p:nvPr/>
        </p:nvCxnSpPr>
        <p:spPr>
          <a:xfrm>
            <a:off x="4979145" y="5375657"/>
            <a:ext cx="112766" cy="25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>
            <a:extLst>
              <a:ext uri="{FF2B5EF4-FFF2-40B4-BE49-F238E27FC236}">
                <a16:creationId xmlns:a16="http://schemas.microsoft.com/office/drawing/2014/main" id="{DFD221D9-F0EE-4977-9D59-DB798DC50DFF}"/>
              </a:ext>
            </a:extLst>
          </p:cNvPr>
          <p:cNvSpPr/>
          <p:nvPr/>
        </p:nvSpPr>
        <p:spPr>
          <a:xfrm>
            <a:off x="7285836" y="4973748"/>
            <a:ext cx="518616" cy="518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72000" rtlCol="0" anchor="ctr"/>
          <a:lstStyle/>
          <a:p>
            <a:pPr algn="ctr"/>
            <a:r>
              <a:rPr lang="pt-BR" dirty="0"/>
              <a:t>10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6A33D55C-8D33-4E39-BD4E-F1B791079908}"/>
              </a:ext>
            </a:extLst>
          </p:cNvPr>
          <p:cNvCxnSpPr>
            <a:cxnSpLocks/>
            <a:stCxn id="8" idx="4"/>
            <a:endCxn id="24" idx="1"/>
          </p:cNvCxnSpPr>
          <p:nvPr/>
        </p:nvCxnSpPr>
        <p:spPr>
          <a:xfrm>
            <a:off x="7129093" y="4823940"/>
            <a:ext cx="232693" cy="22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260EBABB-C4A2-420A-8B99-2CEE75176B48}"/>
              </a:ext>
            </a:extLst>
          </p:cNvPr>
          <p:cNvSpPr/>
          <p:nvPr/>
        </p:nvSpPr>
        <p:spPr>
          <a:xfrm>
            <a:off x="4628350" y="3673792"/>
            <a:ext cx="518616" cy="518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36BD9762-2040-4CB6-A61B-E4CA6C46B703}"/>
              </a:ext>
            </a:extLst>
          </p:cNvPr>
          <p:cNvCxnSpPr>
            <a:cxnSpLocks/>
            <a:stCxn id="28" idx="3"/>
            <a:endCxn id="10" idx="7"/>
          </p:cNvCxnSpPr>
          <p:nvPr/>
        </p:nvCxnSpPr>
        <p:spPr>
          <a:xfrm flipH="1">
            <a:off x="4384999" y="4116458"/>
            <a:ext cx="319301" cy="21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669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010-605E-499D-B126-F747EDD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se pode dizer das árvores binárias de busca anteriores quanto: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6D83901-F9C3-4C8A-B3B1-A5A86783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588388" cy="3849624"/>
          </a:xfrm>
        </p:spPr>
        <p:txBody>
          <a:bodyPr>
            <a:normAutofit/>
          </a:bodyPr>
          <a:lstStyle/>
          <a:p>
            <a:r>
              <a:rPr lang="pt-BR" sz="2400" dirty="0"/>
              <a:t>Profundidade?</a:t>
            </a:r>
          </a:p>
          <a:p>
            <a:r>
              <a:rPr lang="pt-BR" sz="2400" dirty="0"/>
              <a:t>Número de nós folha?</a:t>
            </a:r>
          </a:p>
          <a:p>
            <a:r>
              <a:rPr lang="pt-BR" sz="2400" dirty="0"/>
              <a:t>Número de nós não folhas?</a:t>
            </a:r>
          </a:p>
          <a:p>
            <a:r>
              <a:rPr lang="pt-BR" sz="2400" dirty="0"/>
              <a:t>Balanceamento?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14974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010-605E-499D-B126-F747EDD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árvore binária de busca é melhor?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8823E5F-71C6-44C4-BF78-AE7DE6ED1F89}"/>
              </a:ext>
            </a:extLst>
          </p:cNvPr>
          <p:cNvSpPr/>
          <p:nvPr/>
        </p:nvSpPr>
        <p:spPr>
          <a:xfrm>
            <a:off x="6802269" y="1616739"/>
            <a:ext cx="518616" cy="5186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39577A5-EB0F-4A54-B9E0-FEF00E4D3D47}"/>
              </a:ext>
            </a:extLst>
          </p:cNvPr>
          <p:cNvSpPr/>
          <p:nvPr/>
        </p:nvSpPr>
        <p:spPr>
          <a:xfrm>
            <a:off x="7741688" y="2651076"/>
            <a:ext cx="518616" cy="5186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0BE8807-47B2-46B3-82EE-8336B9A355FC}"/>
              </a:ext>
            </a:extLst>
          </p:cNvPr>
          <p:cNvSpPr/>
          <p:nvPr/>
        </p:nvSpPr>
        <p:spPr>
          <a:xfrm>
            <a:off x="7267431" y="2127923"/>
            <a:ext cx="518616" cy="5186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05C84C3-0C80-42D8-BDE5-5F603A740020}"/>
              </a:ext>
            </a:extLst>
          </p:cNvPr>
          <p:cNvSpPr/>
          <p:nvPr/>
        </p:nvSpPr>
        <p:spPr>
          <a:xfrm>
            <a:off x="8255184" y="3134868"/>
            <a:ext cx="518616" cy="5186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F2D69BA-5B62-4F99-B5FC-422A79E2017C}"/>
              </a:ext>
            </a:extLst>
          </p:cNvPr>
          <p:cNvSpPr/>
          <p:nvPr/>
        </p:nvSpPr>
        <p:spPr>
          <a:xfrm>
            <a:off x="8666892" y="3581400"/>
            <a:ext cx="518616" cy="5186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2D01D22-E102-4374-ABD0-BC85C7381AF1}"/>
              </a:ext>
            </a:extLst>
          </p:cNvPr>
          <p:cNvSpPr/>
          <p:nvPr/>
        </p:nvSpPr>
        <p:spPr>
          <a:xfrm>
            <a:off x="9185508" y="4027932"/>
            <a:ext cx="518616" cy="5186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9C31255A-68A4-4FAF-B85B-D8C6CEA5D754}"/>
              </a:ext>
            </a:extLst>
          </p:cNvPr>
          <p:cNvSpPr/>
          <p:nvPr/>
        </p:nvSpPr>
        <p:spPr>
          <a:xfrm>
            <a:off x="9704124" y="4466824"/>
            <a:ext cx="518616" cy="5186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25311E7-5D9D-4742-9E5A-0C9DA89478B3}"/>
              </a:ext>
            </a:extLst>
          </p:cNvPr>
          <p:cNvSpPr/>
          <p:nvPr/>
        </p:nvSpPr>
        <p:spPr>
          <a:xfrm>
            <a:off x="10197150" y="4977696"/>
            <a:ext cx="518616" cy="5186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456B5EE-CD09-4D31-9AC8-A2D99C3A06C0}"/>
              </a:ext>
            </a:extLst>
          </p:cNvPr>
          <p:cNvSpPr/>
          <p:nvPr/>
        </p:nvSpPr>
        <p:spPr>
          <a:xfrm>
            <a:off x="10715766" y="5434128"/>
            <a:ext cx="518616" cy="5186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459DA76-FD4F-42D6-A3BE-572BAAE649D7}"/>
              </a:ext>
            </a:extLst>
          </p:cNvPr>
          <p:cNvSpPr/>
          <p:nvPr/>
        </p:nvSpPr>
        <p:spPr>
          <a:xfrm>
            <a:off x="11234382" y="5890560"/>
            <a:ext cx="518616" cy="5186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pt-BR" dirty="0"/>
              <a:t>10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3A58C4D-9054-42D1-9C19-251FC2F5B233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7244935" y="2059405"/>
            <a:ext cx="98446" cy="14446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5685A3D1-4339-417B-B2AE-02D5107DFDBF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7710097" y="2570589"/>
            <a:ext cx="107541" cy="15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FDD3C567-565A-4DB1-AFD1-E16BE60576BA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9628174" y="4470598"/>
            <a:ext cx="151900" cy="7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44247E24-784D-4E07-BB98-2BEA89367AE1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10146790" y="4909490"/>
            <a:ext cx="126310" cy="14415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7DDA895E-AD3B-4279-81F6-FEC58F6D2A0E}"/>
              </a:ext>
            </a:extLst>
          </p:cNvPr>
          <p:cNvCxnSpPr>
            <a:cxnSpLocks/>
            <a:stCxn id="13" idx="5"/>
            <a:endCxn id="14" idx="1"/>
          </p:cNvCxnSpPr>
          <p:nvPr/>
        </p:nvCxnSpPr>
        <p:spPr>
          <a:xfrm>
            <a:off x="10639816" y="5420362"/>
            <a:ext cx="151900" cy="8971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B4EE7A88-FCC8-49D7-8BA1-ACB09712A9C4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184354" y="3093742"/>
            <a:ext cx="146780" cy="11707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A851E237-8B4A-419C-BDA2-732948873067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8697850" y="3577534"/>
            <a:ext cx="44992" cy="7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5A3C0D69-26E0-49A8-BB2F-B0E920123190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9109558" y="4024066"/>
            <a:ext cx="151900" cy="7981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3F9224E4-0AA7-40E1-B7BA-D6CE45973F6C}"/>
              </a:ext>
            </a:extLst>
          </p:cNvPr>
          <p:cNvCxnSpPr>
            <a:cxnSpLocks/>
            <a:stCxn id="14" idx="5"/>
            <a:endCxn id="15" idx="1"/>
          </p:cNvCxnSpPr>
          <p:nvPr/>
        </p:nvCxnSpPr>
        <p:spPr>
          <a:xfrm>
            <a:off x="11158432" y="5876794"/>
            <a:ext cx="151900" cy="8971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DE4AF29B-2428-4E1E-B017-B2D37B547D78}"/>
              </a:ext>
            </a:extLst>
          </p:cNvPr>
          <p:cNvGrpSpPr/>
          <p:nvPr/>
        </p:nvGrpSpPr>
        <p:grpSpPr>
          <a:xfrm flipH="1">
            <a:off x="552407" y="1627847"/>
            <a:ext cx="4950729" cy="4792437"/>
            <a:chOff x="6802269" y="1616739"/>
            <a:chExt cx="4950729" cy="4792437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3F5F92A2-7DE4-44D2-9EB1-EEB9F33A19EA}"/>
                </a:ext>
              </a:extLst>
            </p:cNvPr>
            <p:cNvSpPr/>
            <p:nvPr/>
          </p:nvSpPr>
          <p:spPr>
            <a:xfrm>
              <a:off x="6802269" y="1616739"/>
              <a:ext cx="518616" cy="518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dirty="0"/>
                <a:t>10</a:t>
              </a: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5F1F286F-7C0B-496D-866B-AB90ADE0C6E5}"/>
                </a:ext>
              </a:extLst>
            </p:cNvPr>
            <p:cNvSpPr/>
            <p:nvPr/>
          </p:nvSpPr>
          <p:spPr>
            <a:xfrm>
              <a:off x="7741688" y="2651076"/>
              <a:ext cx="518616" cy="518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8</a:t>
              </a:r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85EC4253-B6B2-46E7-AD95-7BE0E0B2F5EE}"/>
                </a:ext>
              </a:extLst>
            </p:cNvPr>
            <p:cNvSpPr/>
            <p:nvPr/>
          </p:nvSpPr>
          <p:spPr>
            <a:xfrm>
              <a:off x="7267431" y="2127923"/>
              <a:ext cx="518616" cy="518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38C4D361-514B-4827-8097-12B889C54DA1}"/>
                </a:ext>
              </a:extLst>
            </p:cNvPr>
            <p:cNvSpPr/>
            <p:nvPr/>
          </p:nvSpPr>
          <p:spPr>
            <a:xfrm>
              <a:off x="8255184" y="3134868"/>
              <a:ext cx="518616" cy="518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7</a:t>
              </a: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25577BD3-FD02-4989-98FF-8D5E391ACBA0}"/>
                </a:ext>
              </a:extLst>
            </p:cNvPr>
            <p:cNvSpPr/>
            <p:nvPr/>
          </p:nvSpPr>
          <p:spPr>
            <a:xfrm>
              <a:off x="8666892" y="3581400"/>
              <a:ext cx="518616" cy="518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6</a:t>
              </a: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9AB33059-EEBA-4275-9676-AFD03F797302}"/>
                </a:ext>
              </a:extLst>
            </p:cNvPr>
            <p:cNvSpPr/>
            <p:nvPr/>
          </p:nvSpPr>
          <p:spPr>
            <a:xfrm>
              <a:off x="9185508" y="4027932"/>
              <a:ext cx="518616" cy="518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CB5F391F-5E4B-4EB7-A036-0D3E82AC4C79}"/>
                </a:ext>
              </a:extLst>
            </p:cNvPr>
            <p:cNvSpPr/>
            <p:nvPr/>
          </p:nvSpPr>
          <p:spPr>
            <a:xfrm>
              <a:off x="9704124" y="4466824"/>
              <a:ext cx="518616" cy="518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028CC5F5-306A-4DC3-A8FD-17D86EFC2D6D}"/>
                </a:ext>
              </a:extLst>
            </p:cNvPr>
            <p:cNvSpPr/>
            <p:nvPr/>
          </p:nvSpPr>
          <p:spPr>
            <a:xfrm>
              <a:off x="10197150" y="4977696"/>
              <a:ext cx="518616" cy="518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93AA5210-2454-4407-B63B-602BD1952A32}"/>
                </a:ext>
              </a:extLst>
            </p:cNvPr>
            <p:cNvSpPr/>
            <p:nvPr/>
          </p:nvSpPr>
          <p:spPr>
            <a:xfrm>
              <a:off x="10715766" y="5434128"/>
              <a:ext cx="518616" cy="518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2E823C97-A607-4BE4-ACD9-A46824A774C3}"/>
                </a:ext>
              </a:extLst>
            </p:cNvPr>
            <p:cNvSpPr/>
            <p:nvPr/>
          </p:nvSpPr>
          <p:spPr>
            <a:xfrm>
              <a:off x="11234382" y="5890560"/>
              <a:ext cx="518616" cy="518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CFF7A111-F2DA-4807-9FD9-04926F0E0919}"/>
                </a:ext>
              </a:extLst>
            </p:cNvPr>
            <p:cNvCxnSpPr>
              <a:stCxn id="26" idx="5"/>
              <a:endCxn id="28" idx="1"/>
            </p:cNvCxnSpPr>
            <p:nvPr/>
          </p:nvCxnSpPr>
          <p:spPr>
            <a:xfrm>
              <a:off x="7244935" y="2059405"/>
              <a:ext cx="98446" cy="1444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298B4087-8921-4E97-BCF1-9A037E4954C8}"/>
                </a:ext>
              </a:extLst>
            </p:cNvPr>
            <p:cNvCxnSpPr>
              <a:cxnSpLocks/>
              <a:stCxn id="28" idx="5"/>
              <a:endCxn id="27" idx="1"/>
            </p:cNvCxnSpPr>
            <p:nvPr/>
          </p:nvCxnSpPr>
          <p:spPr>
            <a:xfrm>
              <a:off x="7710097" y="2570589"/>
              <a:ext cx="107541" cy="1564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6CF55B53-9E09-4C2B-84A2-1BDCAD57B95E}"/>
                </a:ext>
              </a:extLst>
            </p:cNvPr>
            <p:cNvCxnSpPr>
              <a:cxnSpLocks/>
              <a:stCxn id="31" idx="5"/>
              <a:endCxn id="32" idx="1"/>
            </p:cNvCxnSpPr>
            <p:nvPr/>
          </p:nvCxnSpPr>
          <p:spPr>
            <a:xfrm>
              <a:off x="9628174" y="4470598"/>
              <a:ext cx="151900" cy="721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C0C0ECF6-5009-4B09-9A90-87E448D23089}"/>
                </a:ext>
              </a:extLst>
            </p:cNvPr>
            <p:cNvCxnSpPr>
              <a:cxnSpLocks/>
              <a:stCxn id="32" idx="5"/>
              <a:endCxn id="33" idx="1"/>
            </p:cNvCxnSpPr>
            <p:nvPr/>
          </p:nvCxnSpPr>
          <p:spPr>
            <a:xfrm>
              <a:off x="10146790" y="4909490"/>
              <a:ext cx="126310" cy="144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6FF4D2CA-56E1-409E-A104-685943D7288B}"/>
                </a:ext>
              </a:extLst>
            </p:cNvPr>
            <p:cNvCxnSpPr>
              <a:cxnSpLocks/>
              <a:stCxn id="33" idx="5"/>
              <a:endCxn id="34" idx="1"/>
            </p:cNvCxnSpPr>
            <p:nvPr/>
          </p:nvCxnSpPr>
          <p:spPr>
            <a:xfrm>
              <a:off x="10639816" y="5420362"/>
              <a:ext cx="151900" cy="89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A4486E15-B97F-4250-B2FA-97EB2E0B6E5E}"/>
                </a:ext>
              </a:extLst>
            </p:cNvPr>
            <p:cNvCxnSpPr>
              <a:cxnSpLocks/>
              <a:stCxn id="27" idx="5"/>
              <a:endCxn id="29" idx="1"/>
            </p:cNvCxnSpPr>
            <p:nvPr/>
          </p:nvCxnSpPr>
          <p:spPr>
            <a:xfrm>
              <a:off x="8184354" y="3093742"/>
              <a:ext cx="146780" cy="117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5A3CF975-053E-41C1-A274-491F35C7AF53}"/>
                </a:ext>
              </a:extLst>
            </p:cNvPr>
            <p:cNvCxnSpPr>
              <a:cxnSpLocks/>
              <a:stCxn id="29" idx="5"/>
              <a:endCxn id="30" idx="1"/>
            </p:cNvCxnSpPr>
            <p:nvPr/>
          </p:nvCxnSpPr>
          <p:spPr>
            <a:xfrm>
              <a:off x="8697850" y="3577534"/>
              <a:ext cx="44992" cy="79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35541D7E-919D-434C-B14D-3FDD89645960}"/>
                </a:ext>
              </a:extLst>
            </p:cNvPr>
            <p:cNvCxnSpPr>
              <a:cxnSpLocks/>
              <a:stCxn id="30" idx="5"/>
              <a:endCxn id="31" idx="1"/>
            </p:cNvCxnSpPr>
            <p:nvPr/>
          </p:nvCxnSpPr>
          <p:spPr>
            <a:xfrm>
              <a:off x="9109558" y="4024066"/>
              <a:ext cx="151900" cy="79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87D350AD-2F10-40E7-978C-3C6CACF80799}"/>
                </a:ext>
              </a:extLst>
            </p:cNvPr>
            <p:cNvCxnSpPr>
              <a:cxnSpLocks/>
              <a:stCxn id="34" idx="5"/>
              <a:endCxn id="35" idx="1"/>
            </p:cNvCxnSpPr>
            <p:nvPr/>
          </p:nvCxnSpPr>
          <p:spPr>
            <a:xfrm>
              <a:off x="11158432" y="5876794"/>
              <a:ext cx="151900" cy="89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Elipse 44">
            <a:extLst>
              <a:ext uri="{FF2B5EF4-FFF2-40B4-BE49-F238E27FC236}">
                <a16:creationId xmlns:a16="http://schemas.microsoft.com/office/drawing/2014/main" id="{B2F3EB57-2355-4AAD-AC70-59B92988D2B0}"/>
              </a:ext>
            </a:extLst>
          </p:cNvPr>
          <p:cNvSpPr/>
          <p:nvPr/>
        </p:nvSpPr>
        <p:spPr>
          <a:xfrm>
            <a:off x="6314536" y="4040495"/>
            <a:ext cx="518616" cy="5186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071F4CC9-563C-40A0-A3FF-050C8725818A}"/>
              </a:ext>
            </a:extLst>
          </p:cNvPr>
          <p:cNvCxnSpPr>
            <a:cxnSpLocks/>
            <a:stCxn id="45" idx="5"/>
          </p:cNvCxnSpPr>
          <p:nvPr/>
        </p:nvCxnSpPr>
        <p:spPr>
          <a:xfrm>
            <a:off x="6757202" y="4483161"/>
            <a:ext cx="617313" cy="14958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46">
            <a:extLst>
              <a:ext uri="{FF2B5EF4-FFF2-40B4-BE49-F238E27FC236}">
                <a16:creationId xmlns:a16="http://schemas.microsoft.com/office/drawing/2014/main" id="{1B2636E3-6408-4E5F-927F-B7177335052E}"/>
              </a:ext>
            </a:extLst>
          </p:cNvPr>
          <p:cNvSpPr/>
          <p:nvPr/>
        </p:nvSpPr>
        <p:spPr>
          <a:xfrm>
            <a:off x="7374515" y="4559111"/>
            <a:ext cx="518616" cy="5186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49079C75-89D4-4908-9B36-FA45675613EB}"/>
              </a:ext>
            </a:extLst>
          </p:cNvPr>
          <p:cNvSpPr/>
          <p:nvPr/>
        </p:nvSpPr>
        <p:spPr>
          <a:xfrm>
            <a:off x="7853997" y="5176127"/>
            <a:ext cx="518616" cy="5186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72000"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00821A9B-F0AD-4D96-81CD-3A9D5CA1005A}"/>
              </a:ext>
            </a:extLst>
          </p:cNvPr>
          <p:cNvSpPr/>
          <p:nvPr/>
        </p:nvSpPr>
        <p:spPr>
          <a:xfrm>
            <a:off x="6916440" y="5118181"/>
            <a:ext cx="518616" cy="5186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DDE9CA31-FCF2-4258-AC01-F0FC71EC6474}"/>
              </a:ext>
            </a:extLst>
          </p:cNvPr>
          <p:cNvSpPr/>
          <p:nvPr/>
        </p:nvSpPr>
        <p:spPr>
          <a:xfrm>
            <a:off x="5265931" y="4548386"/>
            <a:ext cx="518616" cy="5186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DC39F1-B43B-4662-BA4D-4AEFF09CE415}"/>
              </a:ext>
            </a:extLst>
          </p:cNvPr>
          <p:cNvSpPr/>
          <p:nvPr/>
        </p:nvSpPr>
        <p:spPr>
          <a:xfrm>
            <a:off x="4344501" y="5154269"/>
            <a:ext cx="518616" cy="5186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0922F616-C812-4905-BA81-96EDABAF3AE3}"/>
              </a:ext>
            </a:extLst>
          </p:cNvPr>
          <p:cNvSpPr/>
          <p:nvPr/>
        </p:nvSpPr>
        <p:spPr>
          <a:xfrm>
            <a:off x="4600130" y="5844551"/>
            <a:ext cx="518616" cy="5186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6A10AD2F-6152-483F-9364-0DA1A14F4115}"/>
              </a:ext>
            </a:extLst>
          </p:cNvPr>
          <p:cNvSpPr/>
          <p:nvPr/>
        </p:nvSpPr>
        <p:spPr>
          <a:xfrm>
            <a:off x="5860077" y="5227535"/>
            <a:ext cx="518616" cy="5186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474E95AA-8BD3-4356-851C-A3B919238384}"/>
              </a:ext>
            </a:extLst>
          </p:cNvPr>
          <p:cNvSpPr/>
          <p:nvPr/>
        </p:nvSpPr>
        <p:spPr>
          <a:xfrm>
            <a:off x="6339559" y="5844551"/>
            <a:ext cx="518616" cy="5186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72000"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71FEB047-B669-482F-83E6-72E6EEC5A127}"/>
              </a:ext>
            </a:extLst>
          </p:cNvPr>
          <p:cNvSpPr/>
          <p:nvPr/>
        </p:nvSpPr>
        <p:spPr>
          <a:xfrm>
            <a:off x="5402002" y="5786605"/>
            <a:ext cx="518616" cy="5186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A5D0064C-497B-41B5-A954-AB142354C6E3}"/>
              </a:ext>
            </a:extLst>
          </p:cNvPr>
          <p:cNvCxnSpPr>
            <a:cxnSpLocks/>
            <a:stCxn id="47" idx="5"/>
            <a:endCxn id="48" idx="1"/>
          </p:cNvCxnSpPr>
          <p:nvPr/>
        </p:nvCxnSpPr>
        <p:spPr>
          <a:xfrm>
            <a:off x="7817181" y="5001777"/>
            <a:ext cx="112766" cy="2503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22436AF6-1C5D-49FA-BCE7-95C56A451974}"/>
              </a:ext>
            </a:extLst>
          </p:cNvPr>
          <p:cNvCxnSpPr>
            <a:cxnSpLocks/>
            <a:stCxn id="47" idx="3"/>
            <a:endCxn id="49" idx="7"/>
          </p:cNvCxnSpPr>
          <p:nvPr/>
        </p:nvCxnSpPr>
        <p:spPr>
          <a:xfrm flipH="1">
            <a:off x="7359106" y="5001777"/>
            <a:ext cx="91359" cy="19235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8B144F7B-3E4F-494B-9355-6F94F320A322}"/>
              </a:ext>
            </a:extLst>
          </p:cNvPr>
          <p:cNvCxnSpPr>
            <a:cxnSpLocks/>
          </p:cNvCxnSpPr>
          <p:nvPr/>
        </p:nvCxnSpPr>
        <p:spPr>
          <a:xfrm flipH="1">
            <a:off x="5708597" y="4483161"/>
            <a:ext cx="681889" cy="14117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6626923-1B51-4BF5-95C3-7C32C14B4830}"/>
              </a:ext>
            </a:extLst>
          </p:cNvPr>
          <p:cNvCxnSpPr>
            <a:cxnSpLocks/>
            <a:stCxn id="50" idx="3"/>
            <a:endCxn id="51" idx="7"/>
          </p:cNvCxnSpPr>
          <p:nvPr/>
        </p:nvCxnSpPr>
        <p:spPr>
          <a:xfrm flipH="1">
            <a:off x="4787167" y="4991052"/>
            <a:ext cx="554714" cy="23916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DE9E4606-6C62-4B64-9CEB-3C8BDC20B330}"/>
              </a:ext>
            </a:extLst>
          </p:cNvPr>
          <p:cNvCxnSpPr>
            <a:cxnSpLocks/>
            <a:stCxn id="51" idx="4"/>
            <a:endCxn id="52" idx="1"/>
          </p:cNvCxnSpPr>
          <p:nvPr/>
        </p:nvCxnSpPr>
        <p:spPr>
          <a:xfrm>
            <a:off x="4603809" y="5672885"/>
            <a:ext cx="72271" cy="24761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AA39A20E-CADC-4F94-A9DB-4CCA43A884D7}"/>
              </a:ext>
            </a:extLst>
          </p:cNvPr>
          <p:cNvCxnSpPr>
            <a:cxnSpLocks/>
            <a:stCxn id="50" idx="5"/>
            <a:endCxn id="53" idx="1"/>
          </p:cNvCxnSpPr>
          <p:nvPr/>
        </p:nvCxnSpPr>
        <p:spPr>
          <a:xfrm>
            <a:off x="5708597" y="4991052"/>
            <a:ext cx="227430" cy="31243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2B1D9B18-D442-47BB-B942-1652A5E2365F}"/>
              </a:ext>
            </a:extLst>
          </p:cNvPr>
          <p:cNvCxnSpPr>
            <a:cxnSpLocks/>
            <a:stCxn id="53" idx="5"/>
            <a:endCxn id="54" idx="1"/>
          </p:cNvCxnSpPr>
          <p:nvPr/>
        </p:nvCxnSpPr>
        <p:spPr>
          <a:xfrm>
            <a:off x="6302743" y="5670201"/>
            <a:ext cx="112766" cy="2503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5E1BF2FF-372A-4BA8-A5C9-29EC80944E89}"/>
              </a:ext>
            </a:extLst>
          </p:cNvPr>
          <p:cNvCxnSpPr>
            <a:cxnSpLocks/>
            <a:stCxn id="53" idx="3"/>
            <a:endCxn id="55" idx="7"/>
          </p:cNvCxnSpPr>
          <p:nvPr/>
        </p:nvCxnSpPr>
        <p:spPr>
          <a:xfrm flipH="1">
            <a:off x="5844668" y="5670201"/>
            <a:ext cx="91359" cy="19235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299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010-605E-499D-B126-F747EDD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árvore binária de busca é melhor?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B2F3EB57-2355-4AAD-AC70-59B92988D2B0}"/>
              </a:ext>
            </a:extLst>
          </p:cNvPr>
          <p:cNvSpPr/>
          <p:nvPr/>
        </p:nvSpPr>
        <p:spPr>
          <a:xfrm>
            <a:off x="6314536" y="4040495"/>
            <a:ext cx="518616" cy="5186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071F4CC9-563C-40A0-A3FF-050C8725818A}"/>
              </a:ext>
            </a:extLst>
          </p:cNvPr>
          <p:cNvCxnSpPr>
            <a:cxnSpLocks/>
            <a:stCxn id="45" idx="5"/>
          </p:cNvCxnSpPr>
          <p:nvPr/>
        </p:nvCxnSpPr>
        <p:spPr>
          <a:xfrm>
            <a:off x="6757202" y="4483161"/>
            <a:ext cx="617313" cy="14958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46">
            <a:extLst>
              <a:ext uri="{FF2B5EF4-FFF2-40B4-BE49-F238E27FC236}">
                <a16:creationId xmlns:a16="http://schemas.microsoft.com/office/drawing/2014/main" id="{1B2636E3-6408-4E5F-927F-B7177335052E}"/>
              </a:ext>
            </a:extLst>
          </p:cNvPr>
          <p:cNvSpPr/>
          <p:nvPr/>
        </p:nvSpPr>
        <p:spPr>
          <a:xfrm>
            <a:off x="7374515" y="4559111"/>
            <a:ext cx="518616" cy="5186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49079C75-89D4-4908-9B36-FA45675613EB}"/>
              </a:ext>
            </a:extLst>
          </p:cNvPr>
          <p:cNvSpPr/>
          <p:nvPr/>
        </p:nvSpPr>
        <p:spPr>
          <a:xfrm>
            <a:off x="7853997" y="5176127"/>
            <a:ext cx="518616" cy="5186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72000"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00821A9B-F0AD-4D96-81CD-3A9D5CA1005A}"/>
              </a:ext>
            </a:extLst>
          </p:cNvPr>
          <p:cNvSpPr/>
          <p:nvPr/>
        </p:nvSpPr>
        <p:spPr>
          <a:xfrm>
            <a:off x="6916440" y="5118181"/>
            <a:ext cx="518616" cy="5186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DDE9CA31-FCF2-4258-AC01-F0FC71EC6474}"/>
              </a:ext>
            </a:extLst>
          </p:cNvPr>
          <p:cNvSpPr/>
          <p:nvPr/>
        </p:nvSpPr>
        <p:spPr>
          <a:xfrm>
            <a:off x="5265931" y="4548386"/>
            <a:ext cx="518616" cy="5186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DC39F1-B43B-4662-BA4D-4AEFF09CE415}"/>
              </a:ext>
            </a:extLst>
          </p:cNvPr>
          <p:cNvSpPr/>
          <p:nvPr/>
        </p:nvSpPr>
        <p:spPr>
          <a:xfrm>
            <a:off x="4344501" y="5154269"/>
            <a:ext cx="518616" cy="5186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0922F616-C812-4905-BA81-96EDABAF3AE3}"/>
              </a:ext>
            </a:extLst>
          </p:cNvPr>
          <p:cNvSpPr/>
          <p:nvPr/>
        </p:nvSpPr>
        <p:spPr>
          <a:xfrm>
            <a:off x="4600130" y="5844551"/>
            <a:ext cx="518616" cy="5186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6A10AD2F-6152-483F-9364-0DA1A14F4115}"/>
              </a:ext>
            </a:extLst>
          </p:cNvPr>
          <p:cNvSpPr/>
          <p:nvPr/>
        </p:nvSpPr>
        <p:spPr>
          <a:xfrm>
            <a:off x="5860077" y="5227535"/>
            <a:ext cx="518616" cy="5186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474E95AA-8BD3-4356-851C-A3B919238384}"/>
              </a:ext>
            </a:extLst>
          </p:cNvPr>
          <p:cNvSpPr/>
          <p:nvPr/>
        </p:nvSpPr>
        <p:spPr>
          <a:xfrm>
            <a:off x="6339559" y="5844551"/>
            <a:ext cx="518616" cy="5186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72000"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71FEB047-B669-482F-83E6-72E6EEC5A127}"/>
              </a:ext>
            </a:extLst>
          </p:cNvPr>
          <p:cNvSpPr/>
          <p:nvPr/>
        </p:nvSpPr>
        <p:spPr>
          <a:xfrm>
            <a:off x="5402002" y="5786605"/>
            <a:ext cx="518616" cy="5186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A5D0064C-497B-41B5-A954-AB142354C6E3}"/>
              </a:ext>
            </a:extLst>
          </p:cNvPr>
          <p:cNvCxnSpPr>
            <a:cxnSpLocks/>
            <a:stCxn id="47" idx="5"/>
            <a:endCxn id="48" idx="1"/>
          </p:cNvCxnSpPr>
          <p:nvPr/>
        </p:nvCxnSpPr>
        <p:spPr>
          <a:xfrm>
            <a:off x="7817181" y="5001777"/>
            <a:ext cx="112766" cy="2503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22436AF6-1C5D-49FA-BCE7-95C56A451974}"/>
              </a:ext>
            </a:extLst>
          </p:cNvPr>
          <p:cNvCxnSpPr>
            <a:cxnSpLocks/>
            <a:stCxn id="47" idx="3"/>
            <a:endCxn id="49" idx="7"/>
          </p:cNvCxnSpPr>
          <p:nvPr/>
        </p:nvCxnSpPr>
        <p:spPr>
          <a:xfrm flipH="1">
            <a:off x="7359106" y="5001777"/>
            <a:ext cx="91359" cy="19235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8B144F7B-3E4F-494B-9355-6F94F320A322}"/>
              </a:ext>
            </a:extLst>
          </p:cNvPr>
          <p:cNvCxnSpPr>
            <a:cxnSpLocks/>
          </p:cNvCxnSpPr>
          <p:nvPr/>
        </p:nvCxnSpPr>
        <p:spPr>
          <a:xfrm flipH="1">
            <a:off x="5708597" y="4483161"/>
            <a:ext cx="681889" cy="14117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6626923-1B51-4BF5-95C3-7C32C14B4830}"/>
              </a:ext>
            </a:extLst>
          </p:cNvPr>
          <p:cNvCxnSpPr>
            <a:cxnSpLocks/>
            <a:stCxn id="50" idx="3"/>
            <a:endCxn id="51" idx="7"/>
          </p:cNvCxnSpPr>
          <p:nvPr/>
        </p:nvCxnSpPr>
        <p:spPr>
          <a:xfrm flipH="1">
            <a:off x="4787167" y="4991052"/>
            <a:ext cx="554714" cy="23916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DE9E4606-6C62-4B64-9CEB-3C8BDC20B330}"/>
              </a:ext>
            </a:extLst>
          </p:cNvPr>
          <p:cNvCxnSpPr>
            <a:cxnSpLocks/>
            <a:stCxn id="51" idx="4"/>
            <a:endCxn id="52" idx="1"/>
          </p:cNvCxnSpPr>
          <p:nvPr/>
        </p:nvCxnSpPr>
        <p:spPr>
          <a:xfrm>
            <a:off x="4603809" y="5672885"/>
            <a:ext cx="72271" cy="24761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AA39A20E-CADC-4F94-A9DB-4CCA43A884D7}"/>
              </a:ext>
            </a:extLst>
          </p:cNvPr>
          <p:cNvCxnSpPr>
            <a:cxnSpLocks/>
            <a:stCxn id="50" idx="5"/>
            <a:endCxn id="53" idx="1"/>
          </p:cNvCxnSpPr>
          <p:nvPr/>
        </p:nvCxnSpPr>
        <p:spPr>
          <a:xfrm>
            <a:off x="5708597" y="4991052"/>
            <a:ext cx="227430" cy="31243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2B1D9B18-D442-47BB-B942-1652A5E2365F}"/>
              </a:ext>
            </a:extLst>
          </p:cNvPr>
          <p:cNvCxnSpPr>
            <a:cxnSpLocks/>
            <a:stCxn id="53" idx="5"/>
            <a:endCxn id="54" idx="1"/>
          </p:cNvCxnSpPr>
          <p:nvPr/>
        </p:nvCxnSpPr>
        <p:spPr>
          <a:xfrm>
            <a:off x="6302743" y="5670201"/>
            <a:ext cx="112766" cy="2503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5E1BF2FF-372A-4BA8-A5C9-29EC80944E89}"/>
              </a:ext>
            </a:extLst>
          </p:cNvPr>
          <p:cNvCxnSpPr>
            <a:cxnSpLocks/>
            <a:stCxn id="53" idx="3"/>
            <a:endCxn id="55" idx="7"/>
          </p:cNvCxnSpPr>
          <p:nvPr/>
        </p:nvCxnSpPr>
        <p:spPr>
          <a:xfrm flipH="1">
            <a:off x="5844668" y="5670201"/>
            <a:ext cx="91359" cy="19235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spaço Reservado para Conteúdo 2">
            <a:extLst>
              <a:ext uri="{FF2B5EF4-FFF2-40B4-BE49-F238E27FC236}">
                <a16:creationId xmlns:a16="http://schemas.microsoft.com/office/drawing/2014/main" id="{73CAB1DB-4DA8-4BA7-8463-F4048FC9C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9687636" cy="3849624"/>
          </a:xfrm>
        </p:spPr>
        <p:txBody>
          <a:bodyPr>
            <a:normAutofit/>
          </a:bodyPr>
          <a:lstStyle/>
          <a:p>
            <a:r>
              <a:rPr lang="pt-BR" sz="2400" dirty="0"/>
              <a:t>Menos passos para busca</a:t>
            </a:r>
          </a:p>
          <a:p>
            <a:r>
              <a:rPr lang="pt-BR" sz="2400" dirty="0"/>
              <a:t>Está mais balanceada (diferença entre os níveis é &lt;= 1)</a:t>
            </a:r>
          </a:p>
        </p:txBody>
      </p:sp>
    </p:spTree>
    <p:extLst>
      <p:ext uri="{BB962C8B-B14F-4D97-AF65-F5344CB8AC3E}">
        <p14:creationId xmlns:p14="http://schemas.microsoft.com/office/powerpoint/2010/main" val="102003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A3A65C5-B8A4-4D26-895C-49D3AEF8A481}"/>
              </a:ext>
            </a:extLst>
          </p:cNvPr>
          <p:cNvSpPr/>
          <p:nvPr/>
        </p:nvSpPr>
        <p:spPr>
          <a:xfrm>
            <a:off x="5142931" y="1640878"/>
            <a:ext cx="4535607" cy="2792081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dirty="0">
                <a:solidFill>
                  <a:schemeClr val="tx1"/>
                </a:solidFill>
              </a:rPr>
              <a:t>Nó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FD7010-605E-499D-B126-F747EDD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Binária em C : Estrutura de Dados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6D83901-F9C3-4C8A-B3B1-A5A86783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588388" cy="384962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struct no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   int info;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   struct no *left;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   struct no *right;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};</a:t>
            </a:r>
            <a:endParaRPr lang="pt-BR" sz="2400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35B1E858-4A60-4886-866D-0B04972066B3}"/>
              </a:ext>
            </a:extLst>
          </p:cNvPr>
          <p:cNvSpPr/>
          <p:nvPr/>
        </p:nvSpPr>
        <p:spPr>
          <a:xfrm>
            <a:off x="7670042" y="2103120"/>
            <a:ext cx="1419366" cy="1419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INFO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A35291B-9A5C-4E7A-9122-E0C94EC0CC20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7410735" y="3314625"/>
            <a:ext cx="467168" cy="7764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F6533C9A-3022-4762-BEFA-D781D19AD09F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8881547" y="3314625"/>
            <a:ext cx="467169" cy="7764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948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010-605E-499D-B126-F747EDD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Binária em C: Estado Inicial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6D83901-F9C3-4C8A-B3B1-A5A86783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74460"/>
            <a:ext cx="10588388" cy="3878284"/>
          </a:xfrm>
        </p:spPr>
        <p:txBody>
          <a:bodyPr>
            <a:no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2400" dirty="0"/>
              <a:t>struct no {</a:t>
            </a:r>
          </a:p>
          <a:p>
            <a:pPr marL="0" indent="0">
              <a:lnSpc>
                <a:spcPts val="2100"/>
              </a:lnSpc>
              <a:buNone/>
            </a:pPr>
            <a:r>
              <a:rPr lang="en-US" sz="2400" dirty="0"/>
              <a:t>   int info;</a:t>
            </a:r>
          </a:p>
          <a:p>
            <a:pPr marL="0" indent="0">
              <a:lnSpc>
                <a:spcPts val="2100"/>
              </a:lnSpc>
              <a:buNone/>
            </a:pPr>
            <a:r>
              <a:rPr lang="en-US" sz="2400" dirty="0"/>
              <a:t>   struct no *left;   </a:t>
            </a:r>
          </a:p>
          <a:p>
            <a:pPr marL="0" indent="0">
              <a:lnSpc>
                <a:spcPts val="2100"/>
              </a:lnSpc>
              <a:buNone/>
            </a:pPr>
            <a:r>
              <a:rPr lang="en-US" sz="2400" dirty="0"/>
              <a:t>   struct no *right;   </a:t>
            </a:r>
          </a:p>
          <a:p>
            <a:pPr marL="0" indent="0">
              <a:lnSpc>
                <a:spcPts val="2100"/>
              </a:lnSpc>
              <a:buNone/>
            </a:pPr>
            <a:r>
              <a:rPr lang="en-US" sz="2400" dirty="0"/>
              <a:t>};</a:t>
            </a:r>
          </a:p>
          <a:p>
            <a:pPr marL="0" indent="0">
              <a:lnSpc>
                <a:spcPts val="2100"/>
              </a:lnSpc>
              <a:buNone/>
            </a:pPr>
            <a:endParaRPr lang="en-US" sz="2400" dirty="0"/>
          </a:p>
          <a:p>
            <a:pPr marL="0" indent="0">
              <a:lnSpc>
                <a:spcPts val="2100"/>
              </a:lnSpc>
              <a:buNone/>
            </a:pPr>
            <a:r>
              <a:rPr lang="en-US" sz="2400" dirty="0"/>
              <a:t>int main()</a:t>
            </a:r>
          </a:p>
          <a:p>
            <a:pPr marL="0" indent="0">
              <a:lnSpc>
                <a:spcPts val="2100"/>
              </a:lnSpc>
              <a:buNone/>
            </a:pPr>
            <a:r>
              <a:rPr lang="en-US" sz="2400" dirty="0"/>
              <a:t>{</a:t>
            </a:r>
          </a:p>
          <a:p>
            <a:pPr marL="0" indent="0">
              <a:lnSpc>
                <a:spcPts val="2100"/>
              </a:lnSpc>
              <a:buNone/>
            </a:pPr>
            <a:r>
              <a:rPr lang="en-US" sz="2400" dirty="0"/>
              <a:t>no *tree;</a:t>
            </a:r>
          </a:p>
          <a:p>
            <a:pPr marL="0" indent="0">
              <a:lnSpc>
                <a:spcPts val="2100"/>
              </a:lnSpc>
              <a:buNone/>
            </a:pPr>
            <a:r>
              <a:rPr lang="en-US" sz="2400" dirty="0"/>
              <a:t>tree = NULL;</a:t>
            </a:r>
          </a:p>
          <a:p>
            <a:pPr marL="0" indent="0">
              <a:lnSpc>
                <a:spcPts val="2100"/>
              </a:lnSpc>
              <a:buNone/>
            </a:pPr>
            <a:r>
              <a:rPr lang="en-US" sz="2400" dirty="0"/>
              <a:t>}</a:t>
            </a:r>
            <a:endParaRPr lang="pt-BR" sz="2400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F6533C9A-3022-4762-BEFA-D781D19AD09F}"/>
              </a:ext>
            </a:extLst>
          </p:cNvPr>
          <p:cNvCxnSpPr>
            <a:cxnSpLocks/>
          </p:cNvCxnSpPr>
          <p:nvPr/>
        </p:nvCxnSpPr>
        <p:spPr>
          <a:xfrm>
            <a:off x="9018028" y="3007416"/>
            <a:ext cx="0" cy="972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929E4B96-CD34-474B-91B8-CBD7BF683193}"/>
              </a:ext>
            </a:extLst>
          </p:cNvPr>
          <p:cNvSpPr/>
          <p:nvPr/>
        </p:nvSpPr>
        <p:spPr>
          <a:xfrm>
            <a:off x="8523851" y="2474309"/>
            <a:ext cx="1135247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tree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NULL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715066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010-605E-499D-B126-F747EDD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Binária em C: </a:t>
            </a:r>
            <a:r>
              <a:rPr lang="pt-BR" dirty="0" err="1"/>
              <a:t>maketree</a:t>
            </a:r>
            <a:r>
              <a:rPr lang="pt-BR" dirty="0"/>
              <a:t>()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6D83901-F9C3-4C8A-B3B1-A5A86783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70854"/>
            <a:ext cx="10588388" cy="384962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ts val="1900"/>
              </a:lnSpc>
              <a:buNone/>
            </a:pPr>
            <a:r>
              <a:rPr lang="en-US" sz="2300" dirty="0"/>
              <a:t>no *</a:t>
            </a:r>
            <a:r>
              <a:rPr lang="en-US" sz="2300" dirty="0" err="1"/>
              <a:t>maketree</a:t>
            </a:r>
            <a:r>
              <a:rPr lang="en-US" sz="2300" dirty="0"/>
              <a:t>(int n)</a:t>
            </a:r>
          </a:p>
          <a:p>
            <a:pPr marL="0" indent="0">
              <a:lnSpc>
                <a:spcPts val="1900"/>
              </a:lnSpc>
              <a:buNone/>
            </a:pPr>
            <a:r>
              <a:rPr lang="en-US" sz="2300" dirty="0"/>
              <a:t>{</a:t>
            </a:r>
          </a:p>
          <a:p>
            <a:pPr marL="0" indent="0">
              <a:lnSpc>
                <a:spcPts val="1900"/>
              </a:lnSpc>
              <a:buNone/>
            </a:pPr>
            <a:r>
              <a:rPr lang="en-US" sz="2300" dirty="0"/>
              <a:t>	no *p;</a:t>
            </a:r>
          </a:p>
          <a:p>
            <a:pPr marL="0" indent="0">
              <a:lnSpc>
                <a:spcPts val="1900"/>
              </a:lnSpc>
              <a:buNone/>
            </a:pPr>
            <a:r>
              <a:rPr lang="en-US" sz="2300" dirty="0"/>
              <a:t>	p = (no *) malloc(</a:t>
            </a:r>
            <a:r>
              <a:rPr lang="en-US" sz="2300" dirty="0" err="1"/>
              <a:t>sizeof</a:t>
            </a:r>
            <a:r>
              <a:rPr lang="en-US" sz="2300" dirty="0"/>
              <a:t>(no));</a:t>
            </a:r>
          </a:p>
          <a:p>
            <a:pPr marL="0" indent="0">
              <a:lnSpc>
                <a:spcPts val="1900"/>
              </a:lnSpc>
              <a:buNone/>
            </a:pPr>
            <a:r>
              <a:rPr lang="en-US" sz="2300" dirty="0"/>
              <a:t>	p-&gt;info = n;</a:t>
            </a:r>
          </a:p>
          <a:p>
            <a:pPr marL="0" indent="0">
              <a:lnSpc>
                <a:spcPts val="1900"/>
              </a:lnSpc>
              <a:buNone/>
            </a:pPr>
            <a:r>
              <a:rPr lang="en-US" sz="2300" dirty="0"/>
              <a:t>	p-&gt;left = NULL;</a:t>
            </a:r>
          </a:p>
          <a:p>
            <a:pPr marL="0" indent="0">
              <a:lnSpc>
                <a:spcPts val="1900"/>
              </a:lnSpc>
              <a:buNone/>
            </a:pPr>
            <a:r>
              <a:rPr lang="en-US" sz="2300" dirty="0"/>
              <a:t>	p-&gt;right = NULL;</a:t>
            </a:r>
          </a:p>
          <a:p>
            <a:pPr marL="0" indent="0">
              <a:lnSpc>
                <a:spcPts val="1900"/>
              </a:lnSpc>
              <a:buNone/>
            </a:pPr>
            <a:r>
              <a:rPr lang="en-US" sz="2300" dirty="0"/>
              <a:t>	return(p);</a:t>
            </a:r>
          </a:p>
          <a:p>
            <a:pPr marL="0" indent="0">
              <a:lnSpc>
                <a:spcPts val="1900"/>
              </a:lnSpc>
              <a:buNone/>
            </a:pPr>
            <a:r>
              <a:rPr lang="en-US" sz="2300" dirty="0"/>
              <a:t>}</a:t>
            </a:r>
          </a:p>
          <a:p>
            <a:pPr marL="0" indent="0">
              <a:lnSpc>
                <a:spcPts val="1900"/>
              </a:lnSpc>
              <a:buNone/>
            </a:pPr>
            <a:endParaRPr lang="en-US" sz="2300" dirty="0"/>
          </a:p>
          <a:p>
            <a:pPr marL="0" indent="0">
              <a:lnSpc>
                <a:spcPts val="1900"/>
              </a:lnSpc>
              <a:buNone/>
            </a:pPr>
            <a:r>
              <a:rPr lang="en-US" sz="2300" dirty="0"/>
              <a:t>int main()</a:t>
            </a:r>
          </a:p>
          <a:p>
            <a:pPr marL="0" indent="0">
              <a:lnSpc>
                <a:spcPts val="1900"/>
              </a:lnSpc>
              <a:buNone/>
            </a:pPr>
            <a:r>
              <a:rPr lang="en-US" sz="2300" dirty="0"/>
              <a:t>{</a:t>
            </a:r>
          </a:p>
          <a:p>
            <a:pPr marL="0" indent="0">
              <a:lnSpc>
                <a:spcPts val="1900"/>
              </a:lnSpc>
              <a:buNone/>
            </a:pPr>
            <a:r>
              <a:rPr lang="en-US" sz="2300" dirty="0"/>
              <a:t>tree = </a:t>
            </a:r>
            <a:r>
              <a:rPr lang="en-US" sz="2300" dirty="0" err="1"/>
              <a:t>maketree</a:t>
            </a:r>
            <a:r>
              <a:rPr lang="en-US" sz="2300" dirty="0"/>
              <a:t>(6);</a:t>
            </a:r>
          </a:p>
          <a:p>
            <a:pPr marL="0" indent="0">
              <a:lnSpc>
                <a:spcPts val="1900"/>
              </a:lnSpc>
              <a:buNone/>
            </a:pPr>
            <a:r>
              <a:rPr lang="en-US" sz="2300" dirty="0"/>
              <a:t>}</a:t>
            </a:r>
            <a:endParaRPr lang="pt-BR" sz="2300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F6533C9A-3022-4762-BEFA-D781D19AD09F}"/>
              </a:ext>
            </a:extLst>
          </p:cNvPr>
          <p:cNvCxnSpPr>
            <a:cxnSpLocks/>
          </p:cNvCxnSpPr>
          <p:nvPr/>
        </p:nvCxnSpPr>
        <p:spPr>
          <a:xfrm>
            <a:off x="9018028" y="3007416"/>
            <a:ext cx="0" cy="972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929E4B96-CD34-474B-91B8-CBD7BF683193}"/>
              </a:ext>
            </a:extLst>
          </p:cNvPr>
          <p:cNvSpPr/>
          <p:nvPr/>
        </p:nvSpPr>
        <p:spPr>
          <a:xfrm>
            <a:off x="8523851" y="2474309"/>
            <a:ext cx="97975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tree</a:t>
            </a:r>
          </a:p>
          <a:p>
            <a:endParaRPr lang="en-US" sz="3200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86723A0-E32C-42E3-B528-A36C3EEAADAC}"/>
              </a:ext>
            </a:extLst>
          </p:cNvPr>
          <p:cNvSpPr/>
          <p:nvPr/>
        </p:nvSpPr>
        <p:spPr>
          <a:xfrm>
            <a:off x="8308345" y="3979416"/>
            <a:ext cx="1419366" cy="1419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/>
              <a:t>6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CA28A6D-9FA3-42FB-8886-A61A5099010A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8049038" y="5190921"/>
            <a:ext cx="467168" cy="7764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A2722B4B-FA57-4F34-8FA9-62B0F5813360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9519850" y="5190921"/>
            <a:ext cx="467169" cy="7764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79FEFE93-2B65-4E30-BC62-B3ACB63876AA}"/>
              </a:ext>
            </a:extLst>
          </p:cNvPr>
          <p:cNvSpPr txBox="1"/>
          <p:nvPr/>
        </p:nvSpPr>
        <p:spPr>
          <a:xfrm>
            <a:off x="7710984" y="5952744"/>
            <a:ext cx="394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NULL		    NULL</a:t>
            </a:r>
          </a:p>
        </p:txBody>
      </p:sp>
    </p:spTree>
    <p:extLst>
      <p:ext uri="{BB962C8B-B14F-4D97-AF65-F5344CB8AC3E}">
        <p14:creationId xmlns:p14="http://schemas.microsoft.com/office/powerpoint/2010/main" val="2293347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8257E-224F-4321-950F-4418BBC4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  <p:pic>
        <p:nvPicPr>
          <p:cNvPr id="1026" name="Picture 2" descr="Estruturas de Dados: Árvores binárias de busca">
            <a:extLst>
              <a:ext uri="{FF2B5EF4-FFF2-40B4-BE49-F238E27FC236}">
                <a16:creationId xmlns:a16="http://schemas.microsoft.com/office/drawing/2014/main" id="{029E02DC-C084-4219-9223-B01B5477A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188" y="585787"/>
            <a:ext cx="4572000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BC26FC9-A3E3-4339-9CCA-967728B5E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254388" cy="38496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b="1" dirty="0"/>
              <a:t>A estrutura de dados árvore normalmente é representada de uma forma que lembra muita mais uma raiz. Ou uma árvore de cabeça para baixo.</a:t>
            </a:r>
          </a:p>
        </p:txBody>
      </p:sp>
    </p:spTree>
    <p:extLst>
      <p:ext uri="{BB962C8B-B14F-4D97-AF65-F5344CB8AC3E}">
        <p14:creationId xmlns:p14="http://schemas.microsoft.com/office/powerpoint/2010/main" val="4033676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010-605E-499D-B126-F747EDD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Binária em C: </a:t>
            </a:r>
            <a:r>
              <a:rPr lang="pt-BR" dirty="0" err="1"/>
              <a:t>insert</a:t>
            </a:r>
            <a:r>
              <a:rPr lang="pt-BR" dirty="0"/>
              <a:t>()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6D83901-F9C3-4C8A-B3B1-A5A86783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467" y="1868083"/>
            <a:ext cx="10588388" cy="4070573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pt-BR" sz="2400" dirty="0" err="1"/>
              <a:t>void</a:t>
            </a:r>
            <a:r>
              <a:rPr lang="pt-BR" sz="2400" dirty="0"/>
              <a:t> </a:t>
            </a:r>
            <a:r>
              <a:rPr lang="pt-BR" sz="2400" dirty="0" err="1"/>
              <a:t>insert</a:t>
            </a:r>
            <a:r>
              <a:rPr lang="pt-BR" sz="2400" dirty="0"/>
              <a:t>(</a:t>
            </a:r>
            <a:r>
              <a:rPr lang="pt-BR" sz="2400" dirty="0" err="1"/>
              <a:t>int</a:t>
            </a:r>
            <a:r>
              <a:rPr lang="pt-BR" sz="2400" dirty="0"/>
              <a:t> n, no **t)</a:t>
            </a:r>
          </a:p>
          <a:p>
            <a:pPr marL="0" indent="0">
              <a:lnSpc>
                <a:spcPts val="2100"/>
              </a:lnSpc>
              <a:buNone/>
            </a:pPr>
            <a:r>
              <a:rPr lang="pt-BR" sz="2400" dirty="0"/>
              <a:t>{</a:t>
            </a:r>
          </a:p>
          <a:p>
            <a:pPr marL="0" indent="0">
              <a:lnSpc>
                <a:spcPts val="2100"/>
              </a:lnSpc>
              <a:buNone/>
            </a:pPr>
            <a:r>
              <a:rPr lang="pt-BR" sz="2400" dirty="0"/>
              <a:t>	</a:t>
            </a:r>
            <a:r>
              <a:rPr lang="pt-BR" sz="2400" dirty="0" err="1"/>
              <a:t>if</a:t>
            </a:r>
            <a:r>
              <a:rPr lang="pt-BR" sz="2400" dirty="0"/>
              <a:t> (*t == NULL)</a:t>
            </a:r>
          </a:p>
          <a:p>
            <a:pPr marL="0" indent="0">
              <a:lnSpc>
                <a:spcPts val="2100"/>
              </a:lnSpc>
              <a:buNone/>
            </a:pPr>
            <a:r>
              <a:rPr lang="pt-BR" sz="2400" dirty="0"/>
              <a:t>		*t = </a:t>
            </a:r>
            <a:r>
              <a:rPr lang="pt-BR" sz="2400" dirty="0" err="1"/>
              <a:t>maketree</a:t>
            </a:r>
            <a:r>
              <a:rPr lang="pt-BR" sz="2400" dirty="0"/>
              <a:t>(n);</a:t>
            </a:r>
          </a:p>
          <a:p>
            <a:pPr marL="0" indent="0">
              <a:lnSpc>
                <a:spcPts val="2100"/>
              </a:lnSpc>
              <a:buNone/>
            </a:pPr>
            <a:r>
              <a:rPr lang="pt-BR" sz="2400" dirty="0"/>
              <a:t>	</a:t>
            </a:r>
            <a:r>
              <a:rPr lang="pt-BR" sz="2400" dirty="0" err="1"/>
              <a:t>else</a:t>
            </a:r>
            <a:r>
              <a:rPr lang="pt-BR" sz="2400" dirty="0"/>
              <a:t> </a:t>
            </a:r>
            <a:r>
              <a:rPr lang="pt-BR" sz="2400" dirty="0" err="1"/>
              <a:t>if</a:t>
            </a:r>
            <a:r>
              <a:rPr lang="pt-BR" sz="2400" dirty="0"/>
              <a:t> (n &gt; (*t)-&gt;</a:t>
            </a:r>
            <a:r>
              <a:rPr lang="pt-BR" sz="2400" dirty="0" err="1"/>
              <a:t>info</a:t>
            </a:r>
            <a:r>
              <a:rPr lang="pt-BR" sz="2400" dirty="0"/>
              <a:t>)</a:t>
            </a:r>
          </a:p>
          <a:p>
            <a:pPr marL="0" indent="0">
              <a:lnSpc>
                <a:spcPts val="2100"/>
              </a:lnSpc>
              <a:buNone/>
            </a:pPr>
            <a:r>
              <a:rPr lang="pt-BR" sz="2400" dirty="0"/>
              <a:t>			</a:t>
            </a:r>
            <a:r>
              <a:rPr lang="pt-BR" sz="2400" dirty="0" err="1"/>
              <a:t>insert</a:t>
            </a:r>
            <a:r>
              <a:rPr lang="pt-BR" sz="2400" dirty="0"/>
              <a:t>(n, &amp;((*t)-&gt;</a:t>
            </a:r>
            <a:r>
              <a:rPr lang="pt-BR" sz="2400" dirty="0" err="1"/>
              <a:t>right</a:t>
            </a:r>
            <a:r>
              <a:rPr lang="pt-BR" sz="2400" dirty="0"/>
              <a:t>));</a:t>
            </a:r>
          </a:p>
          <a:p>
            <a:pPr marL="0" indent="0">
              <a:lnSpc>
                <a:spcPts val="2100"/>
              </a:lnSpc>
              <a:buNone/>
            </a:pPr>
            <a:r>
              <a:rPr lang="pt-BR" sz="2400" dirty="0"/>
              <a:t>		</a:t>
            </a:r>
            <a:r>
              <a:rPr lang="pt-BR" sz="2400" dirty="0" err="1"/>
              <a:t>else</a:t>
            </a:r>
            <a:r>
              <a:rPr lang="pt-BR" sz="2400" dirty="0"/>
              <a:t>	</a:t>
            </a:r>
          </a:p>
          <a:p>
            <a:pPr marL="0" indent="0">
              <a:lnSpc>
                <a:spcPts val="2100"/>
              </a:lnSpc>
              <a:buNone/>
            </a:pPr>
            <a:r>
              <a:rPr lang="pt-BR" sz="2400" dirty="0"/>
              <a:t>			</a:t>
            </a:r>
            <a:r>
              <a:rPr lang="pt-BR" sz="2400" dirty="0" err="1"/>
              <a:t>insert</a:t>
            </a:r>
            <a:r>
              <a:rPr lang="pt-BR" sz="2400" dirty="0"/>
              <a:t>(n, &amp;((*t)-&gt;</a:t>
            </a:r>
            <a:r>
              <a:rPr lang="pt-BR" sz="2400" dirty="0" err="1"/>
              <a:t>left</a:t>
            </a:r>
            <a:r>
              <a:rPr lang="pt-BR" sz="2400" dirty="0"/>
              <a:t>));</a:t>
            </a:r>
          </a:p>
          <a:p>
            <a:pPr marL="0" indent="0">
              <a:lnSpc>
                <a:spcPts val="2100"/>
              </a:lnSpc>
              <a:buNone/>
            </a:pPr>
            <a:r>
              <a:rPr lang="pt-BR" sz="2400" dirty="0"/>
              <a:t>}</a:t>
            </a:r>
            <a:endParaRPr lang="en-US" sz="24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9E4B96-CD34-474B-91B8-CBD7BF683193}"/>
              </a:ext>
            </a:extLst>
          </p:cNvPr>
          <p:cNvSpPr/>
          <p:nvPr/>
        </p:nvSpPr>
        <p:spPr>
          <a:xfrm>
            <a:off x="8819831" y="905256"/>
            <a:ext cx="97975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tree</a:t>
            </a:r>
          </a:p>
          <a:p>
            <a:endParaRPr lang="en-US" sz="3200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44DB50A2-D825-4D3C-86EA-69A68FA48D42}"/>
              </a:ext>
            </a:extLst>
          </p:cNvPr>
          <p:cNvGrpSpPr/>
          <p:nvPr/>
        </p:nvGrpSpPr>
        <p:grpSpPr>
          <a:xfrm>
            <a:off x="8888228" y="1459383"/>
            <a:ext cx="842960" cy="1287474"/>
            <a:chOff x="8745074" y="1438363"/>
            <a:chExt cx="1937981" cy="2959932"/>
          </a:xfrm>
        </p:grpSpPr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F6533C9A-3022-4762-BEFA-D781D19AD09F}"/>
                </a:ext>
              </a:extLst>
            </p:cNvPr>
            <p:cNvCxnSpPr>
              <a:cxnSpLocks/>
            </p:cNvCxnSpPr>
            <p:nvPr/>
          </p:nvCxnSpPr>
          <p:spPr>
            <a:xfrm>
              <a:off x="9714064" y="1438363"/>
              <a:ext cx="0" cy="972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486723A0-E32C-42E3-B528-A36C3EEAADAC}"/>
                </a:ext>
              </a:extLst>
            </p:cNvPr>
            <p:cNvSpPr/>
            <p:nvPr/>
          </p:nvSpPr>
          <p:spPr>
            <a:xfrm>
              <a:off x="9004381" y="2410363"/>
              <a:ext cx="1419366" cy="14193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/>
                <a:t>6</a:t>
              </a: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CCA28A6D-9FA3-42FB-8886-A61A5099010A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H="1">
              <a:off x="8745074" y="3621868"/>
              <a:ext cx="467168" cy="77642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A2722B4B-FA57-4F34-8FA9-62B0F5813360}"/>
                </a:ext>
              </a:extLst>
            </p:cNvPr>
            <p:cNvCxnSpPr>
              <a:cxnSpLocks/>
              <a:stCxn id="6" idx="5"/>
            </p:cNvCxnSpPr>
            <p:nvPr/>
          </p:nvCxnSpPr>
          <p:spPr>
            <a:xfrm>
              <a:off x="10215886" y="3621868"/>
              <a:ext cx="467169" cy="77642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05F0099-DD9E-4EBD-85E3-5E648FE05493}"/>
              </a:ext>
            </a:extLst>
          </p:cNvPr>
          <p:cNvGrpSpPr/>
          <p:nvPr/>
        </p:nvGrpSpPr>
        <p:grpSpPr>
          <a:xfrm>
            <a:off x="8158058" y="2716444"/>
            <a:ext cx="842960" cy="864686"/>
            <a:chOff x="8648527" y="3208051"/>
            <a:chExt cx="842960" cy="864686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B47F3BCC-861A-4D8E-A571-2DD74F47E9E0}"/>
                </a:ext>
              </a:extLst>
            </p:cNvPr>
            <p:cNvSpPr/>
            <p:nvPr/>
          </p:nvSpPr>
          <p:spPr>
            <a:xfrm>
              <a:off x="8761317" y="3208051"/>
              <a:ext cx="617379" cy="617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/>
                <a:t>5</a:t>
              </a:r>
            </a:p>
          </p:txBody>
        </p: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0620DD57-8668-43AF-9068-991A9A9588E0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8648527" y="3735017"/>
              <a:ext cx="203203" cy="33772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70BB99CD-D0C3-49FE-B3AB-3CD5EECC3AF5}"/>
                </a:ext>
              </a:extLst>
            </p:cNvPr>
            <p:cNvCxnSpPr>
              <a:cxnSpLocks/>
              <a:stCxn id="13" idx="5"/>
            </p:cNvCxnSpPr>
            <p:nvPr/>
          </p:nvCxnSpPr>
          <p:spPr>
            <a:xfrm>
              <a:off x="9288283" y="3735017"/>
              <a:ext cx="203204" cy="33772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00715B1A-A16F-4A5D-B29D-4B19D29A0890}"/>
              </a:ext>
            </a:extLst>
          </p:cNvPr>
          <p:cNvGrpSpPr/>
          <p:nvPr/>
        </p:nvGrpSpPr>
        <p:grpSpPr>
          <a:xfrm>
            <a:off x="9629586" y="2686440"/>
            <a:ext cx="842960" cy="864686"/>
            <a:chOff x="8648527" y="3208051"/>
            <a:chExt cx="842960" cy="864686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1DE15B32-E9FC-4830-AF6E-F187859DF570}"/>
                </a:ext>
              </a:extLst>
            </p:cNvPr>
            <p:cNvSpPr/>
            <p:nvPr/>
          </p:nvSpPr>
          <p:spPr>
            <a:xfrm>
              <a:off x="8761317" y="3208051"/>
              <a:ext cx="617379" cy="617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/>
                <a:t>8</a:t>
              </a:r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C1C3ADB1-DA65-46C9-A937-4E56C35C0EB2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H="1">
              <a:off x="8648527" y="3735017"/>
              <a:ext cx="203203" cy="33772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1895860C-752B-48F2-A842-2FF5DF933486}"/>
                </a:ext>
              </a:extLst>
            </p:cNvPr>
            <p:cNvCxnSpPr>
              <a:cxnSpLocks/>
              <a:stCxn id="17" idx="5"/>
            </p:cNvCxnSpPr>
            <p:nvPr/>
          </p:nvCxnSpPr>
          <p:spPr>
            <a:xfrm>
              <a:off x="9288283" y="3735017"/>
              <a:ext cx="203204" cy="33772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FC444970-9679-4644-87CA-CC8FDC9BA80B}"/>
              </a:ext>
            </a:extLst>
          </p:cNvPr>
          <p:cNvGrpSpPr/>
          <p:nvPr/>
        </p:nvGrpSpPr>
        <p:grpSpPr>
          <a:xfrm>
            <a:off x="10267109" y="3541571"/>
            <a:ext cx="842960" cy="864686"/>
            <a:chOff x="8648527" y="3208051"/>
            <a:chExt cx="842960" cy="864686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A98BA45C-EFFD-4E40-A7BD-E7DACFA2F33B}"/>
                </a:ext>
              </a:extLst>
            </p:cNvPr>
            <p:cNvSpPr/>
            <p:nvPr/>
          </p:nvSpPr>
          <p:spPr>
            <a:xfrm>
              <a:off x="8761317" y="3208051"/>
              <a:ext cx="617379" cy="617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/>
                <a:t>9</a:t>
              </a:r>
            </a:p>
          </p:txBody>
        </p: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DE0EBA6B-45B6-4FC6-BB91-177269E17487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H="1">
              <a:off x="8648527" y="3735017"/>
              <a:ext cx="203203" cy="33772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090F3538-7742-4B8A-A231-76D30D5C3F1F}"/>
                </a:ext>
              </a:extLst>
            </p:cNvPr>
            <p:cNvCxnSpPr>
              <a:cxnSpLocks/>
              <a:stCxn id="21" idx="5"/>
            </p:cNvCxnSpPr>
            <p:nvPr/>
          </p:nvCxnSpPr>
          <p:spPr>
            <a:xfrm>
              <a:off x="9288283" y="3735017"/>
              <a:ext cx="203204" cy="33772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0EF4574B-DC05-428A-8C01-B6EFAC0E8C3B}"/>
              </a:ext>
            </a:extLst>
          </p:cNvPr>
          <p:cNvGrpSpPr/>
          <p:nvPr/>
        </p:nvGrpSpPr>
        <p:grpSpPr>
          <a:xfrm>
            <a:off x="9091431" y="3554091"/>
            <a:ext cx="842960" cy="864686"/>
            <a:chOff x="8648527" y="3208051"/>
            <a:chExt cx="842960" cy="864686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55AAED4E-A92F-4813-978C-F1957451BD4D}"/>
                </a:ext>
              </a:extLst>
            </p:cNvPr>
            <p:cNvSpPr/>
            <p:nvPr/>
          </p:nvSpPr>
          <p:spPr>
            <a:xfrm>
              <a:off x="8761317" y="3208051"/>
              <a:ext cx="617379" cy="617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/>
                <a:t>7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16BC416C-432A-4F48-9365-ADDF80C95473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H="1">
              <a:off x="8648527" y="3735017"/>
              <a:ext cx="203203" cy="33772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F0DB832A-F734-4AD3-8D40-FD54838A493B}"/>
                </a:ext>
              </a:extLst>
            </p:cNvPr>
            <p:cNvCxnSpPr>
              <a:cxnSpLocks/>
              <a:stCxn id="25" idx="5"/>
            </p:cNvCxnSpPr>
            <p:nvPr/>
          </p:nvCxnSpPr>
          <p:spPr>
            <a:xfrm>
              <a:off x="9288283" y="3735017"/>
              <a:ext cx="203204" cy="33772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70F5E9B2-1B72-492C-82FF-EC5C78F024DD}"/>
              </a:ext>
            </a:extLst>
          </p:cNvPr>
          <p:cNvGrpSpPr/>
          <p:nvPr/>
        </p:nvGrpSpPr>
        <p:grpSpPr>
          <a:xfrm>
            <a:off x="10833652" y="4427777"/>
            <a:ext cx="842960" cy="864686"/>
            <a:chOff x="8648527" y="3208051"/>
            <a:chExt cx="842960" cy="864686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DDE7AD70-621E-4B09-89D2-EAB420C7D6C6}"/>
                </a:ext>
              </a:extLst>
            </p:cNvPr>
            <p:cNvSpPr/>
            <p:nvPr/>
          </p:nvSpPr>
          <p:spPr>
            <a:xfrm>
              <a:off x="8761317" y="3208051"/>
              <a:ext cx="617379" cy="617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2400" b="1" dirty="0"/>
                <a:t>10</a:t>
              </a:r>
            </a:p>
          </p:txBody>
        </p: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083929C-01A4-4DF5-BDE1-D12843B07923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 flipH="1">
              <a:off x="8648527" y="3735017"/>
              <a:ext cx="203203" cy="33772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D53D6FB0-CEC6-4690-8AF2-FE21AAC1A42A}"/>
                </a:ext>
              </a:extLst>
            </p:cNvPr>
            <p:cNvCxnSpPr>
              <a:cxnSpLocks/>
              <a:stCxn id="29" idx="5"/>
            </p:cNvCxnSpPr>
            <p:nvPr/>
          </p:nvCxnSpPr>
          <p:spPr>
            <a:xfrm>
              <a:off x="9288283" y="3735017"/>
              <a:ext cx="203204" cy="33772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F47FD076-107D-4A25-B3E3-EF5DA930CE8B}"/>
              </a:ext>
            </a:extLst>
          </p:cNvPr>
          <p:cNvGrpSpPr/>
          <p:nvPr/>
        </p:nvGrpSpPr>
        <p:grpSpPr>
          <a:xfrm>
            <a:off x="7396555" y="3541571"/>
            <a:ext cx="842960" cy="864686"/>
            <a:chOff x="8648527" y="3208051"/>
            <a:chExt cx="842960" cy="864686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68E5CFCA-46AF-4947-A08B-813326877D41}"/>
                </a:ext>
              </a:extLst>
            </p:cNvPr>
            <p:cNvSpPr/>
            <p:nvPr/>
          </p:nvSpPr>
          <p:spPr>
            <a:xfrm>
              <a:off x="8761317" y="3208051"/>
              <a:ext cx="617379" cy="617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/>
                <a:t>2</a:t>
              </a:r>
            </a:p>
          </p:txBody>
        </p: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0CE7FE21-AE2A-4F6C-9DBB-B2BB0B9F89F0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 flipH="1">
              <a:off x="8648527" y="3735017"/>
              <a:ext cx="203203" cy="33772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50A0AECA-FE35-4403-AFB3-BD38FBA4CBC7}"/>
                </a:ext>
              </a:extLst>
            </p:cNvPr>
            <p:cNvCxnSpPr>
              <a:cxnSpLocks/>
              <a:stCxn id="33" idx="5"/>
            </p:cNvCxnSpPr>
            <p:nvPr/>
          </p:nvCxnSpPr>
          <p:spPr>
            <a:xfrm>
              <a:off x="9288283" y="3735017"/>
              <a:ext cx="203204" cy="33772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45FEAC79-BA88-428D-999C-C0029536844B}"/>
              </a:ext>
            </a:extLst>
          </p:cNvPr>
          <p:cNvGrpSpPr/>
          <p:nvPr/>
        </p:nvGrpSpPr>
        <p:grpSpPr>
          <a:xfrm>
            <a:off x="7992569" y="4418777"/>
            <a:ext cx="842960" cy="864686"/>
            <a:chOff x="8648527" y="3208051"/>
            <a:chExt cx="842960" cy="864686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DBCCF215-9C93-4607-8055-CE0C6AE7FC40}"/>
                </a:ext>
              </a:extLst>
            </p:cNvPr>
            <p:cNvSpPr/>
            <p:nvPr/>
          </p:nvSpPr>
          <p:spPr>
            <a:xfrm>
              <a:off x="8761317" y="3208051"/>
              <a:ext cx="617379" cy="617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/>
                <a:t>3</a:t>
              </a:r>
            </a:p>
          </p:txBody>
        </p: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8F4A99E0-C4C1-4289-9E62-479BEDAACA3A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 flipH="1">
              <a:off x="8648527" y="3735017"/>
              <a:ext cx="203203" cy="33772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9130FB66-B4A2-481A-9BFE-49CDC7635075}"/>
                </a:ext>
              </a:extLst>
            </p:cNvPr>
            <p:cNvCxnSpPr>
              <a:cxnSpLocks/>
              <a:stCxn id="37" idx="5"/>
            </p:cNvCxnSpPr>
            <p:nvPr/>
          </p:nvCxnSpPr>
          <p:spPr>
            <a:xfrm>
              <a:off x="9288283" y="3735017"/>
              <a:ext cx="203204" cy="33772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83BF2D8C-5A32-4C28-BC4A-74ED77BDB59C}"/>
              </a:ext>
            </a:extLst>
          </p:cNvPr>
          <p:cNvGrpSpPr/>
          <p:nvPr/>
        </p:nvGrpSpPr>
        <p:grpSpPr>
          <a:xfrm>
            <a:off x="8632325" y="5242830"/>
            <a:ext cx="842960" cy="864686"/>
            <a:chOff x="8648527" y="3208051"/>
            <a:chExt cx="842960" cy="864686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50D8B1E2-CAB6-4039-A5BF-D61C8B8C7656}"/>
                </a:ext>
              </a:extLst>
            </p:cNvPr>
            <p:cNvSpPr/>
            <p:nvPr/>
          </p:nvSpPr>
          <p:spPr>
            <a:xfrm>
              <a:off x="8761317" y="3208051"/>
              <a:ext cx="617379" cy="617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/>
                <a:t>4</a:t>
              </a:r>
            </a:p>
          </p:txBody>
        </p: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CFE0CEDD-BE37-4554-9FDF-4C56CF43E6D6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 flipH="1">
              <a:off x="8648527" y="3735017"/>
              <a:ext cx="203203" cy="33772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8E95358A-CF1E-4583-B3E8-DFFA198FF6AB}"/>
                </a:ext>
              </a:extLst>
            </p:cNvPr>
            <p:cNvCxnSpPr>
              <a:cxnSpLocks/>
              <a:stCxn id="41" idx="5"/>
            </p:cNvCxnSpPr>
            <p:nvPr/>
          </p:nvCxnSpPr>
          <p:spPr>
            <a:xfrm>
              <a:off x="9288283" y="3735017"/>
              <a:ext cx="203204" cy="33772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E3C431FC-B04B-4AFB-87FB-C820A3585BBD}"/>
              </a:ext>
            </a:extLst>
          </p:cNvPr>
          <p:cNvGrpSpPr/>
          <p:nvPr/>
        </p:nvGrpSpPr>
        <p:grpSpPr>
          <a:xfrm>
            <a:off x="7376317" y="5258798"/>
            <a:ext cx="842960" cy="864686"/>
            <a:chOff x="8648527" y="3208051"/>
            <a:chExt cx="842960" cy="864686"/>
          </a:xfrm>
        </p:grpSpPr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4412142E-E713-4607-874C-B18BC8A67421}"/>
                </a:ext>
              </a:extLst>
            </p:cNvPr>
            <p:cNvSpPr/>
            <p:nvPr/>
          </p:nvSpPr>
          <p:spPr>
            <a:xfrm>
              <a:off x="8761317" y="3208051"/>
              <a:ext cx="617379" cy="617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/>
                <a:t>1</a:t>
              </a:r>
            </a:p>
          </p:txBody>
        </p: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A853EFD0-A242-48D3-964B-D1ED4039F3E6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flipH="1">
              <a:off x="8648527" y="3735017"/>
              <a:ext cx="203203" cy="33772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>
              <a:extLst>
                <a:ext uri="{FF2B5EF4-FFF2-40B4-BE49-F238E27FC236}">
                  <a16:creationId xmlns:a16="http://schemas.microsoft.com/office/drawing/2014/main" id="{87547C6B-EEF1-4601-A0D2-33F5812A3BD5}"/>
                </a:ext>
              </a:extLst>
            </p:cNvPr>
            <p:cNvCxnSpPr>
              <a:cxnSpLocks/>
              <a:stCxn id="45" idx="5"/>
            </p:cNvCxnSpPr>
            <p:nvPr/>
          </p:nvCxnSpPr>
          <p:spPr>
            <a:xfrm>
              <a:off x="9288283" y="3735017"/>
              <a:ext cx="203204" cy="33772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61DBC31-C9E3-4A84-9C23-2D7DDBD081AE}"/>
              </a:ext>
            </a:extLst>
          </p:cNvPr>
          <p:cNvSpPr txBox="1"/>
          <p:nvPr/>
        </p:nvSpPr>
        <p:spPr>
          <a:xfrm>
            <a:off x="8464611" y="6027584"/>
            <a:ext cx="1690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NULL	NULL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EB42EDE1-B94F-48CF-98D7-128EAE7B5282}"/>
              </a:ext>
            </a:extLst>
          </p:cNvPr>
          <p:cNvSpPr txBox="1"/>
          <p:nvPr/>
        </p:nvSpPr>
        <p:spPr>
          <a:xfrm>
            <a:off x="10209663" y="5258798"/>
            <a:ext cx="1690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NULL	NULL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E8E9654D-009C-434C-A1B6-B2B3B06C9898}"/>
              </a:ext>
            </a:extLst>
          </p:cNvPr>
          <p:cNvSpPr txBox="1"/>
          <p:nvPr/>
        </p:nvSpPr>
        <p:spPr>
          <a:xfrm>
            <a:off x="6858277" y="6052003"/>
            <a:ext cx="1690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NULL	NULL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68CD7099-C1FF-4BD4-A061-88596EBF8DEA}"/>
              </a:ext>
            </a:extLst>
          </p:cNvPr>
          <p:cNvSpPr txBox="1"/>
          <p:nvPr/>
        </p:nvSpPr>
        <p:spPr>
          <a:xfrm>
            <a:off x="8579537" y="4346600"/>
            <a:ext cx="1690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NULL	NULL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755EB709-E191-4815-8522-262FDD105A67}"/>
              </a:ext>
            </a:extLst>
          </p:cNvPr>
          <p:cNvSpPr txBox="1"/>
          <p:nvPr/>
        </p:nvSpPr>
        <p:spPr>
          <a:xfrm>
            <a:off x="6967052" y="4400553"/>
            <a:ext cx="73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NULL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2DD66CED-656C-4593-A248-4BE7B610DE51}"/>
              </a:ext>
            </a:extLst>
          </p:cNvPr>
          <p:cNvSpPr txBox="1"/>
          <p:nvPr/>
        </p:nvSpPr>
        <p:spPr>
          <a:xfrm>
            <a:off x="8574985" y="3538722"/>
            <a:ext cx="73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NULL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D6B4DDEE-4DDD-4EAA-8370-BC21076EB976}"/>
              </a:ext>
            </a:extLst>
          </p:cNvPr>
          <p:cNvSpPr txBox="1"/>
          <p:nvPr/>
        </p:nvSpPr>
        <p:spPr>
          <a:xfrm>
            <a:off x="10013706" y="4161934"/>
            <a:ext cx="73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594394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010-605E-499D-B126-F747EDD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de Árvore Binária de Busca</a:t>
            </a:r>
          </a:p>
        </p:txBody>
      </p:sp>
      <p:sp>
        <p:nvSpPr>
          <p:cNvPr id="55" name="Espaço Reservado para Conteúdo 2">
            <a:extLst>
              <a:ext uri="{FF2B5EF4-FFF2-40B4-BE49-F238E27FC236}">
                <a16:creationId xmlns:a16="http://schemas.microsoft.com/office/drawing/2014/main" id="{960F9DB0-C84F-4B0B-9B71-1B127E4E83E4}"/>
              </a:ext>
            </a:extLst>
          </p:cNvPr>
          <p:cNvSpPr txBox="1">
            <a:spLocks/>
          </p:cNvSpPr>
          <p:nvPr/>
        </p:nvSpPr>
        <p:spPr>
          <a:xfrm>
            <a:off x="1066800" y="2103120"/>
            <a:ext cx="10588388" cy="38496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/>
              <a:t>Implementar um programa em C que contenha as seguintes funcionalidades:</a:t>
            </a:r>
          </a:p>
          <a:p>
            <a:r>
              <a:rPr lang="pt-BR" sz="2400" dirty="0"/>
              <a:t>Digitar uma quantidade qualquer de números inteiros positivos até que o usuário digite (-1) para terminar.</a:t>
            </a:r>
          </a:p>
          <a:p>
            <a:r>
              <a:rPr lang="pt-BR" sz="2400" dirty="0"/>
              <a:t>Conforme os números são digitados, criar uma Arvore Binária de Busca.</a:t>
            </a:r>
          </a:p>
          <a:p>
            <a:r>
              <a:rPr lang="pt-BR" sz="2400" dirty="0"/>
              <a:t>Implementar uma função de busca que dado um número informa se o mesmo está presente ou não na árvore.</a:t>
            </a:r>
          </a:p>
          <a:p>
            <a:r>
              <a:rPr lang="pt-BR" sz="2400" dirty="0"/>
              <a:t>Implementar uma função que mostre a profundidade da árvore.</a:t>
            </a:r>
          </a:p>
          <a:p>
            <a:r>
              <a:rPr lang="pt-BR" sz="2400" dirty="0"/>
              <a:t>Implementar uma função que mostre a </a:t>
            </a:r>
            <a:r>
              <a:rPr lang="pt-BR" sz="2400"/>
              <a:t>quantidade real de </a:t>
            </a:r>
            <a:r>
              <a:rPr lang="pt-BR" sz="2400" dirty="0"/>
              <a:t>nós folha </a:t>
            </a:r>
            <a:r>
              <a:rPr lang="pt-BR" sz="2400"/>
              <a:t>da árvore.</a:t>
            </a:r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94613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magem ampliada de um logotipo&#10;&#10;Descrição gerada automaticamente">
            <a:extLst>
              <a:ext uri="{FF2B5EF4-FFF2-40B4-BE49-F238E27FC236}">
                <a16:creationId xmlns:a16="http://schemas.microsoft.com/office/drawing/2014/main" id="{B36523F2-BF16-4E37-9265-087103D470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F774FBA-CDBE-471B-8B57-D89EC7C8E405}"/>
              </a:ext>
            </a:extLst>
          </p:cNvPr>
          <p:cNvSpPr/>
          <p:nvPr/>
        </p:nvSpPr>
        <p:spPr>
          <a:xfrm>
            <a:off x="3500706" y="2393576"/>
            <a:ext cx="5190565" cy="1613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OBRIGADO PELA AUDIÊNCIA</a:t>
            </a:r>
          </a:p>
        </p:txBody>
      </p:sp>
    </p:spTree>
    <p:extLst>
      <p:ext uri="{BB962C8B-B14F-4D97-AF65-F5344CB8AC3E}">
        <p14:creationId xmlns:p14="http://schemas.microsoft.com/office/powerpoint/2010/main" val="1809041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8257E-224F-4321-950F-4418BBC4B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30" y="179017"/>
            <a:ext cx="10058400" cy="1371600"/>
          </a:xfrm>
        </p:spPr>
        <p:txBody>
          <a:bodyPr/>
          <a:lstStyle/>
          <a:p>
            <a:r>
              <a:rPr lang="pt-BR" dirty="0"/>
              <a:t>Exemplos</a:t>
            </a:r>
          </a:p>
        </p:txBody>
      </p:sp>
      <p:pic>
        <p:nvPicPr>
          <p:cNvPr id="2050" name="Picture 2" descr="Algoritmos e Estruturas de Dados/Árvores AVL - Wikilivros">
            <a:extLst>
              <a:ext uri="{FF2B5EF4-FFF2-40B4-BE49-F238E27FC236}">
                <a16:creationId xmlns:a16="http://schemas.microsoft.com/office/drawing/2014/main" id="{00634933-3012-4547-B57A-1D481A930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62" y="140483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STRUTURA DE DADOS">
            <a:extLst>
              <a:ext uri="{FF2B5EF4-FFF2-40B4-BE49-F238E27FC236}">
                <a16:creationId xmlns:a16="http://schemas.microsoft.com/office/drawing/2014/main" id="{6813F2E1-C305-45B6-B69D-2657CD48D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111" y="940739"/>
            <a:ext cx="2381250" cy="266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Árvore binária – Wikipédia, a enciclopédia livre">
            <a:extLst>
              <a:ext uri="{FF2B5EF4-FFF2-40B4-BE49-F238E27FC236}">
                <a16:creationId xmlns:a16="http://schemas.microsoft.com/office/drawing/2014/main" id="{4DA0DB0F-9484-4020-ACB2-C2F90B22F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380" y="3943983"/>
            <a:ext cx="381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Árvores - Algoritmos em Python">
            <a:extLst>
              <a:ext uri="{FF2B5EF4-FFF2-40B4-BE49-F238E27FC236}">
                <a16:creationId xmlns:a16="http://schemas.microsoft.com/office/drawing/2014/main" id="{F7B788B9-5B66-4E08-B3AF-A8ED3BFFD8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29" t="12473"/>
          <a:stretch/>
        </p:blipFill>
        <p:spPr bwMode="auto">
          <a:xfrm>
            <a:off x="9450080" y="467940"/>
            <a:ext cx="2019300" cy="252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rvores - Title">
            <a:extLst>
              <a:ext uri="{FF2B5EF4-FFF2-40B4-BE49-F238E27FC236}">
                <a16:creationId xmlns:a16="http://schemas.microsoft.com/office/drawing/2014/main" id="{E0CC1589-F58C-4961-804E-99AA575BF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62" y="3786080"/>
            <a:ext cx="5647899" cy="249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Árvores de Decisão">
            <a:extLst>
              <a:ext uri="{FF2B5EF4-FFF2-40B4-BE49-F238E27FC236}">
                <a16:creationId xmlns:a16="http://schemas.microsoft.com/office/drawing/2014/main" id="{4C566753-6361-41C7-8351-77B47B2D2C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31"/>
          <a:stretch/>
        </p:blipFill>
        <p:spPr bwMode="auto">
          <a:xfrm>
            <a:off x="6073966" y="1457627"/>
            <a:ext cx="3810000" cy="182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42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8257E-224F-4321-950F-4418BBC4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C3CB14-7503-4464-9560-D517A6F1F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b="1" dirty="0"/>
              <a:t>Assim como é uma árvore genealógica, uma árvore em estrutura de dados guarda uma relação hierárquica entre o nó raiz, as </a:t>
            </a:r>
            <a:r>
              <a:rPr lang="pt-BR" sz="3200" b="1" dirty="0" err="1"/>
              <a:t>subárvores</a:t>
            </a:r>
            <a:r>
              <a:rPr lang="pt-BR" sz="3200" b="1" dirty="0"/>
              <a:t> e os nós mais profundos.</a:t>
            </a:r>
          </a:p>
        </p:txBody>
      </p:sp>
    </p:spTree>
    <p:extLst>
      <p:ext uri="{BB962C8B-B14F-4D97-AF65-F5344CB8AC3E}">
        <p14:creationId xmlns:p14="http://schemas.microsoft.com/office/powerpoint/2010/main" val="1636753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C804E300-9657-4D4F-AE39-241E2CD7F7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4" b="11244"/>
          <a:stretch/>
        </p:blipFill>
        <p:spPr bwMode="auto">
          <a:xfrm>
            <a:off x="4053385" y="0"/>
            <a:ext cx="8138615" cy="687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883336AA-2AA4-4650-9E7A-B4AF742F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13" y="2678947"/>
            <a:ext cx="3123063" cy="1500105"/>
          </a:xfrm>
        </p:spPr>
        <p:txBody>
          <a:bodyPr>
            <a:normAutofit fontScale="90000"/>
          </a:bodyPr>
          <a:lstStyle/>
          <a:p>
            <a:r>
              <a:rPr lang="pt-BR" dirty="0"/>
              <a:t>Árvore genealógica família </a:t>
            </a:r>
            <a:r>
              <a:rPr lang="pt-BR" dirty="0" err="1"/>
              <a:t>Kenney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6882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A2AD9-D378-4905-96B6-0316C722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Partes de uma Árvore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4A5A30-F73B-4580-B834-5937A63C1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sz="2400" b="1" dirty="0"/>
              <a:t>Raiz</a:t>
            </a:r>
            <a:r>
              <a:rPr lang="pt-BR" sz="2400" dirty="0"/>
              <a:t>: primeiro nó isolado na parte mais superior da árvore. É o primeiro nó da árvore. Assim como uma lista ligada tem um nó cabeça, o nó raiz é a cabeça da árvore.</a:t>
            </a:r>
          </a:p>
          <a:p>
            <a:r>
              <a:rPr lang="pt-BR" sz="2400" b="1" dirty="0" err="1"/>
              <a:t>Subárvores</a:t>
            </a:r>
            <a:r>
              <a:rPr lang="pt-BR" sz="2400" dirty="0"/>
              <a:t>: São os nós que estão imediatamente abaixo do nó raiz ou de outra </a:t>
            </a:r>
            <a:r>
              <a:rPr lang="pt-BR" sz="2400" dirty="0" err="1"/>
              <a:t>subárvore</a:t>
            </a:r>
            <a:r>
              <a:rPr lang="pt-BR" sz="2400" dirty="0"/>
              <a:t>. Uma </a:t>
            </a:r>
            <a:r>
              <a:rPr lang="pt-BR" sz="2400" dirty="0" err="1"/>
              <a:t>subárvore</a:t>
            </a:r>
            <a:r>
              <a:rPr lang="pt-BR" sz="2400" dirty="0"/>
              <a:t> contém uma </a:t>
            </a:r>
            <a:r>
              <a:rPr lang="pt-BR" sz="2400" dirty="0" err="1"/>
              <a:t>subárvore</a:t>
            </a:r>
            <a:r>
              <a:rPr lang="pt-BR" sz="2400" dirty="0"/>
              <a:t> ou nó(s) folha para ser classificada dessa forma.</a:t>
            </a:r>
          </a:p>
          <a:p>
            <a:r>
              <a:rPr lang="pt-BR" sz="2400" b="1" dirty="0"/>
              <a:t>Folha</a:t>
            </a:r>
            <a:r>
              <a:rPr lang="pt-BR" sz="2400" dirty="0"/>
              <a:t>: São nós que não contém </a:t>
            </a:r>
            <a:r>
              <a:rPr lang="pt-BR" sz="2400" dirty="0" err="1"/>
              <a:t>subárvores</a:t>
            </a:r>
            <a:r>
              <a:rPr lang="pt-BR" sz="2400" dirty="0"/>
              <a:t>. Podemos dizer que um nó folha é, portanto, uma </a:t>
            </a:r>
            <a:r>
              <a:rPr lang="pt-BR" sz="2400" dirty="0" err="1"/>
              <a:t>subárvore</a:t>
            </a:r>
            <a:r>
              <a:rPr lang="pt-BR" sz="2400" dirty="0"/>
              <a:t> que não contém uma </a:t>
            </a:r>
            <a:r>
              <a:rPr lang="pt-BR" sz="2400" dirty="0" err="1"/>
              <a:t>subárvore</a:t>
            </a:r>
            <a:r>
              <a:rPr lang="pt-BR" sz="2400" dirty="0"/>
              <a:t>. </a:t>
            </a:r>
          </a:p>
          <a:p>
            <a:r>
              <a:rPr lang="pt-BR" sz="2400" b="1" dirty="0"/>
              <a:t>Conexões</a:t>
            </a:r>
            <a:r>
              <a:rPr lang="pt-BR" sz="2400" dirty="0"/>
              <a:t>: são os ramos da árvore que conectam os nós.</a:t>
            </a:r>
          </a:p>
        </p:txBody>
      </p:sp>
    </p:spTree>
    <p:extLst>
      <p:ext uri="{BB962C8B-B14F-4D97-AF65-F5344CB8AC3E}">
        <p14:creationId xmlns:p14="http://schemas.microsoft.com/office/powerpoint/2010/main" val="381147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A2AD9-D378-4905-96B6-0316C722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03" y="28445"/>
            <a:ext cx="10058400" cy="1371600"/>
          </a:xfrm>
        </p:spPr>
        <p:txBody>
          <a:bodyPr/>
          <a:lstStyle/>
          <a:p>
            <a:r>
              <a:rPr lang="pt-BR" dirty="0"/>
              <a:t>Partes de uma Árvore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1A74D19-0758-4A9A-A99B-99439A456CA0}"/>
              </a:ext>
            </a:extLst>
          </p:cNvPr>
          <p:cNvSpPr/>
          <p:nvPr/>
        </p:nvSpPr>
        <p:spPr>
          <a:xfrm>
            <a:off x="6796585" y="976964"/>
            <a:ext cx="2333767" cy="1261269"/>
          </a:xfrm>
          <a:prstGeom prst="roundRect">
            <a:avLst/>
          </a:prstGeom>
          <a:solidFill>
            <a:srgbClr val="57903F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2400" b="1" dirty="0">
                <a:solidFill>
                  <a:schemeClr val="tx1"/>
                </a:solidFill>
              </a:rPr>
              <a:t>Raiz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EBC8AB6F-36F6-441F-8044-B8069C7AE684}"/>
              </a:ext>
            </a:extLst>
          </p:cNvPr>
          <p:cNvSpPr/>
          <p:nvPr/>
        </p:nvSpPr>
        <p:spPr>
          <a:xfrm>
            <a:off x="7028597" y="2167731"/>
            <a:ext cx="4667534" cy="2554394"/>
          </a:xfrm>
          <a:prstGeom prst="roundRect">
            <a:avLst/>
          </a:prstGeom>
          <a:solidFill>
            <a:srgbClr val="FFC000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2400" b="1" dirty="0" err="1">
                <a:solidFill>
                  <a:schemeClr val="tx1"/>
                </a:solidFill>
              </a:rPr>
              <a:t>Subárvore</a:t>
            </a:r>
            <a:r>
              <a:rPr lang="pt-BR" sz="2400" b="1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pt-BR" sz="2400" b="1" dirty="0">
                <a:solidFill>
                  <a:schemeClr val="tx1"/>
                </a:solidFill>
              </a:rPr>
              <a:t>direita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13BBE3E4-0579-481B-BCF3-A669CB5D5FBA}"/>
              </a:ext>
            </a:extLst>
          </p:cNvPr>
          <p:cNvSpPr/>
          <p:nvPr/>
        </p:nvSpPr>
        <p:spPr>
          <a:xfrm>
            <a:off x="1694597" y="2167730"/>
            <a:ext cx="4883624" cy="2554395"/>
          </a:xfrm>
          <a:prstGeom prst="roundRect">
            <a:avLst/>
          </a:prstGeom>
          <a:solidFill>
            <a:srgbClr val="FFC000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dirty="0" err="1">
                <a:solidFill>
                  <a:schemeClr val="tx1"/>
                </a:solidFill>
              </a:rPr>
              <a:t>Subárvore</a:t>
            </a:r>
            <a:r>
              <a:rPr lang="pt-BR" sz="2400" b="1" dirty="0">
                <a:solidFill>
                  <a:schemeClr val="tx1"/>
                </a:solidFill>
              </a:rPr>
              <a:t> </a:t>
            </a:r>
          </a:p>
          <a:p>
            <a:r>
              <a:rPr lang="pt-BR" sz="2400" b="1" dirty="0">
                <a:solidFill>
                  <a:schemeClr val="tx1"/>
                </a:solidFill>
              </a:rPr>
              <a:t>Esquerda</a:t>
            </a:r>
          </a:p>
          <a:p>
            <a:endParaRPr lang="pt-BR" sz="2400" b="1" dirty="0">
              <a:solidFill>
                <a:schemeClr val="tx1"/>
              </a:solidFill>
            </a:endParaRPr>
          </a:p>
          <a:p>
            <a:endParaRPr lang="pt-BR" sz="2400" b="1" dirty="0">
              <a:solidFill>
                <a:schemeClr val="tx1"/>
              </a:solidFill>
            </a:endParaRPr>
          </a:p>
          <a:p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4EB2A9F-8397-4F31-BF0B-CA189D3A9041}"/>
              </a:ext>
            </a:extLst>
          </p:cNvPr>
          <p:cNvSpPr/>
          <p:nvPr/>
        </p:nvSpPr>
        <p:spPr>
          <a:xfrm>
            <a:off x="2343904" y="4777288"/>
            <a:ext cx="7659906" cy="1261269"/>
          </a:xfrm>
          <a:prstGeom prst="roundRect">
            <a:avLst/>
          </a:prstGeom>
          <a:solidFill>
            <a:schemeClr val="accent5">
              <a:lumMod val="75000"/>
              <a:alpha val="4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2400" b="1" dirty="0">
                <a:solidFill>
                  <a:schemeClr val="tx1"/>
                </a:solidFill>
              </a:rPr>
              <a:t>Folhas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F8F295A5-346F-4EF4-B998-0FEA375AB58F}"/>
              </a:ext>
            </a:extLst>
          </p:cNvPr>
          <p:cNvSpPr/>
          <p:nvPr/>
        </p:nvSpPr>
        <p:spPr>
          <a:xfrm>
            <a:off x="627797" y="3429000"/>
            <a:ext cx="4535607" cy="2792081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dirty="0" err="1">
                <a:solidFill>
                  <a:schemeClr val="tx1"/>
                </a:solidFill>
              </a:rPr>
              <a:t>Subárvore</a:t>
            </a:r>
            <a:r>
              <a:rPr lang="pt-BR" sz="2400" b="1" dirty="0">
                <a:solidFill>
                  <a:schemeClr val="tx1"/>
                </a:solidFill>
              </a:rPr>
              <a:t> </a:t>
            </a:r>
          </a:p>
          <a:p>
            <a:r>
              <a:rPr lang="pt-BR" sz="2400" b="1" dirty="0">
                <a:solidFill>
                  <a:schemeClr val="tx1"/>
                </a:solidFill>
              </a:rPr>
              <a:t>esquerda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0EBECF2-3CAB-43FA-A71B-C69704D68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46" b="96341" l="2250" r="96750">
                        <a14:foregroundMark x1="36000" y1="27236" x2="37000" y2="36992"/>
                        <a14:foregroundMark x1="19500" y1="56911" x2="19833" y2="63415"/>
                        <a14:foregroundMark x1="23000" y1="88211" x2="28750" y2="90921"/>
                        <a14:foregroundMark x1="28750" y1="90921" x2="31167" y2="81301"/>
                        <a14:foregroundMark x1="31167" y1="81301" x2="31167" y2="79810"/>
                        <a14:foregroundMark x1="6083" y1="80352" x2="10917" y2="81707"/>
                        <a14:foregroundMark x1="46083" y1="86043" x2="51250" y2="81436"/>
                        <a14:foregroundMark x1="51250" y1="81436" x2="51250" y2="81436"/>
                        <a14:foregroundMark x1="2250" y1="81978" x2="2750" y2="87940"/>
                        <a14:foregroundMark x1="68500" y1="13821" x2="63250" y2="7995"/>
                        <a14:foregroundMark x1="63250" y1="7995" x2="64833" y2="14092"/>
                        <a14:foregroundMark x1="82083" y1="33198" x2="76750" y2="28049"/>
                        <a14:foregroundMark x1="76750" y1="28049" x2="73917" y2="39566"/>
                        <a14:foregroundMark x1="73917" y1="39566" x2="80833" y2="43225"/>
                        <a14:foregroundMark x1="80833" y1="43225" x2="82917" y2="39702"/>
                        <a14:foregroundMark x1="63500" y1="2981" x2="64167" y2="3252"/>
                        <a14:foregroundMark x1="91083" y1="54743" x2="91833" y2="64092"/>
                        <a14:foregroundMark x1="91833" y1="64092" x2="96833" y2="60163"/>
                        <a14:foregroundMark x1="63167" y1="59350" x2="69500" y2="60976"/>
                        <a14:foregroundMark x1="69500" y1="60976" x2="71000" y2="58537"/>
                        <a14:foregroundMark x1="68333" y1="90650" x2="76000" y2="89024"/>
                        <a14:foregroundMark x1="76000" y1="89024" x2="77417" y2="87669"/>
                        <a14:foregroundMark x1="72500" y1="96341" x2="71167" y2="96341"/>
                        <a14:foregroundMark x1="70833" y1="51491" x2="71667" y2="51220"/>
                        <a14:foregroundMark x1="72500" y1="48238" x2="73167" y2="47425"/>
                        <a14:foregroundMark x1="87417" y1="48509" x2="87917" y2="50136"/>
                        <a14:foregroundMark x1="84917" y1="44580" x2="87083" y2="47425"/>
                        <a14:foregroundMark x1="26167" y1="51762" x2="30333" y2="44309"/>
                        <a14:foregroundMark x1="45583" y1="31572" x2="55750" y2="21274"/>
                        <a14:foregroundMark x1="10583" y1="71545" x2="12083" y2="68022"/>
                        <a14:foregroundMark x1="24833" y1="68022" x2="26000" y2="70732"/>
                        <a14:foregroundMark x1="41750" y1="42141" x2="42583" y2="46748"/>
                        <a14:foregroundMark x1="69167" y1="18835" x2="73500" y2="25881"/>
                        <a14:foregroundMark x1="73500" y1="25881" x2="73500" y2="26423"/>
                        <a14:foregroundMark x1="43417" y1="69377" x2="44250" y2="737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43903" y="1091821"/>
            <a:ext cx="8153500" cy="5014403"/>
          </a:xfrm>
          <a:prstGeom prst="rect">
            <a:avLst/>
          </a:prstGeom>
        </p:spPr>
      </p:pic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2390B32C-B252-42A0-BA06-3D7BFDD9FE67}"/>
              </a:ext>
            </a:extLst>
          </p:cNvPr>
          <p:cNvSpPr/>
          <p:nvPr/>
        </p:nvSpPr>
        <p:spPr>
          <a:xfrm>
            <a:off x="3036003" y="1316905"/>
            <a:ext cx="3152634" cy="596788"/>
          </a:xfrm>
          <a:prstGeom prst="roundRect">
            <a:avLst/>
          </a:prstGeom>
          <a:solidFill>
            <a:srgbClr val="7030A0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dirty="0">
                <a:solidFill>
                  <a:schemeClr val="tx1"/>
                </a:solidFill>
              </a:rPr>
              <a:t>Conexões</a:t>
            </a:r>
          </a:p>
        </p:txBody>
      </p:sp>
      <p:cxnSp>
        <p:nvCxnSpPr>
          <p:cNvPr id="19" name="Conector: Curvo 18">
            <a:extLst>
              <a:ext uri="{FF2B5EF4-FFF2-40B4-BE49-F238E27FC236}">
                <a16:creationId xmlns:a16="http://schemas.microsoft.com/office/drawing/2014/main" id="{A73496EB-761A-4C02-857F-04CB12D063F7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>
            <a:off x="3807439" y="2709892"/>
            <a:ext cx="1601080" cy="8683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>
                <a:alpha val="6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D44AAA41-5278-4EC4-9E88-F82EAB750F04}"/>
              </a:ext>
            </a:extLst>
          </p:cNvPr>
          <p:cNvCxnSpPr/>
          <p:nvPr/>
        </p:nvCxnSpPr>
        <p:spPr>
          <a:xfrm>
            <a:off x="4603637" y="1913693"/>
            <a:ext cx="3707850" cy="1515307"/>
          </a:xfrm>
          <a:prstGeom prst="straightConnector1">
            <a:avLst/>
          </a:prstGeom>
          <a:ln w="38100">
            <a:solidFill>
              <a:srgbClr val="7030A0">
                <a:alpha val="6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AF636BE7-9FE0-4133-BC31-CA5458A5FC5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612320" y="1913693"/>
            <a:ext cx="2118718" cy="324540"/>
          </a:xfrm>
          <a:prstGeom prst="straightConnector1">
            <a:avLst/>
          </a:prstGeom>
          <a:ln w="38100">
            <a:solidFill>
              <a:srgbClr val="7030A0">
                <a:alpha val="6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555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A2AD9-D378-4905-96B6-0316C722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Relação entre as partes de uma Árvore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4A5A30-F73B-4580-B834-5937A63C1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Pai: </a:t>
            </a:r>
            <a:r>
              <a:rPr lang="pt-BR" sz="2400" dirty="0"/>
              <a:t>é um nó que contém ao menos um nó filho.</a:t>
            </a:r>
          </a:p>
          <a:p>
            <a:r>
              <a:rPr lang="pt-BR" sz="2400" b="1" dirty="0"/>
              <a:t>Filho</a:t>
            </a:r>
            <a:r>
              <a:rPr lang="pt-BR" sz="2400" dirty="0"/>
              <a:t>: é um nó que contém um nó como pai.</a:t>
            </a:r>
          </a:p>
          <a:p>
            <a:r>
              <a:rPr lang="pt-BR" sz="2400" b="1" dirty="0"/>
              <a:t>Irmãos</a:t>
            </a:r>
            <a:r>
              <a:rPr lang="pt-BR" sz="2400" dirty="0"/>
              <a:t>: são os nós que tem como ancestral direto o mesmo pai.</a:t>
            </a:r>
          </a:p>
          <a:p>
            <a:r>
              <a:rPr lang="pt-BR" sz="2400" b="1" dirty="0"/>
              <a:t>Ancestrais</a:t>
            </a:r>
            <a:r>
              <a:rPr lang="pt-BR" sz="2400" dirty="0"/>
              <a:t>: são os nós pais superiores e conectados na hierarquia com relação a um nó filho.</a:t>
            </a:r>
          </a:p>
          <a:p>
            <a:r>
              <a:rPr lang="pt-BR" sz="2400" b="1" dirty="0"/>
              <a:t>Descendentes</a:t>
            </a:r>
            <a:r>
              <a:rPr lang="pt-BR" sz="2400" dirty="0"/>
              <a:t>: são os nós filhos inferiores conectados na hierarquia com relação a um nó pai.</a:t>
            </a:r>
          </a:p>
        </p:txBody>
      </p:sp>
    </p:spTree>
    <p:extLst>
      <p:ext uri="{BB962C8B-B14F-4D97-AF65-F5344CB8AC3E}">
        <p14:creationId xmlns:p14="http://schemas.microsoft.com/office/powerpoint/2010/main" val="832184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4_TF78438558" id="{EFC388B7-E3E7-46E9-90A0-7401A222EB8A}" vid="{685F28B6-3FA5-49C7-9831-35ED941F70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{F2B1BFFD-BC02-40FA-8DBE-AAC6505B4B7E}tf78438558</Template>
  <TotalTime>0</TotalTime>
  <Words>1407</Words>
  <Application>Microsoft Office PowerPoint</Application>
  <PresentationFormat>Widescreen</PresentationFormat>
  <Paragraphs>260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6" baseType="lpstr">
      <vt:lpstr>Calibri</vt:lpstr>
      <vt:lpstr>Century Gothic</vt:lpstr>
      <vt:lpstr>Garamond</vt:lpstr>
      <vt:lpstr>SavonVTI</vt:lpstr>
      <vt:lpstr>Estrutura de Dados e Algoritmos I</vt:lpstr>
      <vt:lpstr>Definição</vt:lpstr>
      <vt:lpstr>Definição</vt:lpstr>
      <vt:lpstr>Exemplos</vt:lpstr>
      <vt:lpstr>Definição</vt:lpstr>
      <vt:lpstr>Árvore genealógica família Kenney</vt:lpstr>
      <vt:lpstr>Partes de uma Árvore</vt:lpstr>
      <vt:lpstr>Partes de uma Árvore</vt:lpstr>
      <vt:lpstr>Relação entre as partes de uma Árvore</vt:lpstr>
      <vt:lpstr>Relação entre as Partes</vt:lpstr>
      <vt:lpstr>Níveis de uma Árvore</vt:lpstr>
      <vt:lpstr>Árvore</vt:lpstr>
      <vt:lpstr>Árvores Binárias</vt:lpstr>
      <vt:lpstr>Árvores Binárias</vt:lpstr>
      <vt:lpstr>Árvores Binárias</vt:lpstr>
      <vt:lpstr>Árvores Binárias</vt:lpstr>
      <vt:lpstr>Árvore Binária de Busca</vt:lpstr>
      <vt:lpstr>Exercício: Árvore Binária de Busca</vt:lpstr>
      <vt:lpstr>Exercício: Árvore Binária de Busca</vt:lpstr>
      <vt:lpstr>Exercícios: Árvore Binária de Busca</vt:lpstr>
      <vt:lpstr>Exercícios: Árvore Binária de Busca</vt:lpstr>
      <vt:lpstr>Exercícios: Árvore Binária de Busca</vt:lpstr>
      <vt:lpstr>Exercícios: Árvore Binária de Busca</vt:lpstr>
      <vt:lpstr>O que se pode dizer das árvores binárias de busca anteriores quanto:</vt:lpstr>
      <vt:lpstr>Qual árvore binária de busca é melhor?</vt:lpstr>
      <vt:lpstr>Qual árvore binária de busca é melhor?</vt:lpstr>
      <vt:lpstr>Árvore Binária em C : Estrutura de Dados</vt:lpstr>
      <vt:lpstr>Árvore Binária em C: Estado Inicial</vt:lpstr>
      <vt:lpstr>Árvore Binária em C: maketree()</vt:lpstr>
      <vt:lpstr>Árvore Binária em C: insert()</vt:lpstr>
      <vt:lpstr>Implementação de Árvore Binária de Busca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2020-08-10T00:34:21Z</dcterms:created>
  <dcterms:modified xsi:type="dcterms:W3CDTF">2020-10-20T11:09:40Z</dcterms:modified>
</cp:coreProperties>
</file>