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autoCompressPictures="0">
  <p:sldMasterIdLst>
    <p:sldMasterId id="2147483648" r:id="rId1"/>
  </p:sldMasterIdLst>
  <p:notesMasterIdLst>
    <p:notesMasterId r:id="rId4"/>
  </p:notesMasterIdLst>
  <p:handoutMasterIdLst>
    <p:handoutMasterId r:id="rId24"/>
  </p:handoutMasterIdLst>
  <p:sldIdLst>
    <p:sldId id="256" r:id="rId3"/>
    <p:sldId id="257" r:id="rId5"/>
    <p:sldId id="258" r:id="rId6"/>
    <p:sldId id="275" r:id="rId7"/>
    <p:sldId id="259" r:id="rId8"/>
    <p:sldId id="261" r:id="rId9"/>
    <p:sldId id="262" r:id="rId10"/>
    <p:sldId id="263" r:id="rId11"/>
    <p:sldId id="264" r:id="rId12"/>
    <p:sldId id="271" r:id="rId13"/>
    <p:sldId id="272" r:id="rId14"/>
    <p:sldId id="265" r:id="rId15"/>
    <p:sldId id="266" r:id="rId16"/>
    <p:sldId id="267" r:id="rId17"/>
    <p:sldId id="273" r:id="rId18"/>
    <p:sldId id="268" r:id="rId19"/>
    <p:sldId id="269" r:id="rId20"/>
    <p:sldId id="274" r:id="rId21"/>
    <p:sldId id="291" r:id="rId22"/>
    <p:sldId id="276" r:id="rId23"/>
  </p:sldIdLst>
  <p:sldSz cx="12192000" cy="6858000"/>
  <p:notesSz cx="6858000" cy="9144000"/>
  <p:defaultTextStyle>
    <a:defPPr algn="r" rtl="1">
      <a:defRPr lang="he-IL"/>
    </a:defPPr>
    <a:lvl1pPr marL="0" algn="r" defTabSz="4572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4572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4572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4572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4572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4572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4572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4572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4572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958" autoAdjust="0"/>
    <p:restoredTop sz="94660"/>
  </p:normalViewPr>
  <p:slideViewPr>
    <p:cSldViewPr snapToGrid="0">
      <p:cViewPr varScale="1">
        <p:scale>
          <a:sx n="82" d="100"/>
          <a:sy n="82" d="100"/>
        </p:scale>
        <p:origin x="413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9" d="100"/>
          <a:sy n="79" d="100"/>
        </p:scale>
        <p:origin x="4392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handoutMaster" Target="handoutMasters/handoutMaster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8CD446-5151-4492-9BAA-BF8C156A6E26}" type="doc">
      <dgm:prSet loTypeId="urn:microsoft.com/office/officeart/2005/8/layout/cycle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rtl="1"/>
          <a:endParaRPr lang="he-IL"/>
        </a:p>
      </dgm:t>
    </dgm:pt>
    <dgm:pt modelId="{48079097-5C6F-4956-80C9-BDBC7F620BED}">
      <dgm:prSet phldrT="[טקסט]"/>
      <dgm:spPr/>
      <dgm:t>
        <a:bodyPr/>
        <a:lstStyle/>
        <a:p>
          <a:pPr rtl="1"/>
          <a:r>
            <a:rPr lang="en-US" dirty="0"/>
            <a:t>Posting small donations</a:t>
          </a:r>
          <a:endParaRPr lang="he-IL" dirty="0"/>
        </a:p>
      </dgm:t>
    </dgm:pt>
    <dgm:pt modelId="{F16BB92C-24E3-4BC8-9779-36334147A9C0}" cxnId="{17B3FED6-28C3-4B33-A689-84341494E31F}" type="parTrans">
      <dgm:prSet/>
      <dgm:spPr/>
      <dgm:t>
        <a:bodyPr/>
        <a:lstStyle/>
        <a:p>
          <a:pPr rtl="1"/>
          <a:endParaRPr lang="he-IL"/>
        </a:p>
      </dgm:t>
    </dgm:pt>
    <dgm:pt modelId="{B3763871-22C1-4933-A397-A7B53470B625}" cxnId="{17B3FED6-28C3-4B33-A689-84341494E31F}" type="sibTrans">
      <dgm:prSet/>
      <dgm:spPr/>
      <dgm:t>
        <a:bodyPr/>
        <a:lstStyle/>
        <a:p>
          <a:pPr rtl="1"/>
          <a:endParaRPr lang="he-IL"/>
        </a:p>
      </dgm:t>
    </dgm:pt>
    <dgm:pt modelId="{FF847C44-E527-475F-9235-50FB46F7553A}">
      <dgm:prSet phldrT="[טקסט]"/>
      <dgm:spPr/>
      <dgm:t>
        <a:bodyPr/>
        <a:lstStyle/>
        <a:p>
          <a:r>
            <a:rPr lang="en-GB" dirty="0"/>
            <a:t>Link between large organizations and non-profit organizations</a:t>
          </a:r>
          <a:endParaRPr lang="he-IL" dirty="0"/>
        </a:p>
      </dgm:t>
    </dgm:pt>
    <dgm:pt modelId="{F43D73EE-A66A-4674-9603-DA0922C558CA}" cxnId="{529D9550-D843-4573-9A22-B57C34C70A9D}" type="parTrans">
      <dgm:prSet/>
      <dgm:spPr/>
      <dgm:t>
        <a:bodyPr/>
        <a:lstStyle/>
        <a:p>
          <a:pPr rtl="1"/>
          <a:endParaRPr lang="he-IL"/>
        </a:p>
      </dgm:t>
    </dgm:pt>
    <dgm:pt modelId="{82CE2388-93C1-4880-A5CE-5FD28E4F1AB8}" cxnId="{529D9550-D843-4573-9A22-B57C34C70A9D}" type="sibTrans">
      <dgm:prSet/>
      <dgm:spPr/>
      <dgm:t>
        <a:bodyPr/>
        <a:lstStyle/>
        <a:p>
          <a:pPr rtl="1"/>
          <a:endParaRPr lang="he-IL"/>
        </a:p>
      </dgm:t>
    </dgm:pt>
    <dgm:pt modelId="{AD6F50BE-36D4-48C2-88EF-7C8C0AC50AD5}">
      <dgm:prSet phldrT="[טקסט]"/>
      <dgm:spPr/>
      <dgm:t>
        <a:bodyPr/>
        <a:lstStyle/>
        <a:p>
          <a:r>
            <a:rPr lang="en-GB" dirty="0"/>
            <a:t>Accessibility to donors and those in need</a:t>
          </a:r>
          <a:endParaRPr lang="he-IL" dirty="0"/>
        </a:p>
      </dgm:t>
    </dgm:pt>
    <dgm:pt modelId="{06FF6E19-E8D0-48EB-94AE-6DA75B3E2E13}" cxnId="{05C14A67-DDA2-423D-AC80-7BAD1F9BE5BC}" type="parTrans">
      <dgm:prSet/>
      <dgm:spPr/>
      <dgm:t>
        <a:bodyPr/>
        <a:lstStyle/>
        <a:p>
          <a:pPr rtl="1"/>
          <a:endParaRPr lang="he-IL"/>
        </a:p>
      </dgm:t>
    </dgm:pt>
    <dgm:pt modelId="{58F702CF-932E-4845-BF0F-EE3ECFB74962}" cxnId="{05C14A67-DDA2-423D-AC80-7BAD1F9BE5BC}" type="sibTrans">
      <dgm:prSet/>
      <dgm:spPr/>
      <dgm:t>
        <a:bodyPr/>
        <a:lstStyle/>
        <a:p>
          <a:pPr rtl="1"/>
          <a:endParaRPr lang="he-IL"/>
        </a:p>
      </dgm:t>
    </dgm:pt>
    <dgm:pt modelId="{D7C2F03D-4320-4E3B-A0D9-970ECADED5FB}">
      <dgm:prSet phldrT="[טקסט]"/>
      <dgm:spPr/>
      <dgm:t>
        <a:bodyPr/>
        <a:lstStyle/>
        <a:p>
          <a:r>
            <a:rPr lang="en-GB" dirty="0"/>
            <a:t>Keeping the information about the donations</a:t>
          </a:r>
          <a:endParaRPr lang="he-IL" dirty="0"/>
        </a:p>
      </dgm:t>
    </dgm:pt>
    <dgm:pt modelId="{44AFA58C-8864-440B-AFC5-0E2D4608B1E3}" cxnId="{953591B1-C7DA-4EC6-BDAD-9FE5E7930818}" type="parTrans">
      <dgm:prSet/>
      <dgm:spPr/>
      <dgm:t>
        <a:bodyPr/>
        <a:lstStyle/>
        <a:p>
          <a:pPr rtl="1"/>
          <a:endParaRPr lang="he-IL"/>
        </a:p>
      </dgm:t>
    </dgm:pt>
    <dgm:pt modelId="{A85D053C-1236-4FC7-A7DC-AA6269F8F6B0}" cxnId="{953591B1-C7DA-4EC6-BDAD-9FE5E7930818}" type="sibTrans">
      <dgm:prSet/>
      <dgm:spPr/>
      <dgm:t>
        <a:bodyPr/>
        <a:lstStyle/>
        <a:p>
          <a:pPr rtl="1"/>
          <a:endParaRPr lang="he-IL"/>
        </a:p>
      </dgm:t>
    </dgm:pt>
    <dgm:pt modelId="{7656F14F-2F8F-46BF-8E49-B706CB75F667}" type="pres">
      <dgm:prSet presAssocID="{4D8CD446-5151-4492-9BAA-BF8C156A6E26}" presName="cycle" presStyleCnt="0">
        <dgm:presLayoutVars>
          <dgm:dir/>
          <dgm:resizeHandles val="exact"/>
        </dgm:presLayoutVars>
      </dgm:prSet>
      <dgm:spPr/>
    </dgm:pt>
    <dgm:pt modelId="{5459353E-4474-4CBD-8417-3132DB75D4A3}" type="pres">
      <dgm:prSet presAssocID="{48079097-5C6F-4956-80C9-BDBC7F620BED}" presName="node" presStyleLbl="node1" presStyleIdx="0" presStyleCnt="4" custScaleX="121617" custScaleY="136048">
        <dgm:presLayoutVars>
          <dgm:bulletEnabled val="1"/>
        </dgm:presLayoutVars>
      </dgm:prSet>
      <dgm:spPr/>
    </dgm:pt>
    <dgm:pt modelId="{AA762F92-BFCD-4B17-8A1A-455FBE0B198B}" type="pres">
      <dgm:prSet presAssocID="{48079097-5C6F-4956-80C9-BDBC7F620BED}" presName="spNode" presStyleCnt="0"/>
      <dgm:spPr/>
    </dgm:pt>
    <dgm:pt modelId="{8B1B1F21-A1D9-4E8A-896E-32611A57B890}" type="pres">
      <dgm:prSet presAssocID="{B3763871-22C1-4933-A397-A7B53470B625}" presName="sibTrans" presStyleLbl="sibTrans1D1" presStyleIdx="0" presStyleCnt="4"/>
      <dgm:spPr/>
    </dgm:pt>
    <dgm:pt modelId="{E9761BD0-6A5F-459E-B875-2D6645BDAD48}" type="pres">
      <dgm:prSet presAssocID="{FF847C44-E527-475F-9235-50FB46F7553A}" presName="node" presStyleLbl="node1" presStyleIdx="1" presStyleCnt="4" custScaleX="123501" custScaleY="146557">
        <dgm:presLayoutVars>
          <dgm:bulletEnabled val="1"/>
        </dgm:presLayoutVars>
      </dgm:prSet>
      <dgm:spPr/>
    </dgm:pt>
    <dgm:pt modelId="{B1E547A1-DBE5-4F13-A956-3E3BCAD8C8A4}" type="pres">
      <dgm:prSet presAssocID="{FF847C44-E527-475F-9235-50FB46F7553A}" presName="spNode" presStyleCnt="0"/>
      <dgm:spPr/>
    </dgm:pt>
    <dgm:pt modelId="{E5CFFA21-DF56-4653-9888-D78DE519AE7D}" type="pres">
      <dgm:prSet presAssocID="{82CE2388-93C1-4880-A5CE-5FD28E4F1AB8}" presName="sibTrans" presStyleLbl="sibTrans1D1" presStyleIdx="1" presStyleCnt="4"/>
      <dgm:spPr/>
    </dgm:pt>
    <dgm:pt modelId="{D3CF00B5-D64F-42C6-A8AF-EFEED0172A76}" type="pres">
      <dgm:prSet presAssocID="{AD6F50BE-36D4-48C2-88EF-7C8C0AC50AD5}" presName="node" presStyleLbl="node1" presStyleIdx="2" presStyleCnt="4" custScaleX="127764" custScaleY="158818" custRadScaleRad="102266" custRadScaleInc="3349">
        <dgm:presLayoutVars>
          <dgm:bulletEnabled val="1"/>
        </dgm:presLayoutVars>
      </dgm:prSet>
      <dgm:spPr/>
    </dgm:pt>
    <dgm:pt modelId="{12CD47EF-22A5-4BEF-AD7A-15C9CA68E6BF}" type="pres">
      <dgm:prSet presAssocID="{AD6F50BE-36D4-48C2-88EF-7C8C0AC50AD5}" presName="spNode" presStyleCnt="0"/>
      <dgm:spPr/>
    </dgm:pt>
    <dgm:pt modelId="{3E4F6FCB-75FE-4D12-AED2-9DD86E8C6466}" type="pres">
      <dgm:prSet presAssocID="{58F702CF-932E-4845-BF0F-EE3ECFB74962}" presName="sibTrans" presStyleLbl="sibTrans1D1" presStyleIdx="2" presStyleCnt="4"/>
      <dgm:spPr/>
    </dgm:pt>
    <dgm:pt modelId="{4AF64AC7-F012-4731-8695-0E1D3E3059FE}" type="pres">
      <dgm:prSet presAssocID="{D7C2F03D-4320-4E3B-A0D9-970ECADED5FB}" presName="node" presStyleLbl="node1" presStyleIdx="3" presStyleCnt="4" custScaleX="146769" custScaleY="130511">
        <dgm:presLayoutVars>
          <dgm:bulletEnabled val="1"/>
        </dgm:presLayoutVars>
      </dgm:prSet>
      <dgm:spPr/>
    </dgm:pt>
    <dgm:pt modelId="{B9398410-423A-4AB9-8DC1-0F49C6B94013}" type="pres">
      <dgm:prSet presAssocID="{D7C2F03D-4320-4E3B-A0D9-970ECADED5FB}" presName="spNode" presStyleCnt="0"/>
      <dgm:spPr/>
    </dgm:pt>
    <dgm:pt modelId="{774DA4FD-6889-4CA4-9D27-6C77E3207549}" type="pres">
      <dgm:prSet presAssocID="{A85D053C-1236-4FC7-A7DC-AA6269F8F6B0}" presName="sibTrans" presStyleLbl="sibTrans1D1" presStyleIdx="3" presStyleCnt="4"/>
      <dgm:spPr/>
    </dgm:pt>
  </dgm:ptLst>
  <dgm:cxnLst>
    <dgm:cxn modelId="{744EAB0E-E5CD-43BA-98FB-1937AB946361}" type="presOf" srcId="{AD6F50BE-36D4-48C2-88EF-7C8C0AC50AD5}" destId="{D3CF00B5-D64F-42C6-A8AF-EFEED0172A76}" srcOrd="0" destOrd="0" presId="urn:microsoft.com/office/officeart/2005/8/layout/cycle6"/>
    <dgm:cxn modelId="{220BE033-9860-4E5D-BE1F-573670D65B78}" type="presOf" srcId="{58F702CF-932E-4845-BF0F-EE3ECFB74962}" destId="{3E4F6FCB-75FE-4D12-AED2-9DD86E8C6466}" srcOrd="0" destOrd="0" presId="urn:microsoft.com/office/officeart/2005/8/layout/cycle6"/>
    <dgm:cxn modelId="{05C14A67-DDA2-423D-AC80-7BAD1F9BE5BC}" srcId="{4D8CD446-5151-4492-9BAA-BF8C156A6E26}" destId="{AD6F50BE-36D4-48C2-88EF-7C8C0AC50AD5}" srcOrd="2" destOrd="0" parTransId="{06FF6E19-E8D0-48EB-94AE-6DA75B3E2E13}" sibTransId="{58F702CF-932E-4845-BF0F-EE3ECFB74962}"/>
    <dgm:cxn modelId="{529D9550-D843-4573-9A22-B57C34C70A9D}" srcId="{4D8CD446-5151-4492-9BAA-BF8C156A6E26}" destId="{FF847C44-E527-475F-9235-50FB46F7553A}" srcOrd="1" destOrd="0" parTransId="{F43D73EE-A66A-4674-9603-DA0922C558CA}" sibTransId="{82CE2388-93C1-4880-A5CE-5FD28E4F1AB8}"/>
    <dgm:cxn modelId="{94616472-E1A2-4DC7-B02D-E2F8D46B6E1B}" type="presOf" srcId="{A85D053C-1236-4FC7-A7DC-AA6269F8F6B0}" destId="{774DA4FD-6889-4CA4-9D27-6C77E3207549}" srcOrd="0" destOrd="0" presId="urn:microsoft.com/office/officeart/2005/8/layout/cycle6"/>
    <dgm:cxn modelId="{D34A0977-B278-4565-9FFD-857E6F205E5A}" type="presOf" srcId="{82CE2388-93C1-4880-A5CE-5FD28E4F1AB8}" destId="{E5CFFA21-DF56-4653-9888-D78DE519AE7D}" srcOrd="0" destOrd="0" presId="urn:microsoft.com/office/officeart/2005/8/layout/cycle6"/>
    <dgm:cxn modelId="{953591B1-C7DA-4EC6-BDAD-9FE5E7930818}" srcId="{4D8CD446-5151-4492-9BAA-BF8C156A6E26}" destId="{D7C2F03D-4320-4E3B-A0D9-970ECADED5FB}" srcOrd="3" destOrd="0" parTransId="{44AFA58C-8864-440B-AFC5-0E2D4608B1E3}" sibTransId="{A85D053C-1236-4FC7-A7DC-AA6269F8F6B0}"/>
    <dgm:cxn modelId="{4AC492C9-CF90-4492-A396-02A0D03AB8FB}" type="presOf" srcId="{D7C2F03D-4320-4E3B-A0D9-970ECADED5FB}" destId="{4AF64AC7-F012-4731-8695-0E1D3E3059FE}" srcOrd="0" destOrd="0" presId="urn:microsoft.com/office/officeart/2005/8/layout/cycle6"/>
    <dgm:cxn modelId="{17B3FED6-28C3-4B33-A689-84341494E31F}" srcId="{4D8CD446-5151-4492-9BAA-BF8C156A6E26}" destId="{48079097-5C6F-4956-80C9-BDBC7F620BED}" srcOrd="0" destOrd="0" parTransId="{F16BB92C-24E3-4BC8-9779-36334147A9C0}" sibTransId="{B3763871-22C1-4933-A397-A7B53470B625}"/>
    <dgm:cxn modelId="{C86BB7E5-8A6E-4AB0-805D-1308725876BE}" type="presOf" srcId="{B3763871-22C1-4933-A397-A7B53470B625}" destId="{8B1B1F21-A1D9-4E8A-896E-32611A57B890}" srcOrd="0" destOrd="0" presId="urn:microsoft.com/office/officeart/2005/8/layout/cycle6"/>
    <dgm:cxn modelId="{376A42ED-E716-4088-A66C-E8BCD47A2865}" type="presOf" srcId="{4D8CD446-5151-4492-9BAA-BF8C156A6E26}" destId="{7656F14F-2F8F-46BF-8E49-B706CB75F667}" srcOrd="0" destOrd="0" presId="urn:microsoft.com/office/officeart/2005/8/layout/cycle6"/>
    <dgm:cxn modelId="{899516FB-CB05-4A48-B794-F099168D531B}" type="presOf" srcId="{FF847C44-E527-475F-9235-50FB46F7553A}" destId="{E9761BD0-6A5F-459E-B875-2D6645BDAD48}" srcOrd="0" destOrd="0" presId="urn:microsoft.com/office/officeart/2005/8/layout/cycle6"/>
    <dgm:cxn modelId="{5EA177FC-006A-480A-8C16-A87B82A3A37D}" type="presOf" srcId="{48079097-5C6F-4956-80C9-BDBC7F620BED}" destId="{5459353E-4474-4CBD-8417-3132DB75D4A3}" srcOrd="0" destOrd="0" presId="urn:microsoft.com/office/officeart/2005/8/layout/cycle6"/>
    <dgm:cxn modelId="{47FD8CCB-03F7-40D2-B115-E0EC9096E64F}" type="presParOf" srcId="{7656F14F-2F8F-46BF-8E49-B706CB75F667}" destId="{5459353E-4474-4CBD-8417-3132DB75D4A3}" srcOrd="0" destOrd="0" presId="urn:microsoft.com/office/officeart/2005/8/layout/cycle6"/>
    <dgm:cxn modelId="{8CC58210-9D5E-49CE-9159-CA2C75754BC6}" type="presParOf" srcId="{7656F14F-2F8F-46BF-8E49-B706CB75F667}" destId="{AA762F92-BFCD-4B17-8A1A-455FBE0B198B}" srcOrd="1" destOrd="0" presId="urn:microsoft.com/office/officeart/2005/8/layout/cycle6"/>
    <dgm:cxn modelId="{40F761D3-D2BC-4391-A4C7-CE1BDFDBBBDF}" type="presParOf" srcId="{7656F14F-2F8F-46BF-8E49-B706CB75F667}" destId="{8B1B1F21-A1D9-4E8A-896E-32611A57B890}" srcOrd="2" destOrd="0" presId="urn:microsoft.com/office/officeart/2005/8/layout/cycle6"/>
    <dgm:cxn modelId="{3E742DA6-7E2D-4DA6-A6C2-AC201B0A2954}" type="presParOf" srcId="{7656F14F-2F8F-46BF-8E49-B706CB75F667}" destId="{E9761BD0-6A5F-459E-B875-2D6645BDAD48}" srcOrd="3" destOrd="0" presId="urn:microsoft.com/office/officeart/2005/8/layout/cycle6"/>
    <dgm:cxn modelId="{225CED48-9947-44B2-9244-86C693EBE6AA}" type="presParOf" srcId="{7656F14F-2F8F-46BF-8E49-B706CB75F667}" destId="{B1E547A1-DBE5-4F13-A956-3E3BCAD8C8A4}" srcOrd="4" destOrd="0" presId="urn:microsoft.com/office/officeart/2005/8/layout/cycle6"/>
    <dgm:cxn modelId="{F9E42E7C-38A4-4AB3-9631-9D7D083D8C71}" type="presParOf" srcId="{7656F14F-2F8F-46BF-8E49-B706CB75F667}" destId="{E5CFFA21-DF56-4653-9888-D78DE519AE7D}" srcOrd="5" destOrd="0" presId="urn:microsoft.com/office/officeart/2005/8/layout/cycle6"/>
    <dgm:cxn modelId="{AC0C8778-1988-4194-9332-714ABFB647D0}" type="presParOf" srcId="{7656F14F-2F8F-46BF-8E49-B706CB75F667}" destId="{D3CF00B5-D64F-42C6-A8AF-EFEED0172A76}" srcOrd="6" destOrd="0" presId="urn:microsoft.com/office/officeart/2005/8/layout/cycle6"/>
    <dgm:cxn modelId="{86700862-6ACA-41AA-910D-BE40D701F54F}" type="presParOf" srcId="{7656F14F-2F8F-46BF-8E49-B706CB75F667}" destId="{12CD47EF-22A5-4BEF-AD7A-15C9CA68E6BF}" srcOrd="7" destOrd="0" presId="urn:microsoft.com/office/officeart/2005/8/layout/cycle6"/>
    <dgm:cxn modelId="{65075644-6E65-4279-A00B-E0FA6CFC6DBD}" type="presParOf" srcId="{7656F14F-2F8F-46BF-8E49-B706CB75F667}" destId="{3E4F6FCB-75FE-4D12-AED2-9DD86E8C6466}" srcOrd="8" destOrd="0" presId="urn:microsoft.com/office/officeart/2005/8/layout/cycle6"/>
    <dgm:cxn modelId="{FC57A29E-8D17-405E-A070-E29A0C70BC9D}" type="presParOf" srcId="{7656F14F-2F8F-46BF-8E49-B706CB75F667}" destId="{4AF64AC7-F012-4731-8695-0E1D3E3059FE}" srcOrd="9" destOrd="0" presId="urn:microsoft.com/office/officeart/2005/8/layout/cycle6"/>
    <dgm:cxn modelId="{53751592-B5A9-4F25-BFE7-70607DA5D740}" type="presParOf" srcId="{7656F14F-2F8F-46BF-8E49-B706CB75F667}" destId="{B9398410-423A-4AB9-8DC1-0F49C6B94013}" srcOrd="10" destOrd="0" presId="urn:microsoft.com/office/officeart/2005/8/layout/cycle6"/>
    <dgm:cxn modelId="{C1970C75-DFEE-4472-9D0A-46E82B70A477}" type="presParOf" srcId="{7656F14F-2F8F-46BF-8E49-B706CB75F667}" destId="{774DA4FD-6889-4CA4-9D27-6C77E3207549}" srcOrd="11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9404350" cy="4586287"/>
        <a:chOff x="0" y="0"/>
        <a:chExt cx="9404350" cy="4586287"/>
      </a:xfrm>
    </dsp:grpSpPr>
    <dsp:sp modelId="{5459353E-4474-4CBD-8417-3132DB75D4A3}">
      <dsp:nvSpPr>
        <dsp:cNvPr id="3" name="Rounded Rectangle 2"/>
        <dsp:cNvSpPr/>
      </dsp:nvSpPr>
      <dsp:spPr bwMode="white">
        <a:xfrm>
          <a:off x="3881904" y="0"/>
          <a:ext cx="1640541" cy="1066352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45719" tIns="45719" rIns="45719" bIns="45719" anchor="ctr"/>
        <a:lstStyle>
          <a:lvl1pPr algn="ctr">
            <a:defRPr sz="1200"/>
          </a:lvl1pPr>
          <a:lvl2pPr marL="57150" indent="-57150" algn="ctr">
            <a:defRPr sz="900"/>
          </a:lvl2pPr>
          <a:lvl3pPr marL="114300" indent="-57150" algn="ctr">
            <a:defRPr sz="900"/>
          </a:lvl3pPr>
          <a:lvl4pPr marL="171450" indent="-57150" algn="ctr">
            <a:defRPr sz="900"/>
          </a:lvl4pPr>
          <a:lvl5pPr marL="228600" indent="-57150" algn="ctr">
            <a:defRPr sz="900"/>
          </a:lvl5pPr>
          <a:lvl6pPr marL="285750" indent="-57150" algn="ctr">
            <a:defRPr sz="900"/>
          </a:lvl6pPr>
          <a:lvl7pPr marL="342900" indent="-57150" algn="ctr">
            <a:defRPr sz="900"/>
          </a:lvl7pPr>
          <a:lvl8pPr marL="400050" indent="-57150" algn="ctr">
            <a:defRPr sz="900"/>
          </a:lvl8pPr>
          <a:lvl9pPr marL="457200" indent="-57150" algn="ctr">
            <a:defRPr sz="900"/>
          </a:lvl9pPr>
        </a:lstStyle>
        <a:p>
          <a:pPr lvl="0" rtl="1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/>
            <a:t>Posting small donations</a:t>
          </a:r>
          <a:endParaRPr lang="he-IL" dirty="0"/>
        </a:p>
      </dsp:txBody>
      <dsp:txXfrm>
        <a:off x="3881904" y="0"/>
        <a:ext cx="1640541" cy="1066352"/>
      </dsp:txXfrm>
    </dsp:sp>
    <dsp:sp modelId="{8B1B1F21-A1D9-4E8A-896E-32611A57B890}">
      <dsp:nvSpPr>
        <dsp:cNvPr id="4" name="Arc 3"/>
        <dsp:cNvSpPr/>
      </dsp:nvSpPr>
      <dsp:spPr bwMode="white">
        <a:xfrm>
          <a:off x="2942207" y="533176"/>
          <a:ext cx="3519935" cy="3519935"/>
        </a:xfrm>
        <a:prstGeom prst="arc">
          <a:avLst>
            <a:gd name="adj1" fmla="val 17893526"/>
            <a:gd name="adj2" fmla="val 20515168"/>
          </a:avLst>
        </a:prstGeom>
      </dsp:spPr>
      <dsp:style>
        <a:lnRef idx="1">
          <a:schemeClr val="accent1"/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2942207" y="533176"/>
        <a:ext cx="3519935" cy="3519935"/>
      </dsp:txXfrm>
    </dsp:sp>
    <dsp:sp modelId="{E9761BD0-6A5F-459E-B875-2D6645BDAD48}">
      <dsp:nvSpPr>
        <dsp:cNvPr id="5" name="Rounded Rectangle 4"/>
        <dsp:cNvSpPr/>
      </dsp:nvSpPr>
      <dsp:spPr bwMode="white">
        <a:xfrm>
          <a:off x="5641872" y="1759968"/>
          <a:ext cx="1640541" cy="1066352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45719" tIns="45719" rIns="45719" bIns="45719" anchor="ctr"/>
        <a:lstStyle>
          <a:lvl1pPr algn="ctr">
            <a:defRPr sz="1200"/>
          </a:lvl1pPr>
          <a:lvl2pPr marL="57150" indent="-57150" algn="ctr">
            <a:defRPr sz="900"/>
          </a:lvl2pPr>
          <a:lvl3pPr marL="114300" indent="-57150" algn="ctr">
            <a:defRPr sz="900"/>
          </a:lvl3pPr>
          <a:lvl4pPr marL="171450" indent="-57150" algn="ctr">
            <a:defRPr sz="900"/>
          </a:lvl4pPr>
          <a:lvl5pPr marL="228600" indent="-57150" algn="ctr">
            <a:defRPr sz="900"/>
          </a:lvl5pPr>
          <a:lvl6pPr marL="285750" indent="-57150" algn="ctr">
            <a:defRPr sz="900"/>
          </a:lvl6pPr>
          <a:lvl7pPr marL="342900" indent="-57150" algn="ctr">
            <a:defRPr sz="900"/>
          </a:lvl7pPr>
          <a:lvl8pPr marL="400050" indent="-57150" algn="ctr">
            <a:defRPr sz="900"/>
          </a:lvl8pPr>
          <a:lvl9pPr marL="457200" indent="-57150" algn="ctr">
            <a:defRPr sz="9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GB" dirty="0"/>
            <a:t>Link between large organizations and non-profit organizations</a:t>
          </a:r>
          <a:endParaRPr lang="he-IL" dirty="0"/>
        </a:p>
      </dsp:txBody>
      <dsp:txXfrm>
        <a:off x="5641872" y="1759968"/>
        <a:ext cx="1640541" cy="1066352"/>
      </dsp:txXfrm>
    </dsp:sp>
    <dsp:sp modelId="{E5CFFA21-DF56-4653-9888-D78DE519AE7D}">
      <dsp:nvSpPr>
        <dsp:cNvPr id="6" name="Arc 5"/>
        <dsp:cNvSpPr/>
      </dsp:nvSpPr>
      <dsp:spPr bwMode="white">
        <a:xfrm>
          <a:off x="2942207" y="533176"/>
          <a:ext cx="3519935" cy="3519935"/>
        </a:xfrm>
        <a:prstGeom prst="arc">
          <a:avLst>
            <a:gd name="adj1" fmla="val 1085524"/>
            <a:gd name="adj2" fmla="val 3775091"/>
          </a:avLst>
        </a:prstGeom>
      </dsp:spPr>
      <dsp:style>
        <a:lnRef idx="1">
          <a:schemeClr val="accent1"/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2942207" y="533176"/>
        <a:ext cx="3519935" cy="3519935"/>
      </dsp:txXfrm>
    </dsp:sp>
    <dsp:sp modelId="{D3CF00B5-D64F-42C6-A8AF-EFEED0172A76}">
      <dsp:nvSpPr>
        <dsp:cNvPr id="7" name="Rounded Rectangle 6"/>
        <dsp:cNvSpPr/>
      </dsp:nvSpPr>
      <dsp:spPr bwMode="white">
        <a:xfrm>
          <a:off x="3850345" y="3519935"/>
          <a:ext cx="1640541" cy="1066352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45719" tIns="45719" rIns="45719" bIns="45719" anchor="ctr"/>
        <a:lstStyle>
          <a:lvl1pPr algn="ctr">
            <a:defRPr sz="1200"/>
          </a:lvl1pPr>
          <a:lvl2pPr marL="57150" indent="-57150" algn="ctr">
            <a:defRPr sz="900"/>
          </a:lvl2pPr>
          <a:lvl3pPr marL="114300" indent="-57150" algn="ctr">
            <a:defRPr sz="900"/>
          </a:lvl3pPr>
          <a:lvl4pPr marL="171450" indent="-57150" algn="ctr">
            <a:defRPr sz="900"/>
          </a:lvl4pPr>
          <a:lvl5pPr marL="228600" indent="-57150" algn="ctr">
            <a:defRPr sz="900"/>
          </a:lvl5pPr>
          <a:lvl6pPr marL="285750" indent="-57150" algn="ctr">
            <a:defRPr sz="900"/>
          </a:lvl6pPr>
          <a:lvl7pPr marL="342900" indent="-57150" algn="ctr">
            <a:defRPr sz="900"/>
          </a:lvl7pPr>
          <a:lvl8pPr marL="400050" indent="-57150" algn="ctr">
            <a:defRPr sz="900"/>
          </a:lvl8pPr>
          <a:lvl9pPr marL="457200" indent="-57150" algn="ctr">
            <a:defRPr sz="9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GB" dirty="0"/>
            <a:t>Accessibility to donors and those in need</a:t>
          </a:r>
          <a:endParaRPr lang="he-IL" dirty="0"/>
        </a:p>
      </dsp:txBody>
      <dsp:txXfrm>
        <a:off x="3850345" y="3519935"/>
        <a:ext cx="1640541" cy="1066352"/>
      </dsp:txXfrm>
    </dsp:sp>
    <dsp:sp modelId="{3E4F6FCB-75FE-4D12-AED2-9DD86E8C6466}">
      <dsp:nvSpPr>
        <dsp:cNvPr id="8" name="Arc 7"/>
        <dsp:cNvSpPr/>
      </dsp:nvSpPr>
      <dsp:spPr bwMode="white">
        <a:xfrm>
          <a:off x="2942207" y="533176"/>
          <a:ext cx="3519935" cy="3519935"/>
        </a:xfrm>
        <a:prstGeom prst="arc">
          <a:avLst>
            <a:gd name="adj1" fmla="val 7162882"/>
            <a:gd name="adj2" fmla="val 9715869"/>
          </a:avLst>
        </a:prstGeom>
      </dsp:spPr>
      <dsp:style>
        <a:lnRef idx="1">
          <a:schemeClr val="accent1"/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2942207" y="533176"/>
        <a:ext cx="3519935" cy="3519935"/>
      </dsp:txXfrm>
    </dsp:sp>
    <dsp:sp modelId="{4AF64AC7-F012-4731-8695-0E1D3E3059FE}">
      <dsp:nvSpPr>
        <dsp:cNvPr id="9" name="Rounded Rectangle 8"/>
        <dsp:cNvSpPr/>
      </dsp:nvSpPr>
      <dsp:spPr bwMode="white">
        <a:xfrm>
          <a:off x="2121937" y="1759968"/>
          <a:ext cx="1640541" cy="1066352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45719" tIns="45719" rIns="45719" bIns="45719" anchor="ctr"/>
        <a:lstStyle>
          <a:lvl1pPr algn="ctr">
            <a:defRPr sz="1200"/>
          </a:lvl1pPr>
          <a:lvl2pPr marL="57150" indent="-57150" algn="ctr">
            <a:defRPr sz="900"/>
          </a:lvl2pPr>
          <a:lvl3pPr marL="114300" indent="-57150" algn="ctr">
            <a:defRPr sz="900"/>
          </a:lvl3pPr>
          <a:lvl4pPr marL="171450" indent="-57150" algn="ctr">
            <a:defRPr sz="900"/>
          </a:lvl4pPr>
          <a:lvl5pPr marL="228600" indent="-57150" algn="ctr">
            <a:defRPr sz="900"/>
          </a:lvl5pPr>
          <a:lvl6pPr marL="285750" indent="-57150" algn="ctr">
            <a:defRPr sz="900"/>
          </a:lvl6pPr>
          <a:lvl7pPr marL="342900" indent="-57150" algn="ctr">
            <a:defRPr sz="900"/>
          </a:lvl7pPr>
          <a:lvl8pPr marL="400050" indent="-57150" algn="ctr">
            <a:defRPr sz="900"/>
          </a:lvl8pPr>
          <a:lvl9pPr marL="457200" indent="-57150" algn="ctr">
            <a:defRPr sz="9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GB" dirty="0"/>
            <a:t>Keeping the information about the donations</a:t>
          </a:r>
          <a:endParaRPr lang="he-IL" dirty="0"/>
        </a:p>
      </dsp:txBody>
      <dsp:txXfrm>
        <a:off x="2121937" y="1759968"/>
        <a:ext cx="1640541" cy="1066352"/>
      </dsp:txXfrm>
    </dsp:sp>
    <dsp:sp modelId="{774DA4FD-6889-4CA4-9D27-6C77E3207549}">
      <dsp:nvSpPr>
        <dsp:cNvPr id="10" name="Arc 9"/>
        <dsp:cNvSpPr/>
      </dsp:nvSpPr>
      <dsp:spPr bwMode="white">
        <a:xfrm>
          <a:off x="2942207" y="533176"/>
          <a:ext cx="3519935" cy="3519935"/>
        </a:xfrm>
        <a:prstGeom prst="arc">
          <a:avLst>
            <a:gd name="adj1" fmla="val 11884831"/>
            <a:gd name="adj2" fmla="val 14506473"/>
          </a:avLst>
        </a:prstGeom>
      </dsp:spPr>
      <dsp:style>
        <a:lnRef idx="1">
          <a:schemeClr val="accent1"/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2942207" y="533176"/>
        <a:ext cx="3519935" cy="35199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endSty" val="noArr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 flipH="1"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/>
            </a:lvl1pPr>
          </a:lstStyle>
          <a:p>
            <a:pPr algn="r" rtl="1"/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quarter" idx="1"/>
          </p:nvPr>
        </p:nvSpPr>
        <p:spPr>
          <a:xfrm flipH="1">
            <a:off x="1587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/>
            </a:lvl1pPr>
          </a:lstStyle>
          <a:p>
            <a:pPr algn="l" rtl="1"/>
            <a:fld id="{AE6410E6-AFD3-4352-A273-B9C2FF081CE8}" type="datetime1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fld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2"/>
          </p:nvPr>
        </p:nvSpPr>
        <p:spPr>
          <a:xfrm flipH="1"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/>
            </a:lvl1pPr>
          </a:lstStyle>
          <a:p>
            <a:pPr algn="r" rtl="1"/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3"/>
          </p:nvPr>
        </p:nvSpPr>
        <p:spPr>
          <a:xfrm flipH="1">
            <a:off x="1587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/>
            </a:lvl1pPr>
          </a:lstStyle>
          <a:p>
            <a:pPr algn="l" rtl="1"/>
            <a:fld id="{1710F18C-ADA3-4EB6-BAE1-BB1B8336EB73}" type="slidenum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fld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 flipH="1"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 flipH="1">
            <a:off x="1587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64D88568-BA0C-4647-AC6A-544B4C771133}" type="datetime1">
              <a:rPr lang="he-IL" smtClean="0"/>
            </a:fld>
            <a:endParaRPr lang="he-IL" dirty="0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pPr rtl="1"/>
            <a:endParaRPr lang="he-IL" noProof="0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 flipH="1"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 rtl="1"/>
            <a:r>
              <a:rPr lang="he-IL" noProof="0" dirty="0"/>
              <a:t>לחץ כדי לערוך סגנונות טקסט של תבנית בסיס</a:t>
            </a:r>
            <a:endParaRPr lang="he-IL" noProof="0" dirty="0"/>
          </a:p>
          <a:p>
            <a:pPr lvl="1" rtl="1"/>
            <a:r>
              <a:rPr lang="he-IL" noProof="0" dirty="0"/>
              <a:t>רמה שניה</a:t>
            </a:r>
            <a:endParaRPr lang="he-IL" noProof="0" dirty="0"/>
          </a:p>
          <a:p>
            <a:pPr lvl="2" rtl="1"/>
            <a:r>
              <a:rPr lang="he-IL" noProof="0" dirty="0"/>
              <a:t>רמה שלישית</a:t>
            </a:r>
            <a:endParaRPr lang="he-IL" noProof="0" dirty="0"/>
          </a:p>
          <a:p>
            <a:pPr lvl="3" rtl="1"/>
            <a:r>
              <a:rPr lang="he-IL" noProof="0" dirty="0"/>
              <a:t>רמה רביעית</a:t>
            </a:r>
            <a:endParaRPr lang="he-IL" noProof="0" dirty="0"/>
          </a:p>
          <a:p>
            <a:pPr lvl="4" rtl="1"/>
            <a:r>
              <a:rPr lang="he-IL" noProof="0" dirty="0"/>
              <a:t>רמה חמישית</a:t>
            </a:r>
            <a:endParaRPr lang="he-IL" noProof="0" dirty="0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 flipH="1"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 flipH="1">
            <a:off x="1587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fld id="{17E4B927-862F-4A1E-9408-57B6A84F955F}" type="slidenum">
              <a:rPr lang="he-IL" smtClean="0"/>
            </a:fld>
            <a:endParaRPr lang="he-IL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1"/>
            <a:fld id="{17E4B927-862F-4A1E-9408-57B6A84F955F}" type="slidenum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fld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3" Type="http://schemas.openxmlformats.org/officeDocument/2006/relationships/theme" Target="../theme/theme1.xml"/><Relationship Id="rId22" Type="http://schemas.openxmlformats.org/officeDocument/2006/relationships/image" Target="../media/image5.png"/><Relationship Id="rId21" Type="http://schemas.openxmlformats.org/officeDocument/2006/relationships/image" Target="../media/image4.png"/><Relationship Id="rId20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9" Type="http://schemas.openxmlformats.org/officeDocument/2006/relationships/image" Target="../media/image2.png"/><Relationship Id="rId18" Type="http://schemas.openxmlformats.org/officeDocument/2006/relationships/image" Target="../media/image1.pn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>
            <a:fillRect/>
          </a:stretch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>
            <a:fillRect/>
          </a:stretch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>
            <a:fillRect/>
          </a:stretch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>
            <a:fillRect/>
          </a:stretch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571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jpeg"/><Relationship Id="rId1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jpeg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תיבת טקסט 90"/>
          <p:cNvSpPr txBox="1"/>
          <p:nvPr/>
        </p:nvSpPr>
        <p:spPr>
          <a:xfrm>
            <a:off x="805736" y="4018905"/>
            <a:ext cx="10286560" cy="144069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noAutofit/>
          </a:bodyPr>
          <a:lstStyle/>
          <a:p>
            <a:pPr algn="ctr" rtl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GiveUs-</a:t>
            </a:r>
            <a:endParaRPr lang="en-US" sz="4000" b="1" dirty="0">
              <a:ln w="3175" cmpd="sng">
                <a:noFill/>
              </a:ln>
              <a:latin typeface="+mj-lt"/>
              <a:ea typeface="+mj-ea"/>
              <a:cs typeface="+mj-cs"/>
            </a:endParaRPr>
          </a:p>
          <a:p>
            <a:pPr algn="ctr" rtl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an application for linking and coordinating donations</a:t>
            </a:r>
            <a:endParaRPr lang="en-US" sz="4000" b="1" dirty="0">
              <a:ln w="3175" cmpd="sng">
                <a:noFill/>
              </a:ln>
              <a:latin typeface="+mj-lt"/>
              <a:ea typeface="+mj-ea"/>
              <a:cs typeface="+mj-cs"/>
            </a:endParaRPr>
          </a:p>
          <a:p>
            <a:pPr algn="ctr" rtl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600" dirty="0">
              <a:ln w="3175" cmpd="sng">
                <a:noFill/>
              </a:ln>
              <a:latin typeface="+mj-lt"/>
              <a:ea typeface="+mj-ea"/>
              <a:cs typeface="+mj-cs"/>
            </a:endParaRPr>
          </a:p>
        </p:txBody>
      </p:sp>
      <p:pic>
        <p:nvPicPr>
          <p:cNvPr id="90" name="תמונה 90" descr="תמונה שמכילה טקסט, אוסף תמונות&#10;&#10;התיאור נוצר באופן אוטומטי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10215" y="1303747"/>
            <a:ext cx="5058297" cy="1600016"/>
          </a:xfrm>
          <a:prstGeom prst="rect">
            <a:avLst/>
          </a:prstGeom>
          <a:solidFill>
            <a:srgbClr val="FFFFFF">
              <a:shade val="85000"/>
            </a:srgbClr>
          </a:solidFill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תיבת טקסט 5"/>
          <p:cNvSpPr txBox="1"/>
          <p:nvPr/>
        </p:nvSpPr>
        <p:spPr>
          <a:xfrm>
            <a:off x="1853519" y="803895"/>
            <a:ext cx="5716538" cy="139523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normAutofit/>
          </a:bodyPr>
          <a:lstStyle/>
          <a:p>
            <a:pPr algn="ctr" rtl="0">
              <a:spcBef>
                <a:spcPct val="0"/>
              </a:spcBef>
              <a:spcAft>
                <a:spcPts val="600"/>
              </a:spcAft>
            </a:pPr>
            <a:endParaRPr lang="en-US" sz="5400" kern="1200" cap="none">
              <a:ln w="3175" cmpd="sng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+mj-lt"/>
              <a:ea typeface="+mj-ea"/>
              <a:cs typeface="+mj-cs"/>
            </a:endParaRPr>
          </a:p>
          <a:p>
            <a:pPr algn="ctr" rtl="0">
              <a:spcBef>
                <a:spcPct val="0"/>
              </a:spcBef>
              <a:spcAft>
                <a:spcPts val="600"/>
              </a:spcAft>
            </a:pPr>
            <a:endParaRPr lang="en-US" sz="5400" kern="1200" cap="none" dirty="0">
              <a:ln w="3175" cmpd="sng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+mj-lt"/>
              <a:ea typeface="+mj-ea"/>
              <a:cs typeface="+mj-cs"/>
            </a:endParaRPr>
          </a:p>
        </p:txBody>
      </p:sp>
      <p:sp>
        <p:nvSpPr>
          <p:cNvPr id="92" name="תיבת טקסט 91"/>
          <p:cNvSpPr txBox="1"/>
          <p:nvPr/>
        </p:nvSpPr>
        <p:spPr>
          <a:xfrm>
            <a:off x="514597" y="358239"/>
            <a:ext cx="5489368" cy="8002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1" fromWordArt="0" anchor="t" anchorCtr="0" forceAA="0" compatLnSpc="1">
            <a:spAutoFit/>
          </a:bodyPr>
          <a:lstStyle/>
          <a:p>
            <a:pPr algn="l"/>
            <a:r>
              <a:rPr lang="he-IL" sz="2800" dirty="0">
                <a:latin typeface="+mj-lt"/>
                <a:ea typeface="+mn-lt"/>
                <a:cs typeface="+mn-lt"/>
              </a:rPr>
              <a:t> 1 </a:t>
            </a:r>
            <a:r>
              <a:rPr lang="he-IL" sz="2800" dirty="0" err="1">
                <a:latin typeface="+mj-lt"/>
                <a:ea typeface="+mn-lt"/>
                <a:cs typeface="+mn-lt"/>
              </a:rPr>
              <a:t>Capstone</a:t>
            </a:r>
            <a:r>
              <a:rPr lang="he-IL" sz="2800" dirty="0">
                <a:latin typeface="+mj-lt"/>
                <a:ea typeface="+mn-lt"/>
                <a:cs typeface="+mn-lt"/>
              </a:rPr>
              <a:t> </a:t>
            </a:r>
            <a:r>
              <a:rPr lang="he-IL" sz="2800" dirty="0" err="1">
                <a:latin typeface="+mj-lt"/>
                <a:ea typeface="+mn-lt"/>
                <a:cs typeface="+mn-lt"/>
              </a:rPr>
              <a:t>Project</a:t>
            </a:r>
            <a:r>
              <a:rPr lang="he-IL" sz="2800" dirty="0">
                <a:latin typeface="+mj-lt"/>
                <a:ea typeface="+mn-lt"/>
                <a:cs typeface="+mn-lt"/>
              </a:rPr>
              <a:t> </a:t>
            </a:r>
            <a:r>
              <a:rPr lang="he-IL" sz="2800" dirty="0" err="1">
                <a:latin typeface="+mj-lt"/>
                <a:ea typeface="+mn-lt"/>
                <a:cs typeface="+mn-lt"/>
              </a:rPr>
              <a:t>Phase</a:t>
            </a:r>
            <a:endParaRPr lang="he-IL" sz="2800" dirty="0">
              <a:latin typeface="+mj-lt"/>
              <a:ea typeface="+mn-lt"/>
              <a:cs typeface="+mn-lt"/>
            </a:endParaRPr>
          </a:p>
          <a:p>
            <a:pPr algn="l"/>
            <a:endParaRPr lang="he-IL" dirty="0">
              <a:cs typeface="Times New Roman" panose="02020603050405020304"/>
            </a:endParaRPr>
          </a:p>
        </p:txBody>
      </p:sp>
      <p:pic>
        <p:nvPicPr>
          <p:cNvPr id="93" name="תמונה 10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7682" y="3427280"/>
            <a:ext cx="1797113" cy="212854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5735318"/>
            <a:ext cx="344299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3200" dirty="0">
                <a:latin typeface="+mj-lt"/>
              </a:rPr>
              <a:t>Zohar </a:t>
            </a:r>
            <a:r>
              <a:rPr lang="en-US" sz="3200" dirty="0" err="1">
                <a:latin typeface="+mj-lt"/>
              </a:rPr>
              <a:t>Barel</a:t>
            </a:r>
            <a:endParaRPr lang="en-US" sz="3200" dirty="0">
              <a:latin typeface="+mj-lt"/>
            </a:endParaRPr>
          </a:p>
          <a:p>
            <a:pPr algn="l" rtl="0"/>
            <a:r>
              <a:rPr lang="en-US" sz="3200" dirty="0">
                <a:latin typeface="+mj-lt"/>
              </a:rPr>
              <a:t>David Blanka</a:t>
            </a:r>
            <a:endParaRPr lang="en-US" sz="32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206" y="133122"/>
            <a:ext cx="10806083" cy="1400530"/>
          </a:xfrm>
        </p:spPr>
        <p:txBody>
          <a:bodyPr/>
          <a:lstStyle/>
          <a:p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small donation of a small organization Activity Diagram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6874" y="1753344"/>
            <a:ext cx="11438251" cy="411479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3890" y="168633"/>
            <a:ext cx="9404723" cy="1400530"/>
          </a:xfrm>
        </p:spPr>
        <p:txBody>
          <a:bodyPr/>
          <a:lstStyle/>
          <a:p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Search donation Activity Diagram</a:t>
            </a:r>
            <a:endParaRPr lang="en-US" sz="3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8474" y="1649935"/>
            <a:ext cx="11535052" cy="394245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9510" y="725805"/>
            <a:ext cx="9211310" cy="6014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404467" y="17723"/>
            <a:ext cx="9404723" cy="1400530"/>
          </a:xfrm>
        </p:spPr>
        <p:txBody>
          <a:bodyPr/>
          <a:lstStyle/>
          <a:p>
            <a:pPr algn="ctr"/>
            <a:r>
              <a:rPr lang="en-US" sz="3600" dirty="0"/>
              <a:t>GUI</a:t>
            </a:r>
            <a:r>
              <a:rPr lang="he-IL" sz="3600" dirty="0"/>
              <a:t> -</a:t>
            </a:r>
            <a:r>
              <a:rPr lang="en-US" sz="3600" dirty="0"/>
              <a:t>Login page</a:t>
            </a:r>
            <a:endParaRPr lang="he-IL" sz="3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1552" y="1418253"/>
            <a:ext cx="6390554" cy="51306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391959" y="368742"/>
            <a:ext cx="9404723" cy="1400530"/>
          </a:xfrm>
        </p:spPr>
        <p:txBody>
          <a:bodyPr/>
          <a:lstStyle/>
          <a:p>
            <a:pPr algn="ctr"/>
            <a:r>
              <a:rPr lang="en-US" sz="3600" dirty="0"/>
              <a:t>Searching page</a:t>
            </a:r>
            <a:endParaRPr lang="he-IL" sz="3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869571" y="1315616"/>
            <a:ext cx="6449501" cy="51736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3638" y="434057"/>
            <a:ext cx="9404723" cy="1400530"/>
          </a:xfrm>
        </p:spPr>
        <p:txBody>
          <a:bodyPr/>
          <a:lstStyle/>
          <a:p>
            <a:pPr algn="ctr"/>
            <a:r>
              <a:rPr lang="en-US" sz="36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Information on donation page</a:t>
            </a:r>
            <a:br>
              <a:rPr lang="en-US" sz="36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sz="3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866133" y="1340452"/>
            <a:ext cx="6459734" cy="51816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85695" y="324069"/>
            <a:ext cx="9404723" cy="1400530"/>
          </a:xfrm>
        </p:spPr>
        <p:txBody>
          <a:bodyPr/>
          <a:lstStyle/>
          <a:p>
            <a:r>
              <a:rPr lang="he-IL" dirty="0">
                <a:ea typeface="+mj-lt"/>
                <a:cs typeface="+mj-lt"/>
              </a:rPr>
              <a:t>Verification</a:t>
            </a:r>
            <a:r>
              <a:rPr lang="en-US" dirty="0">
                <a:ea typeface="+mj-lt"/>
                <a:cs typeface="+mj-lt"/>
              </a:rPr>
              <a:t>- Testing</a:t>
            </a:r>
            <a:endParaRPr lang="he-IL" dirty="0" err="1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553491" y="1137619"/>
            <a:ext cx="5085018" cy="5092120"/>
          </a:xfr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76047" y="760188"/>
            <a:ext cx="6839905" cy="5677692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63475" y="1357537"/>
            <a:ext cx="7465049" cy="4583436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he-IL" dirty="0">
                <a:solidFill>
                  <a:srgbClr val="FFFFFF"/>
                </a:solidFill>
                <a:ea typeface="+mj-lt"/>
                <a:cs typeface="+mj-lt"/>
                <a:sym typeface="+mn-ea"/>
              </a:rPr>
              <a:t>Challenges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5795" y="1602740"/>
            <a:ext cx="9403715" cy="4645660"/>
          </a:xfrm>
        </p:spPr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48930" y="629266"/>
            <a:ext cx="6188190" cy="1622321"/>
          </a:xfrm>
        </p:spPr>
        <p:txBody>
          <a:bodyPr>
            <a:normAutofit/>
          </a:bodyPr>
          <a:lstStyle/>
          <a:p>
            <a:r>
              <a:rPr lang="he-IL">
                <a:solidFill>
                  <a:srgbClr val="EBEBEB"/>
                </a:solidFill>
                <a:ea typeface="+mj-lt"/>
                <a:cs typeface="+mj-lt"/>
              </a:rPr>
              <a:t>Contents</a:t>
            </a:r>
            <a:endParaRPr lang="he-IL">
              <a:solidFill>
                <a:srgbClr val="EBEBEB"/>
              </a:solidFill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648930" y="2443315"/>
            <a:ext cx="6188189" cy="378541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he-IL" dirty="0">
                <a:solidFill>
                  <a:srgbClr val="FFFFFF"/>
                </a:solidFill>
                <a:ea typeface="+mj-lt"/>
                <a:cs typeface="+mj-lt"/>
              </a:rPr>
              <a:t>Introduction</a:t>
            </a:r>
            <a:endParaRPr lang="he-IL" dirty="0">
              <a:solidFill>
                <a:srgbClr val="FFFFFF"/>
              </a:solidFill>
            </a:endParaRPr>
          </a:p>
          <a:p>
            <a:pPr>
              <a:buClr>
                <a:srgbClr val="8AD0D6"/>
              </a:buClr>
            </a:pPr>
            <a:r>
              <a:rPr lang="he-IL" dirty="0">
                <a:solidFill>
                  <a:srgbClr val="FFFFFF"/>
                </a:solidFill>
                <a:cs typeface="Times New Roman" panose="02020603050405020304"/>
              </a:rPr>
              <a:t>Solution </a:t>
            </a:r>
            <a:endParaRPr lang="he-IL" dirty="0">
              <a:solidFill>
                <a:srgbClr val="FFFFFF"/>
              </a:solidFill>
              <a:cs typeface="Times New Roman" panose="02020603050405020304"/>
            </a:endParaRPr>
          </a:p>
          <a:p>
            <a:pPr>
              <a:buClr>
                <a:srgbClr val="8AD0D6"/>
              </a:buClr>
            </a:pPr>
            <a:r>
              <a:rPr lang="he-IL" dirty="0">
                <a:solidFill>
                  <a:srgbClr val="FFFFFF"/>
                </a:solidFill>
                <a:ea typeface="+mj-lt"/>
                <a:cs typeface="+mj-lt"/>
              </a:rPr>
              <a:t>product </a:t>
            </a:r>
            <a:endParaRPr lang="he-IL" dirty="0">
              <a:solidFill>
                <a:srgbClr val="FFFFFF"/>
              </a:solidFill>
            </a:endParaRPr>
          </a:p>
          <a:p>
            <a:pPr>
              <a:buClr>
                <a:srgbClr val="8AD0D6"/>
              </a:buClr>
            </a:pPr>
            <a:r>
              <a:rPr lang="he-IL" dirty="0">
                <a:solidFill>
                  <a:srgbClr val="FFFFFF"/>
                </a:solidFill>
                <a:ea typeface="+mj-lt"/>
                <a:cs typeface="+mj-lt"/>
              </a:rPr>
              <a:t>Verification</a:t>
            </a:r>
            <a:endParaRPr lang="he-IL" dirty="0">
              <a:solidFill>
                <a:srgbClr val="FFFFFF"/>
              </a:solidFill>
            </a:endParaRPr>
          </a:p>
          <a:p>
            <a:pPr>
              <a:buClr>
                <a:srgbClr val="8AD0D6"/>
              </a:buClr>
            </a:pPr>
            <a:r>
              <a:rPr lang="he-IL" dirty="0">
                <a:solidFill>
                  <a:srgbClr val="FFFFFF"/>
                </a:solidFill>
                <a:ea typeface="+mj-lt"/>
                <a:cs typeface="+mj-lt"/>
              </a:rPr>
              <a:t>Challenges</a:t>
            </a:r>
            <a:endParaRPr lang="he-IL" dirty="0">
              <a:solidFill>
                <a:srgbClr val="FFFFFF"/>
              </a:solidFill>
            </a:endParaRPr>
          </a:p>
          <a:p>
            <a:pPr>
              <a:buClr>
                <a:srgbClr val="8AD0D6"/>
              </a:buClr>
            </a:pPr>
            <a:endParaRPr lang="he-IL" dirty="0">
              <a:solidFill>
                <a:srgbClr val="FFFFFF"/>
              </a:solidFill>
            </a:endParaRPr>
          </a:p>
          <a:p>
            <a:pPr>
              <a:buClr>
                <a:srgbClr val="8AD0D6"/>
              </a:buClr>
            </a:pPr>
            <a:endParaRPr lang="he-IL" dirty="0">
              <a:solidFill>
                <a:srgbClr val="FFFFFF"/>
              </a:solidFill>
              <a:cs typeface="Times New Roman" panose="02020603050405020304"/>
            </a:endParaRPr>
          </a:p>
        </p:txBody>
      </p:sp>
      <p:sp>
        <p:nvSpPr>
          <p:cNvPr id="11" name="Freeform 3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7015974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eople working on ideas"/>
          <p:cNvPicPr>
            <a:picLocks noChangeAspect="1"/>
          </p:cNvPicPr>
          <p:nvPr/>
        </p:nvPicPr>
        <p:blipFill rotWithShape="1">
          <a:blip r:embed="rId2"/>
          <a:srcRect l="24168" r="28480" b="2"/>
          <a:stretch>
            <a:fillRect/>
          </a:stretch>
        </p:blipFill>
        <p:spPr>
          <a:xfrm>
            <a:off x="7229175" y="1"/>
            <a:ext cx="4963245" cy="6858001"/>
          </a:xfrm>
          <a:custGeom>
            <a:avLst/>
            <a:gdLst/>
            <a:ahLst/>
            <a:cxnLst/>
            <a:rect l="l" t="t" r="r" b="b"/>
            <a:pathLst>
              <a:path w="4963245" h="6858001">
                <a:moveTo>
                  <a:pt x="1177" y="0"/>
                </a:moveTo>
                <a:lnTo>
                  <a:pt x="1344715" y="0"/>
                </a:lnTo>
                <a:lnTo>
                  <a:pt x="1344715" y="1"/>
                </a:lnTo>
                <a:lnTo>
                  <a:pt x="4963245" y="1"/>
                </a:lnTo>
                <a:lnTo>
                  <a:pt x="4963244" y="6858001"/>
                </a:lnTo>
                <a:lnTo>
                  <a:pt x="900697" y="6858001"/>
                </a:lnTo>
                <a:lnTo>
                  <a:pt x="900697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9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9" y="5934227"/>
                </a:lnTo>
                <a:lnTo>
                  <a:pt x="132454" y="5753862"/>
                </a:lnTo>
                <a:lnTo>
                  <a:pt x="150776" y="5561838"/>
                </a:lnTo>
                <a:lnTo>
                  <a:pt x="167753" y="5354726"/>
                </a:lnTo>
                <a:lnTo>
                  <a:pt x="184058" y="5138013"/>
                </a:lnTo>
                <a:lnTo>
                  <a:pt x="198849" y="4908956"/>
                </a:lnTo>
                <a:lnTo>
                  <a:pt x="212969" y="4670298"/>
                </a:lnTo>
                <a:lnTo>
                  <a:pt x="226248" y="4421352"/>
                </a:lnTo>
                <a:lnTo>
                  <a:pt x="230955" y="4293793"/>
                </a:lnTo>
                <a:lnTo>
                  <a:pt x="236165" y="4163492"/>
                </a:lnTo>
                <a:lnTo>
                  <a:pt x="241040" y="4031133"/>
                </a:lnTo>
                <a:lnTo>
                  <a:pt x="244234" y="3898087"/>
                </a:lnTo>
                <a:lnTo>
                  <a:pt x="247091" y="3762299"/>
                </a:lnTo>
                <a:lnTo>
                  <a:pt x="250117" y="3625139"/>
                </a:lnTo>
                <a:lnTo>
                  <a:pt x="252134" y="3485236"/>
                </a:lnTo>
                <a:lnTo>
                  <a:pt x="252134" y="3343961"/>
                </a:lnTo>
                <a:lnTo>
                  <a:pt x="253142" y="3201315"/>
                </a:lnTo>
                <a:lnTo>
                  <a:pt x="252134" y="3057297"/>
                </a:lnTo>
                <a:lnTo>
                  <a:pt x="250117" y="2911221"/>
                </a:lnTo>
                <a:lnTo>
                  <a:pt x="248268" y="2765146"/>
                </a:lnTo>
                <a:lnTo>
                  <a:pt x="244234" y="2617013"/>
                </a:lnTo>
                <a:lnTo>
                  <a:pt x="240032" y="2467509"/>
                </a:lnTo>
                <a:lnTo>
                  <a:pt x="235157" y="2318004"/>
                </a:lnTo>
                <a:lnTo>
                  <a:pt x="228266" y="2167128"/>
                </a:lnTo>
                <a:lnTo>
                  <a:pt x="220029" y="2014881"/>
                </a:lnTo>
                <a:lnTo>
                  <a:pt x="212129" y="1861947"/>
                </a:lnTo>
                <a:lnTo>
                  <a:pt x="202044" y="1709014"/>
                </a:lnTo>
                <a:lnTo>
                  <a:pt x="189941" y="1554023"/>
                </a:lnTo>
                <a:lnTo>
                  <a:pt x="177839" y="1401090"/>
                </a:lnTo>
                <a:lnTo>
                  <a:pt x="163887" y="1245413"/>
                </a:lnTo>
                <a:lnTo>
                  <a:pt x="148591" y="1089051"/>
                </a:lnTo>
                <a:lnTo>
                  <a:pt x="132455" y="934746"/>
                </a:lnTo>
                <a:lnTo>
                  <a:pt x="113629" y="778383"/>
                </a:lnTo>
                <a:lnTo>
                  <a:pt x="93458" y="622707"/>
                </a:lnTo>
                <a:lnTo>
                  <a:pt x="73455" y="466344"/>
                </a:lnTo>
                <a:lnTo>
                  <a:pt x="50091" y="310668"/>
                </a:lnTo>
                <a:lnTo>
                  <a:pt x="26222" y="155677"/>
                </a:lnTo>
                <a:close/>
              </a:path>
            </a:pathLst>
          </a:cu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7277" y="1671918"/>
            <a:ext cx="9404723" cy="1400530"/>
          </a:xfrm>
        </p:spPr>
        <p:txBody>
          <a:bodyPr/>
          <a:lstStyle/>
          <a:p>
            <a:r>
              <a:rPr lang="en-US" dirty="0"/>
              <a:t>Thank you for listening 🙌🏽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20388" y="3324669"/>
            <a:ext cx="8946541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/>
              <a:t>Go and donate!</a:t>
            </a:r>
            <a:endParaRPr lang="en-US" sz="4400" dirty="0"/>
          </a:p>
        </p:txBody>
      </p:sp>
      <p:pic>
        <p:nvPicPr>
          <p:cNvPr id="6" name="תמונה 10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97443" y="4248374"/>
            <a:ext cx="1797113" cy="212854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73050" y="323850"/>
            <a:ext cx="9481185" cy="1400810"/>
          </a:xfrm>
        </p:spPr>
        <p:txBody>
          <a:bodyPr>
            <a:normAutofit/>
          </a:bodyPr>
          <a:lstStyle/>
          <a:p>
            <a:pPr marL="285750" indent="-285750">
              <a:spcBef>
                <a:spcPts val="1000"/>
              </a:spcBef>
              <a:buFont typeface="Arial" panose="020B0604020202020204"/>
              <a:buChar char="•"/>
            </a:pPr>
            <a:r>
              <a:rPr lang="he-IL" dirty="0">
                <a:cs typeface="Times New Roman" panose="02020603050405020304"/>
              </a:rPr>
              <a:t>Introduction-</a:t>
            </a:r>
            <a:r>
              <a:rPr lang="en-US" dirty="0">
                <a:cs typeface="Times New Roman" panose="02020603050405020304"/>
              </a:rPr>
              <a:t> Background</a:t>
            </a:r>
            <a:endParaRPr lang="he-IL" dirty="0">
              <a:ea typeface="+mj-lt"/>
              <a:cs typeface="Times New Roman" panose="02020603050405020304"/>
            </a:endParaRPr>
          </a:p>
          <a:p>
            <a:endParaRPr lang="he-IL" dirty="0">
              <a:cs typeface="Times New Roman" panose="02020603050405020304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44500" y="1323340"/>
            <a:ext cx="10201275" cy="465455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❗ </a:t>
            </a:r>
            <a:r>
              <a:rPr lang="en-GB" sz="2800" b="0" i="0" dirty="0">
                <a:effectLst/>
              </a:rPr>
              <a:t>Today 21% of the population in Israel lives below the poverty line.</a:t>
            </a:r>
            <a:endParaRPr lang="en-US" sz="2800" dirty="0">
              <a:effectLst/>
            </a:endParaRPr>
          </a:p>
          <a:p>
            <a:pPr marL="0" indent="0">
              <a:buNone/>
            </a:pPr>
            <a:r>
              <a:rPr lang="en-US" sz="2800" dirty="0"/>
              <a:t>❗During the year 2021, 1600 tons(out of 2.</a:t>
            </a:r>
            <a:r>
              <a:rPr lang="he-IL" altLang="en-US" sz="2800" dirty="0"/>
              <a:t>6</a:t>
            </a:r>
            <a:r>
              <a:rPr lang="en-US" sz="2800" dirty="0"/>
              <a:t> million tons), with a value of 16 million NIS, were saved as part of the food </a:t>
            </a:r>
            <a:r>
              <a:rPr lang="en-US" sz="2800" dirty="0">
                <a:effectLst/>
              </a:rPr>
              <a:t>rescue project of the organization "</a:t>
            </a:r>
            <a:r>
              <a:rPr lang="en-US" sz="2800" dirty="0" err="1">
                <a:effectLst/>
              </a:rPr>
              <a:t>Latet</a:t>
            </a:r>
            <a:r>
              <a:rPr lang="en-US" sz="2800" dirty="0">
                <a:effectLst/>
              </a:rPr>
              <a:t>"</a:t>
            </a:r>
            <a:endParaRPr lang="en-US" sz="2800" dirty="0">
              <a:effectLst/>
            </a:endParaRPr>
          </a:p>
          <a:p>
            <a:pPr marL="0" indent="0">
              <a:buNone/>
            </a:pPr>
            <a:r>
              <a:rPr lang="en-US" sz="2800" dirty="0"/>
              <a:t>❗</a:t>
            </a:r>
            <a:r>
              <a:rPr lang="en-GB" sz="2800" dirty="0">
                <a:effectLst/>
              </a:rPr>
              <a:t>But... how much food is not collected</a:t>
            </a:r>
            <a:r>
              <a:rPr lang="he-IL" altLang="en-GB" sz="2800" dirty="0">
                <a:effectLst/>
              </a:rPr>
              <a:t>?</a:t>
            </a:r>
            <a:r>
              <a:rPr lang="en-GB" sz="2800" dirty="0">
                <a:effectLst/>
              </a:rPr>
              <a:t> How much food is thrown</a:t>
            </a:r>
            <a:r>
              <a:rPr lang="he-IL" altLang="en-GB" sz="2800" dirty="0">
                <a:effectLst/>
              </a:rPr>
              <a:t> </a:t>
            </a:r>
            <a:r>
              <a:rPr lang="en-GB" sz="2800" dirty="0">
                <a:effectLst/>
              </a:rPr>
              <a:t>away due to lack of coordination, lack of knowledge or lack of accessibility</a:t>
            </a:r>
            <a:r>
              <a:rPr lang="he-IL" altLang="en-GB" sz="2800" dirty="0">
                <a:effectLst/>
              </a:rPr>
              <a:t>?</a:t>
            </a:r>
            <a:endParaRPr lang="en-US" sz="2800" dirty="0">
              <a:effectLst/>
            </a:endParaRP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2921" y="3679394"/>
            <a:ext cx="9404723" cy="1400530"/>
          </a:xfrm>
        </p:spPr>
        <p:txBody>
          <a:bodyPr/>
          <a:lstStyle/>
          <a:p>
            <a:pPr algn="ctr"/>
            <a:r>
              <a:rPr lang="en-US" sz="8000" dirty="0">
                <a:highlight>
                  <a:srgbClr val="FF0000"/>
                </a:highlight>
                <a:latin typeface="Agency FB" panose="020B0503020202020204" pitchFamily="34" charset="0"/>
              </a:rPr>
              <a:t>NO MORE!!!</a:t>
            </a:r>
            <a:endParaRPr lang="en-US" sz="8000" dirty="0">
              <a:highlight>
                <a:srgbClr val="FF0000"/>
              </a:highlight>
              <a:latin typeface="Agency FB" panose="020B0503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4500" y="1182370"/>
            <a:ext cx="1020953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rtl="0" eaLnBrk="0" fontAlgn="base" latinLnBrk="0" hangingPunct="0"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latin typeface="+mj-lt"/>
              </a:rPr>
              <a:t>❗</a:t>
            </a:r>
            <a:r>
              <a:rPr lang="en-US" sz="2800" b="0" i="0" kern="1200" baseline="0" dirty="0">
                <a:ln>
                  <a:noFill/>
                </a:ln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40% of the food in Israel is thrown away when more than half of it is edible!!!</a:t>
            </a:r>
            <a:endParaRPr lang="en-US" sz="2800" dirty="0">
              <a:effectLst/>
              <a:latin typeface="+mj-lt"/>
            </a:endParaRPr>
          </a:p>
          <a:p>
            <a:pPr algn="l" rtl="0" eaLnBrk="0" fontAlgn="base" hangingPunct="0"/>
            <a:r>
              <a:rPr lang="en-US" sz="28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coffee shop</a:t>
            </a:r>
            <a:r>
              <a:rPr lang="en-GB" sz="28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, dining rooms, event halls, supermarkets... everyone tries to contribute but it's not enough...</a:t>
            </a:r>
            <a:endParaRPr lang="en-US" sz="28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41111" y="41967"/>
            <a:ext cx="6256423" cy="1206559"/>
          </a:xfrm>
        </p:spPr>
        <p:txBody>
          <a:bodyPr>
            <a:normAutofit/>
          </a:bodyPr>
          <a:lstStyle/>
          <a:p>
            <a:pPr marL="285750" indent="-285750">
              <a:spcBef>
                <a:spcPts val="1000"/>
              </a:spcBef>
              <a:buFont typeface="Arial" panose="020B0604020202020204"/>
              <a:buChar char="•"/>
            </a:pPr>
            <a:r>
              <a:rPr lang="he-IL" dirty="0">
                <a:ea typeface="+mj-lt"/>
                <a:cs typeface="+mj-lt"/>
              </a:rPr>
              <a:t>Solution </a:t>
            </a:r>
            <a:endParaRPr lang="en-US" dirty="0">
              <a:ea typeface="+mj-lt"/>
              <a:cs typeface="+mj-lt"/>
            </a:endParaRPr>
          </a:p>
          <a:p>
            <a:endParaRPr lang="he-IL" dirty="0">
              <a:cs typeface="Times New Roman" panose="02020603050405020304"/>
            </a:endParaRPr>
          </a:p>
        </p:txBody>
      </p:sp>
      <p:pic>
        <p:nvPicPr>
          <p:cNvPr id="31" name="Picture 4" descr="A stethoscope formed in a heart"/>
          <p:cNvPicPr>
            <a:picLocks noChangeAspect="1"/>
          </p:cNvPicPr>
          <p:nvPr/>
        </p:nvPicPr>
        <p:blipFill rotWithShape="1">
          <a:blip r:embed="rId1"/>
          <a:srcRect l="20843" r="33515" b="1"/>
          <a:stretch>
            <a:fillRect/>
          </a:stretch>
        </p:blipFill>
        <p:spPr>
          <a:xfrm>
            <a:off x="7554139" y="609601"/>
            <a:ext cx="3990160" cy="563879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sp>
        <p:nvSpPr>
          <p:cNvPr id="49" name="Rectangle 4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מציין מיקום תוכן 2"/>
          <p:cNvSpPr>
            <a:spLocks noGrp="1"/>
          </p:cNvSpPr>
          <p:nvPr>
            <p:ph idx="1"/>
          </p:nvPr>
        </p:nvSpPr>
        <p:spPr>
          <a:xfrm>
            <a:off x="441325" y="1043940"/>
            <a:ext cx="7112000" cy="4152900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90000"/>
              </a:lnSpc>
            </a:pPr>
            <a:r>
              <a:rPr lang="he-IL" b="1" dirty="0">
                <a:ea typeface="+mj-lt"/>
                <a:cs typeface="+mj-lt"/>
              </a:rPr>
              <a:t>give-us is a system that connects donors and those in need.</a:t>
            </a:r>
            <a:endParaRPr lang="he-IL" b="1" dirty="0">
              <a:cs typeface="Times New Roman" panose="02020603050405020304"/>
            </a:endParaRPr>
          </a:p>
          <a:p>
            <a:pPr>
              <a:lnSpc>
                <a:spcPct val="90000"/>
              </a:lnSpc>
              <a:buClr>
                <a:srgbClr val="8AD0D6"/>
              </a:buClr>
            </a:pPr>
            <a:r>
              <a:rPr lang="he-IL" b="1" dirty="0">
                <a:ea typeface="+mj-lt"/>
                <a:cs typeface="+mj-lt"/>
              </a:rPr>
              <a:t>This is the best way to connect large organizations with non-profit organizations and between small organizations and private individuals in need.</a:t>
            </a:r>
            <a:endParaRPr lang="he-IL" b="1" dirty="0">
              <a:cs typeface="Times New Roman" panose="02020603050405020304"/>
            </a:endParaRPr>
          </a:p>
          <a:p>
            <a:pPr>
              <a:lnSpc>
                <a:spcPct val="90000"/>
              </a:lnSpc>
              <a:buClr>
                <a:srgbClr val="8AD0D6"/>
              </a:buClr>
            </a:pPr>
            <a:r>
              <a:rPr lang="he-IL" b="1" dirty="0">
                <a:ea typeface="+mj-lt"/>
                <a:cs typeface="+mj-lt"/>
              </a:rPr>
              <a:t>The system simplifies the whole donation issue, streamlines the process, saves valuable time.</a:t>
            </a:r>
            <a:endParaRPr lang="he-IL" b="1" dirty="0">
              <a:cs typeface="Times New Roman" panose="02020603050405020304"/>
            </a:endParaRPr>
          </a:p>
          <a:p>
            <a:pPr>
              <a:lnSpc>
                <a:spcPct val="90000"/>
              </a:lnSpc>
              <a:buClr>
                <a:srgbClr val="8AD0D6"/>
              </a:buClr>
            </a:pPr>
            <a:r>
              <a:rPr lang="he-IL" b="1" dirty="0">
                <a:ea typeface="+mj-lt"/>
                <a:cs typeface="+mj-lt"/>
              </a:rPr>
              <a:t>The system can prevent edible food from being thrown away and donate it to non-profit organizations and also allow private individuals to collect surplus food from businesses in their area of residence.</a:t>
            </a:r>
            <a:endParaRPr lang="he-IL" b="1" dirty="0">
              <a:cs typeface="Times New Roman" panose="02020603050405020304"/>
            </a:endParaRPr>
          </a:p>
          <a:p>
            <a:pPr marL="0" indent="0">
              <a:lnSpc>
                <a:spcPct val="90000"/>
              </a:lnSpc>
              <a:buClr>
                <a:srgbClr val="8AD0D6"/>
              </a:buClr>
              <a:buNone/>
            </a:pPr>
            <a:endParaRPr lang="he-IL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88290" y="5084445"/>
            <a:ext cx="76708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he-IL" sz="3200" b="1" dirty="0">
                <a:ea typeface="+mj-lt"/>
                <a:cs typeface="+mj-lt"/>
              </a:rPr>
              <a:t>Donating food has never been easie</a:t>
            </a:r>
            <a:r>
              <a:rPr lang="en-US" sz="3200" b="1" dirty="0">
                <a:ea typeface="+mj-lt"/>
                <a:cs typeface="+mj-lt"/>
              </a:rPr>
              <a:t>r</a:t>
            </a:r>
            <a:r>
              <a:rPr lang="he-IL" sz="3200" b="1" dirty="0">
                <a:ea typeface="+mj-lt"/>
                <a:cs typeface="+mj-lt"/>
              </a:rPr>
              <a:t>!</a:t>
            </a:r>
            <a:endParaRPr lang="he-IL" sz="3200" b="1" dirty="0">
              <a:ea typeface="+mj-lt"/>
              <a:cs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indent="-285750">
              <a:spcBef>
                <a:spcPts val="1000"/>
              </a:spcBef>
              <a:buFont typeface="Arial,Sans-Serif"/>
              <a:buChar char="•"/>
            </a:pPr>
            <a:r>
              <a:rPr lang="he-IL" dirty="0" err="1">
                <a:cs typeface="Times New Roman" panose="02020603050405020304"/>
              </a:rPr>
              <a:t>Solution</a:t>
            </a:r>
            <a:r>
              <a:rPr lang="he-IL" dirty="0">
                <a:cs typeface="Times New Roman" panose="02020603050405020304"/>
              </a:rPr>
              <a:t>- </a:t>
            </a:r>
            <a:r>
              <a:rPr lang="en-US" altLang="he-IL" dirty="0" err="1">
                <a:ea typeface="+mj-lt"/>
                <a:cs typeface="+mj-lt"/>
              </a:rPr>
              <a:t>outline</a:t>
            </a:r>
            <a:endParaRPr lang="en-US" altLang="he-IL" dirty="0" err="1">
              <a:ea typeface="+mj-lt"/>
              <a:cs typeface="+mj-lt"/>
            </a:endParaRPr>
          </a:p>
        </p:txBody>
      </p:sp>
      <p:graphicFrame>
        <p:nvGraphicFramePr>
          <p:cNvPr id="18" name="דיאגרמה 18"/>
          <p:cNvGraphicFramePr>
            <a:graphicFrameLocks noGrp="1"/>
          </p:cNvGraphicFramePr>
          <p:nvPr>
            <p:ph idx="1"/>
          </p:nvPr>
        </p:nvGraphicFramePr>
        <p:xfrm>
          <a:off x="646113" y="1662113"/>
          <a:ext cx="9404350" cy="45862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27358" y="145939"/>
            <a:ext cx="9523476" cy="1163024"/>
          </a:xfrm>
        </p:spPr>
        <p:txBody>
          <a:bodyPr/>
          <a:lstStyle/>
          <a:p>
            <a:pPr marL="285750" indent="-285750">
              <a:spcBef>
                <a:spcPts val="1000"/>
              </a:spcBef>
              <a:buFont typeface="Arial" panose="020B0604020202020204"/>
              <a:buChar char="•"/>
            </a:pPr>
            <a:r>
              <a:rPr lang="he-IL" dirty="0">
                <a:solidFill>
                  <a:srgbClr val="FFFFFF"/>
                </a:solidFill>
                <a:cs typeface="Times New Roman" panose="02020603050405020304"/>
              </a:rPr>
              <a:t>Product    </a:t>
            </a:r>
            <a:r>
              <a:rPr lang="en-US" dirty="0">
                <a:solidFill>
                  <a:srgbClr val="FFFFFF"/>
                </a:solidFill>
                <a:cs typeface="Times New Roman" panose="02020603050405020304"/>
              </a:rPr>
              <a:t>-     Use Case diagram</a:t>
            </a:r>
            <a:endParaRPr lang="he-IL" dirty="0">
              <a:ea typeface="+mj-lt"/>
              <a:cs typeface="Times New Roman" panose="02020603050405020304"/>
            </a:endParaRPr>
          </a:p>
          <a:p>
            <a:endParaRPr lang="he-IL" dirty="0">
              <a:cs typeface="Times New Roman" panose="02020603050405020304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63142" y="918839"/>
            <a:ext cx="9265715" cy="593916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5468" y="0"/>
            <a:ext cx="4536820" cy="770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200" dirty="0"/>
              <a:t>Class diagram</a:t>
            </a:r>
            <a:endParaRPr lang="en-US" sz="4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1651" y="901340"/>
            <a:ext cx="10027566" cy="595666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819" y="133165"/>
            <a:ext cx="10706470" cy="12236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large donation of a large organization Activity Diagram</a:t>
            </a:r>
            <a:endParaRPr lang="en-US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4142" y="1535727"/>
            <a:ext cx="10588052" cy="4740786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ערכת נושא של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ערכת נושא של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1644</Words>
  <Application>WPS Presentation</Application>
  <PresentationFormat>Widescreen</PresentationFormat>
  <Paragraphs>73</Paragraphs>
  <Slides>20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6" baseType="lpstr">
      <vt:lpstr>Arial</vt:lpstr>
      <vt:lpstr>SimSun</vt:lpstr>
      <vt:lpstr>Wingdings</vt:lpstr>
      <vt:lpstr>Wingdings 3</vt:lpstr>
      <vt:lpstr>Arial</vt:lpstr>
      <vt:lpstr>Tahoma</vt:lpstr>
      <vt:lpstr>Times New Roman</vt:lpstr>
      <vt:lpstr>Agency FB</vt:lpstr>
      <vt:lpstr>Arial,Sans-Serif</vt:lpstr>
      <vt:lpstr>Guttman David</vt:lpstr>
      <vt:lpstr>Calibri</vt:lpstr>
      <vt:lpstr>Century Gothic</vt:lpstr>
      <vt:lpstr>Arial Unicode MS</vt:lpstr>
      <vt:lpstr>Microsoft YaHei</vt:lpstr>
      <vt:lpstr>Times New Roman</vt:lpstr>
      <vt:lpstr>Ion</vt:lpstr>
      <vt:lpstr>PowerPoint 演示文稿</vt:lpstr>
      <vt:lpstr>Contents</vt:lpstr>
      <vt:lpstr>Introduction- Background</vt:lpstr>
      <vt:lpstr>NO MORE!!!</vt:lpstr>
      <vt:lpstr>Solution </vt:lpstr>
      <vt:lpstr>Solution- Feature</vt:lpstr>
      <vt:lpstr>Product    -     Use Case diagram</vt:lpstr>
      <vt:lpstr>PowerPoint 演示文稿</vt:lpstr>
      <vt:lpstr>PowerPoint 演示文稿</vt:lpstr>
      <vt:lpstr>small donation of a small organization Activity Diagram</vt:lpstr>
      <vt:lpstr>Search donation Activity Diagram</vt:lpstr>
      <vt:lpstr>PowerPoint 演示文稿</vt:lpstr>
      <vt:lpstr>GUI -Login page</vt:lpstr>
      <vt:lpstr>Searching page</vt:lpstr>
      <vt:lpstr>Information on donation page </vt:lpstr>
      <vt:lpstr>Verification- Testing</vt:lpstr>
      <vt:lpstr>PowerPoint 演示文稿</vt:lpstr>
      <vt:lpstr>PowerPoint 演示文稿</vt:lpstr>
      <vt:lpstr>PowerPoint 演示文稿</vt:lpstr>
      <vt:lpstr>Thank you for listening 🙌🏽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/>
  <cp:lastModifiedBy>win10</cp:lastModifiedBy>
  <cp:revision>237</cp:revision>
  <dcterms:created xsi:type="dcterms:W3CDTF">2023-01-04T11:26:00Z</dcterms:created>
  <dcterms:modified xsi:type="dcterms:W3CDTF">2023-01-21T10:21:46Z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83FFC821425C48BF9A425704DB1A7120</vt:lpwstr>
  </property>
  <property fmtid="{D5CDD505-2E9C-101B-9397-08002B2CF9AE}" pid="3" name="KSOProductBuildVer">
    <vt:lpwstr>1033-11.2.0.11440</vt:lpwstr>
  </property>
</Properties>
</file>