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Open Sans" charset="1" panose="020B0606030504020204"/>
      <p:regular r:id="rId13"/>
    </p:embeddedFont>
    <p:embeddedFont>
      <p:font typeface="Open Sans Bold" charset="1" panose="020B080603050402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jpe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jpeg" Type="http://schemas.openxmlformats.org/officeDocument/2006/relationships/image"/><Relationship Id="rId4" Target="../media/image12.jpeg" Type="http://schemas.openxmlformats.org/officeDocument/2006/relationships/image"/><Relationship Id="rId5" Target="../media/image13.jpeg" Type="http://schemas.openxmlformats.org/officeDocument/2006/relationships/image"/><Relationship Id="rId6" Target="../media/image14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99D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946616"/>
            <a:ext cx="9427725" cy="6045651"/>
            <a:chOff x="0" y="0"/>
            <a:chExt cx="12570300" cy="806086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566196"/>
              <a:ext cx="12570300" cy="49414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709"/>
                </a:lnSpc>
              </a:pPr>
              <a:r>
                <a:rPr lang="en-US" sz="809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Sistema de Alarme para Carro com Lógica Digital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0"/>
              <a:ext cx="12570300" cy="552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10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7473716"/>
              <a:ext cx="12570300" cy="5871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13"/>
                </a:lnSpc>
              </a:pPr>
              <a:r>
                <a:rPr lang="en-US" sz="2652" spc="53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Yuri Alexander e Eduardo Ceretta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554932" y="3105832"/>
            <a:ext cx="4116501" cy="4075336"/>
          </a:xfrm>
          <a:custGeom>
            <a:avLst/>
            <a:gdLst/>
            <a:ahLst/>
            <a:cxnLst/>
            <a:rect r="r" b="b" t="t" l="l"/>
            <a:pathLst>
              <a:path h="4075336" w="4116501">
                <a:moveTo>
                  <a:pt x="0" y="0"/>
                </a:moveTo>
                <a:lnTo>
                  <a:pt x="4116501" y="0"/>
                </a:lnTo>
                <a:lnTo>
                  <a:pt x="4116501" y="4075336"/>
                </a:lnTo>
                <a:lnTo>
                  <a:pt x="0" y="40753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1EF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81238" y="2254469"/>
            <a:ext cx="5778062" cy="5778062"/>
          </a:xfrm>
          <a:custGeom>
            <a:avLst/>
            <a:gdLst/>
            <a:ahLst/>
            <a:cxnLst/>
            <a:rect r="r" b="b" t="t" l="l"/>
            <a:pathLst>
              <a:path h="5778062" w="5778062">
                <a:moveTo>
                  <a:pt x="0" y="0"/>
                </a:moveTo>
                <a:lnTo>
                  <a:pt x="5778062" y="0"/>
                </a:lnTo>
                <a:lnTo>
                  <a:pt x="577806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68396" y="2254469"/>
            <a:ext cx="9238327" cy="3656761"/>
            <a:chOff x="0" y="0"/>
            <a:chExt cx="12317770" cy="487568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12317770" cy="16256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2A2A2A"/>
                  </a:solidFill>
                  <a:latin typeface="Open Sans"/>
                  <a:ea typeface="Open Sans"/>
                  <a:cs typeface="Open Sans"/>
                  <a:sym typeface="Open Sans"/>
                </a:rPr>
                <a:t>Qual o objetivo?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492711"/>
              <a:ext cx="12317770" cy="23588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34"/>
                </a:lnSpc>
              </a:pPr>
              <a:r>
                <a:rPr lang="en-US" sz="2524">
                  <a:solidFill>
                    <a:srgbClr val="2A2A2A"/>
                  </a:solidFill>
                  <a:latin typeface="Open Sans"/>
                  <a:ea typeface="Open Sans"/>
                  <a:cs typeface="Open Sans"/>
                  <a:sym typeface="Open Sans"/>
                </a:rPr>
                <a:t>Este</a:t>
              </a:r>
              <a:r>
                <a:rPr lang="en-US" sz="2524">
                  <a:solidFill>
                    <a:srgbClr val="2A2A2A"/>
                  </a:solidFill>
                  <a:latin typeface="Open Sans"/>
                  <a:ea typeface="Open Sans"/>
                  <a:cs typeface="Open Sans"/>
                  <a:sym typeface="Open Sans"/>
                </a:rPr>
                <a:t> projeto apresenta um sistema de alarme automotivo baseado em lógica digital. O alarme será ativado em situações específicas, a partir do estado de três variáveis: ignição, movimento e cinto de segurança.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79558" y="1787644"/>
            <a:ext cx="12328885" cy="7208162"/>
            <a:chOff x="0" y="0"/>
            <a:chExt cx="16438513" cy="961088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57150"/>
              <a:ext cx="16438513" cy="6494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50"/>
                </a:lnSpc>
              </a:pPr>
              <a:r>
                <a:rPr lang="en-US" b="true" sz="2964">
                  <a:solidFill>
                    <a:srgbClr val="2A2A2A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Variáveis utilizadas, seus significados e valores:</a:t>
              </a:r>
            </a:p>
          </p:txBody>
        </p:sp>
        <p:sp>
          <p:nvSpPr>
            <p:cNvPr name="AutoShape 4" id="4"/>
            <p:cNvSpPr/>
            <p:nvPr/>
          </p:nvSpPr>
          <p:spPr>
            <a:xfrm>
              <a:off x="0" y="1923883"/>
              <a:ext cx="16438513" cy="0"/>
            </a:xfrm>
            <a:prstGeom prst="line">
              <a:avLst/>
            </a:prstGeom>
            <a:ln cap="rnd" w="15059">
              <a:solidFill>
                <a:srgbClr val="399D4E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2505705"/>
              <a:ext cx="16438513" cy="6494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50"/>
                </a:lnSpc>
              </a:pPr>
              <a:r>
                <a:rPr lang="en-US" b="true" sz="2964">
                  <a:solidFill>
                    <a:srgbClr val="2A2A2A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I</a:t>
              </a:r>
              <a:r>
                <a:rPr lang="en-US" sz="2964">
                  <a:solidFill>
                    <a:srgbClr val="2A2A2A"/>
                  </a:solidFill>
                  <a:latin typeface="Open Sans"/>
                  <a:ea typeface="Open Sans"/>
                  <a:cs typeface="Open Sans"/>
                  <a:sym typeface="Open Sans"/>
                </a:rPr>
                <a:t> = Ignição= Valor 0 Desligado | Valor 1 Ligada</a:t>
              </a:r>
            </a:p>
          </p:txBody>
        </p:sp>
        <p:sp>
          <p:nvSpPr>
            <p:cNvPr name="AutoShape 6" id="6"/>
            <p:cNvSpPr/>
            <p:nvPr/>
          </p:nvSpPr>
          <p:spPr>
            <a:xfrm>
              <a:off x="0" y="4477644"/>
              <a:ext cx="16438513" cy="0"/>
            </a:xfrm>
            <a:prstGeom prst="line">
              <a:avLst/>
            </a:prstGeom>
            <a:ln cap="rnd" w="15059">
              <a:solidFill>
                <a:srgbClr val="399D4E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5059465"/>
              <a:ext cx="16438513" cy="6494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50"/>
                </a:lnSpc>
              </a:pPr>
              <a:r>
                <a:rPr lang="en-US" b="true" sz="2964">
                  <a:solidFill>
                    <a:srgbClr val="2A2A2A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</a:t>
              </a:r>
              <a:r>
                <a:rPr lang="en-US" sz="2964">
                  <a:solidFill>
                    <a:srgbClr val="2A2A2A"/>
                  </a:solidFill>
                  <a:latin typeface="Open Sans"/>
                  <a:ea typeface="Open Sans"/>
                  <a:cs typeface="Open Sans"/>
                  <a:sym typeface="Open Sans"/>
                </a:rPr>
                <a:t> = Movimento = Valor 0 Não Detectado | Valor 1 Detectado</a:t>
              </a:r>
            </a:p>
          </p:txBody>
        </p:sp>
        <p:sp>
          <p:nvSpPr>
            <p:cNvPr name="AutoShape 8" id="8"/>
            <p:cNvSpPr/>
            <p:nvPr/>
          </p:nvSpPr>
          <p:spPr>
            <a:xfrm>
              <a:off x="0" y="7040498"/>
              <a:ext cx="16438513" cy="0"/>
            </a:xfrm>
            <a:prstGeom prst="line">
              <a:avLst/>
            </a:prstGeom>
            <a:ln cap="rnd" w="15059">
              <a:solidFill>
                <a:srgbClr val="399D4E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9" id="9"/>
            <p:cNvSpPr txBox="true"/>
            <p:nvPr/>
          </p:nvSpPr>
          <p:spPr>
            <a:xfrm rot="0">
              <a:off x="0" y="7622320"/>
              <a:ext cx="16438513" cy="6494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50"/>
                </a:lnSpc>
              </a:pPr>
              <a:r>
                <a:rPr lang="en-US" b="true" sz="2964">
                  <a:solidFill>
                    <a:srgbClr val="2A2A2A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</a:t>
              </a:r>
              <a:r>
                <a:rPr lang="en-US" sz="2964">
                  <a:solidFill>
                    <a:srgbClr val="2A2A2A"/>
                  </a:solidFill>
                  <a:latin typeface="Open Sans"/>
                  <a:ea typeface="Open Sans"/>
                  <a:cs typeface="Open Sans"/>
                  <a:sym typeface="Open Sans"/>
                </a:rPr>
                <a:t> = Cinto de Segurança = Valor 0 Desconectado | Valor 1 Conectado</a:t>
              </a:r>
            </a:p>
          </p:txBody>
        </p:sp>
        <p:sp>
          <p:nvSpPr>
            <p:cNvPr name="AutoShape 10" id="10"/>
            <p:cNvSpPr/>
            <p:nvPr/>
          </p:nvSpPr>
          <p:spPr>
            <a:xfrm>
              <a:off x="0" y="9603353"/>
              <a:ext cx="16438513" cy="0"/>
            </a:xfrm>
            <a:prstGeom prst="line">
              <a:avLst/>
            </a:prstGeom>
            <a:ln cap="rnd" w="15059">
              <a:solidFill>
                <a:srgbClr val="399D4E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7691438" cy="10287000"/>
          </a:xfrm>
          <a:prstGeom prst="rect">
            <a:avLst/>
          </a:prstGeom>
          <a:solidFill>
            <a:srgbClr val="399D4E"/>
          </a:solidFill>
        </p:spPr>
      </p:sp>
      <p:sp>
        <p:nvSpPr>
          <p:cNvPr name="AutoShape 3" id="3"/>
          <p:cNvSpPr/>
          <p:nvPr/>
        </p:nvSpPr>
        <p:spPr>
          <a:xfrm>
            <a:off x="8606141" y="1312262"/>
            <a:ext cx="8577716" cy="0"/>
          </a:xfrm>
          <a:prstGeom prst="line">
            <a:avLst/>
          </a:prstGeom>
          <a:ln cap="rnd" w="9525">
            <a:solidFill>
              <a:srgbClr val="399D4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8606141" y="2809294"/>
            <a:ext cx="8577716" cy="0"/>
          </a:xfrm>
          <a:prstGeom prst="line">
            <a:avLst/>
          </a:prstGeom>
          <a:ln cap="rnd" w="9525">
            <a:solidFill>
              <a:srgbClr val="399D4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8606141" y="4628345"/>
            <a:ext cx="8577716" cy="0"/>
          </a:xfrm>
          <a:prstGeom prst="line">
            <a:avLst/>
          </a:prstGeom>
          <a:ln cap="rnd" w="9525">
            <a:solidFill>
              <a:srgbClr val="399D4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8681584" y="6337241"/>
            <a:ext cx="8577716" cy="0"/>
          </a:xfrm>
          <a:prstGeom prst="line">
            <a:avLst/>
          </a:prstGeom>
          <a:ln cap="rnd" w="9525">
            <a:solidFill>
              <a:srgbClr val="399D4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8640700" y="8259905"/>
            <a:ext cx="8577716" cy="0"/>
          </a:xfrm>
          <a:prstGeom prst="line">
            <a:avLst/>
          </a:prstGeom>
          <a:ln cap="rnd" w="9525">
            <a:solidFill>
              <a:srgbClr val="399D4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373336" y="4909440"/>
            <a:ext cx="4944765" cy="2629782"/>
          </a:xfrm>
          <a:custGeom>
            <a:avLst/>
            <a:gdLst/>
            <a:ahLst/>
            <a:cxnLst/>
            <a:rect r="r" b="b" t="t" l="l"/>
            <a:pathLst>
              <a:path h="2629782" w="4944765">
                <a:moveTo>
                  <a:pt x="0" y="0"/>
                </a:moveTo>
                <a:lnTo>
                  <a:pt x="4944765" y="0"/>
                </a:lnTo>
                <a:lnTo>
                  <a:pt x="4944765" y="2629781"/>
                </a:lnTo>
                <a:lnTo>
                  <a:pt x="0" y="26297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349472" y="8529157"/>
            <a:ext cx="1516915" cy="1492837"/>
          </a:xfrm>
          <a:custGeom>
            <a:avLst/>
            <a:gdLst/>
            <a:ahLst/>
            <a:cxnLst/>
            <a:rect r="r" b="b" t="t" l="l"/>
            <a:pathLst>
              <a:path h="1492837" w="1516915">
                <a:moveTo>
                  <a:pt x="0" y="0"/>
                </a:moveTo>
                <a:lnTo>
                  <a:pt x="1516914" y="0"/>
                </a:lnTo>
                <a:lnTo>
                  <a:pt x="1516914" y="1492837"/>
                </a:lnTo>
                <a:lnTo>
                  <a:pt x="0" y="14928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511630" y="225145"/>
            <a:ext cx="6668177" cy="3446875"/>
            <a:chOff x="0" y="0"/>
            <a:chExt cx="8890902" cy="4595834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9525"/>
              <a:ext cx="8890902" cy="22000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583"/>
                </a:lnSpc>
              </a:pPr>
              <a:r>
                <a:rPr lang="en-US" b="true" sz="5486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 </a:t>
              </a:r>
              <a:r>
                <a:rPr lang="en-US" b="true" sz="5486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Situações com Alarme Ativo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3703064"/>
              <a:ext cx="8890902" cy="8627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Ao lado estão descritas as combinações de ignição (I), movimento (M) e cinto (C) que ativam o alarme do carro: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8606141" y="197594"/>
            <a:ext cx="8577716" cy="481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b="true" sz="2799">
                <a:solidFill>
                  <a:srgbClr val="2A2A2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Situações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606141" y="1442525"/>
            <a:ext cx="8577716" cy="372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b="true" sz="2199">
                <a:solidFill>
                  <a:srgbClr val="2A2A2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Movimento detectado, sem ignição, sem cinto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640700" y="1948582"/>
            <a:ext cx="7324872" cy="620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3"/>
              </a:lnSpc>
              <a:spcBef>
                <a:spcPct val="0"/>
              </a:spcBef>
            </a:pPr>
            <a:r>
              <a:rPr lang="en-US" b="true" sz="137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 = 0 | M = 1 | C = 0</a:t>
            </a:r>
          </a:p>
          <a:p>
            <a:pPr algn="l">
              <a:lnSpc>
                <a:spcPts val="1653"/>
              </a:lnSpc>
              <a:spcBef>
                <a:spcPct val="0"/>
              </a:spcBef>
            </a:pPr>
            <a:r>
              <a:rPr lang="en-US" b="true" sz="137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 carro está em movimento, mas a ignição está desligada e o cinto não foi colocado.</a:t>
            </a:r>
          </a:p>
          <a:p>
            <a:pPr algn="l">
              <a:lnSpc>
                <a:spcPts val="1653"/>
              </a:lnSpc>
              <a:spcBef>
                <a:spcPct val="0"/>
              </a:spcBef>
            </a:pPr>
            <a:r>
              <a:rPr lang="en-US" b="true" sz="137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Possível pane ou movimentação irregular – alarme ativado!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606141" y="3261731"/>
            <a:ext cx="6406493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Movimento detectado, sem ignição, com cinto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640700" y="3795131"/>
            <a:ext cx="6904881" cy="628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5"/>
              </a:lnSpc>
              <a:spcBef>
                <a:spcPct val="0"/>
              </a:spcBef>
            </a:pPr>
            <a:r>
              <a:rPr lang="en-US" b="true" sz="138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 = 0 | M = 1 | C = 1</a:t>
            </a:r>
          </a:p>
          <a:p>
            <a:pPr algn="l">
              <a:lnSpc>
                <a:spcPts val="1655"/>
              </a:lnSpc>
              <a:spcBef>
                <a:spcPct val="0"/>
              </a:spcBef>
            </a:pPr>
            <a:r>
              <a:rPr lang="en-US" b="true" sz="138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 veículo se move mesmo com a ignição desligada, mas o cinto está conectado.</a:t>
            </a:r>
          </a:p>
          <a:p>
            <a:pPr algn="l">
              <a:lnSpc>
                <a:spcPts val="1655"/>
              </a:lnSpc>
              <a:spcBef>
                <a:spcPct val="0"/>
              </a:spcBef>
            </a:pPr>
            <a:r>
              <a:rPr lang="en-US" b="true" sz="138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Risco de movimentação não autorizada – alarme ativado!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647025" y="4909333"/>
            <a:ext cx="5849317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Ign</a:t>
            </a:r>
            <a:r>
              <a:rPr lang="en-US" b="true" sz="2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ição ligada, sem movimento, sem cinto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681584" y="5423683"/>
            <a:ext cx="6758843" cy="628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5"/>
              </a:lnSpc>
              <a:spcBef>
                <a:spcPct val="0"/>
              </a:spcBef>
            </a:pPr>
            <a:r>
              <a:rPr lang="en-US" b="true" sz="138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 = 1 | M = 0 | C = 0</a:t>
            </a:r>
          </a:p>
          <a:p>
            <a:pPr algn="l">
              <a:lnSpc>
                <a:spcPts val="1655"/>
              </a:lnSpc>
              <a:spcBef>
                <a:spcPct val="0"/>
              </a:spcBef>
            </a:pPr>
            <a:r>
              <a:rPr lang="en-US" b="true" sz="138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 carro foi ligado, mas o motorista não colocou o cinto e ainda não se moveu.</a:t>
            </a:r>
          </a:p>
          <a:p>
            <a:pPr algn="l">
              <a:lnSpc>
                <a:spcPts val="1655"/>
              </a:lnSpc>
              <a:spcBef>
                <a:spcPct val="0"/>
              </a:spcBef>
            </a:pPr>
            <a:r>
              <a:rPr lang="en-US" b="true" sz="138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Prevenção antes da partida – alarme ativado!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606141" y="6664691"/>
            <a:ext cx="5855643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Ign</a:t>
            </a:r>
            <a:r>
              <a:rPr lang="en-US" b="true" sz="2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ição ligada, com movimento, sem cinto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640700" y="7179041"/>
            <a:ext cx="7091660" cy="628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55"/>
              </a:lnSpc>
              <a:spcBef>
                <a:spcPct val="0"/>
              </a:spcBef>
            </a:pPr>
            <a:r>
              <a:rPr lang="en-US" b="true" sz="138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 = 1 | M = 1 | C = 0</a:t>
            </a:r>
          </a:p>
          <a:p>
            <a:pPr algn="just">
              <a:lnSpc>
                <a:spcPts val="1655"/>
              </a:lnSpc>
              <a:spcBef>
                <a:spcPct val="0"/>
              </a:spcBef>
            </a:pPr>
            <a:r>
              <a:rPr lang="en-US" b="true" sz="138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 carro está em movimento com a ignição ligada, porém o cinto não foi colocado.</a:t>
            </a:r>
          </a:p>
          <a:p>
            <a:pPr algn="just">
              <a:lnSpc>
                <a:spcPts val="1655"/>
              </a:lnSpc>
              <a:spcBef>
                <a:spcPct val="0"/>
              </a:spcBef>
            </a:pPr>
            <a:r>
              <a:rPr lang="en-US" b="true" sz="138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Maior risco de acidente – alarme ativado!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864872" cy="10287000"/>
          </a:xfrm>
          <a:prstGeom prst="rect">
            <a:avLst/>
          </a:prstGeom>
          <a:solidFill>
            <a:srgbClr val="399D4E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694843" y="3564041"/>
            <a:ext cx="7475185" cy="4218395"/>
          </a:xfrm>
          <a:custGeom>
            <a:avLst/>
            <a:gdLst/>
            <a:ahLst/>
            <a:cxnLst/>
            <a:rect r="r" b="b" t="t" l="l"/>
            <a:pathLst>
              <a:path h="4218395" w="7475185">
                <a:moveTo>
                  <a:pt x="0" y="0"/>
                </a:moveTo>
                <a:lnTo>
                  <a:pt x="7475185" y="0"/>
                </a:lnTo>
                <a:lnTo>
                  <a:pt x="7475185" y="4218395"/>
                </a:lnTo>
                <a:lnTo>
                  <a:pt x="0" y="42183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61" t="0" r="-4573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9144000" y="2449541"/>
            <a:ext cx="8852630" cy="0"/>
          </a:xfrm>
          <a:prstGeom prst="line">
            <a:avLst/>
          </a:prstGeom>
          <a:ln cap="rnd" w="9525">
            <a:solidFill>
              <a:srgbClr val="399D4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9153892" y="6536645"/>
            <a:ext cx="8852630" cy="0"/>
          </a:xfrm>
          <a:prstGeom prst="line">
            <a:avLst/>
          </a:prstGeom>
          <a:ln cap="rnd" w="9525">
            <a:solidFill>
              <a:srgbClr val="399D4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9153892" y="9591842"/>
            <a:ext cx="8852630" cy="0"/>
          </a:xfrm>
          <a:prstGeom prst="line">
            <a:avLst/>
          </a:prstGeom>
          <a:ln cap="rnd" w="9525">
            <a:solidFill>
              <a:srgbClr val="399D4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491525" y="3607198"/>
            <a:ext cx="6177365" cy="2362083"/>
          </a:xfrm>
          <a:custGeom>
            <a:avLst/>
            <a:gdLst/>
            <a:ahLst/>
            <a:cxnLst/>
            <a:rect r="r" b="b" t="t" l="l"/>
            <a:pathLst>
              <a:path h="2362083" w="6177365">
                <a:moveTo>
                  <a:pt x="0" y="0"/>
                </a:moveTo>
                <a:lnTo>
                  <a:pt x="6177364" y="0"/>
                </a:lnTo>
                <a:lnTo>
                  <a:pt x="6177364" y="2362084"/>
                </a:lnTo>
                <a:lnTo>
                  <a:pt x="0" y="23620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06" r="0" b="-50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773575" y="8246771"/>
            <a:ext cx="5089236" cy="947870"/>
          </a:xfrm>
          <a:custGeom>
            <a:avLst/>
            <a:gdLst/>
            <a:ahLst/>
            <a:cxnLst/>
            <a:rect r="r" b="b" t="t" l="l"/>
            <a:pathLst>
              <a:path h="947870" w="5089236">
                <a:moveTo>
                  <a:pt x="0" y="0"/>
                </a:moveTo>
                <a:lnTo>
                  <a:pt x="5089236" y="0"/>
                </a:lnTo>
                <a:lnTo>
                  <a:pt x="5089236" y="947870"/>
                </a:lnTo>
                <a:lnTo>
                  <a:pt x="0" y="9478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921157" y="1299236"/>
            <a:ext cx="7338143" cy="914934"/>
          </a:xfrm>
          <a:custGeom>
            <a:avLst/>
            <a:gdLst/>
            <a:ahLst/>
            <a:cxnLst/>
            <a:rect r="r" b="b" t="t" l="l"/>
            <a:pathLst>
              <a:path h="914934" w="7338143">
                <a:moveTo>
                  <a:pt x="0" y="0"/>
                </a:moveTo>
                <a:lnTo>
                  <a:pt x="7338143" y="0"/>
                </a:lnTo>
                <a:lnTo>
                  <a:pt x="7338143" y="914934"/>
                </a:lnTo>
                <a:lnTo>
                  <a:pt x="0" y="9149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82572" y="2454304"/>
            <a:ext cx="6499729" cy="695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9"/>
              </a:lnSpc>
            </a:pPr>
            <a:r>
              <a:rPr lang="en-US" b="true" sz="45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Tabela Verdade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669966" y="373227"/>
            <a:ext cx="5820482" cy="695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9"/>
              </a:lnSpc>
              <a:spcBef>
                <a:spcPct val="0"/>
              </a:spcBef>
            </a:pPr>
            <a:r>
              <a:rPr lang="en-US" b="true" sz="45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Expressão Booleana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322696" y="2637763"/>
            <a:ext cx="4340556" cy="550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8"/>
              </a:lnSpc>
              <a:spcBef>
                <a:spcPct val="0"/>
              </a:spcBef>
            </a:pPr>
            <a:r>
              <a:rPr lang="en-US" b="true" sz="364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</a:t>
            </a:r>
            <a:r>
              <a:rPr lang="en-US" b="true" sz="364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 de Karnaugh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377087" y="6722382"/>
            <a:ext cx="7882213" cy="1162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3"/>
              </a:lnSpc>
              <a:spcBef>
                <a:spcPct val="0"/>
              </a:spcBef>
            </a:pPr>
            <a:r>
              <a:rPr lang="en-US" b="true" sz="384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</a:t>
            </a:r>
            <a:r>
              <a:rPr lang="en-US" b="true" sz="384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pressão Booleana Simplificada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1EF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9338" y="2945888"/>
            <a:ext cx="4706161" cy="2971523"/>
          </a:xfrm>
          <a:custGeom>
            <a:avLst/>
            <a:gdLst/>
            <a:ahLst/>
            <a:cxnLst/>
            <a:rect r="r" b="b" t="t" l="l"/>
            <a:pathLst>
              <a:path h="2971523" w="4706161">
                <a:moveTo>
                  <a:pt x="0" y="0"/>
                </a:moveTo>
                <a:lnTo>
                  <a:pt x="4706161" y="0"/>
                </a:lnTo>
                <a:lnTo>
                  <a:pt x="4706161" y="2971523"/>
                </a:lnTo>
                <a:lnTo>
                  <a:pt x="0" y="29715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06" t="0" r="-342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57113" y="2974897"/>
            <a:ext cx="4750862" cy="2971523"/>
          </a:xfrm>
          <a:custGeom>
            <a:avLst/>
            <a:gdLst/>
            <a:ahLst/>
            <a:cxnLst/>
            <a:rect r="r" b="b" t="t" l="l"/>
            <a:pathLst>
              <a:path h="2971523" w="4750862">
                <a:moveTo>
                  <a:pt x="0" y="0"/>
                </a:moveTo>
                <a:lnTo>
                  <a:pt x="4750862" y="0"/>
                </a:lnTo>
                <a:lnTo>
                  <a:pt x="4750862" y="2971523"/>
                </a:lnTo>
                <a:lnTo>
                  <a:pt x="0" y="29715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021" t="0" r="-2536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050925" y="3003906"/>
            <a:ext cx="4923601" cy="2913505"/>
          </a:xfrm>
          <a:custGeom>
            <a:avLst/>
            <a:gdLst/>
            <a:ahLst/>
            <a:cxnLst/>
            <a:rect r="r" b="b" t="t" l="l"/>
            <a:pathLst>
              <a:path h="2913505" w="4923601">
                <a:moveTo>
                  <a:pt x="0" y="0"/>
                </a:moveTo>
                <a:lnTo>
                  <a:pt x="4923601" y="0"/>
                </a:lnTo>
                <a:lnTo>
                  <a:pt x="4923601" y="2913505"/>
                </a:lnTo>
                <a:lnTo>
                  <a:pt x="0" y="29135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263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654074" y="7009599"/>
            <a:ext cx="4810730" cy="2874239"/>
          </a:xfrm>
          <a:custGeom>
            <a:avLst/>
            <a:gdLst/>
            <a:ahLst/>
            <a:cxnLst/>
            <a:rect r="r" b="b" t="t" l="l"/>
            <a:pathLst>
              <a:path h="2874239" w="4810730">
                <a:moveTo>
                  <a:pt x="0" y="0"/>
                </a:moveTo>
                <a:lnTo>
                  <a:pt x="4810730" y="0"/>
                </a:lnTo>
                <a:lnTo>
                  <a:pt x="4810730" y="2874239"/>
                </a:lnTo>
                <a:lnTo>
                  <a:pt x="0" y="28742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12940" y="7145992"/>
            <a:ext cx="4419672" cy="2737846"/>
          </a:xfrm>
          <a:custGeom>
            <a:avLst/>
            <a:gdLst/>
            <a:ahLst/>
            <a:cxnLst/>
            <a:rect r="r" b="b" t="t" l="l"/>
            <a:pathLst>
              <a:path h="2737846" w="4419672">
                <a:moveTo>
                  <a:pt x="0" y="0"/>
                </a:moveTo>
                <a:lnTo>
                  <a:pt x="4419671" y="0"/>
                </a:lnTo>
                <a:lnTo>
                  <a:pt x="4419671" y="2737846"/>
                </a:lnTo>
                <a:lnTo>
                  <a:pt x="0" y="27378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621" t="0" r="-2621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32146" y="789254"/>
            <a:ext cx="14200796" cy="1066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7000">
                <a:solidFill>
                  <a:srgbClr val="2A2A2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Funcionamento do Circuito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60250" y="2475142"/>
            <a:ext cx="3443061" cy="470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8"/>
              </a:lnSpc>
            </a:pPr>
            <a:r>
              <a:rPr lang="en-US" sz="1341" b="true">
                <a:solidFill>
                  <a:srgbClr val="2A2A2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Ci</a:t>
            </a:r>
            <a:r>
              <a:rPr lang="en-US" b="true" sz="1341">
                <a:solidFill>
                  <a:srgbClr val="2A2A2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rcuito completo – cobre todas as situações com alarme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11013" y="2475142"/>
            <a:ext cx="3443061" cy="470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8"/>
              </a:lnSpc>
            </a:pPr>
            <a:r>
              <a:rPr lang="en-US" sz="1341" b="true">
                <a:solidFill>
                  <a:srgbClr val="1816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</a:t>
            </a:r>
            <a:r>
              <a:rPr lang="en-US" b="true" sz="1341">
                <a:solidFill>
                  <a:srgbClr val="1816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ovimento, sem cinto e sem ignição – alarme ativado.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075969" y="2475142"/>
            <a:ext cx="3558258" cy="470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8"/>
              </a:lnSpc>
            </a:pPr>
            <a:r>
              <a:rPr lang="en-US" sz="1341" b="true">
                <a:solidFill>
                  <a:srgbClr val="1816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</a:t>
            </a:r>
            <a:r>
              <a:rPr lang="en-US" b="true" sz="1341">
                <a:solidFill>
                  <a:srgbClr val="1816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ovimento com cinto, mas sem ignição – alarme ativado.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501245" y="6675246"/>
            <a:ext cx="3443061" cy="470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8"/>
              </a:lnSpc>
            </a:pPr>
            <a:r>
              <a:rPr lang="en-US" sz="1341" b="true">
                <a:solidFill>
                  <a:srgbClr val="1816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</a:t>
            </a:r>
            <a:r>
              <a:rPr lang="en-US" b="true" sz="1341">
                <a:solidFill>
                  <a:srgbClr val="1816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omente ignição ligada e sem cinto – alarme ativado.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337909" y="6538852"/>
            <a:ext cx="3443061" cy="470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8"/>
              </a:lnSpc>
            </a:pPr>
            <a:r>
              <a:rPr lang="en-US" sz="1341" b="true">
                <a:solidFill>
                  <a:srgbClr val="1816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Ignição e m</a:t>
            </a:r>
            <a:r>
              <a:rPr lang="en-US" b="true" sz="1341">
                <a:solidFill>
                  <a:srgbClr val="1816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ovimento, sem cinto – alarme ativado.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A1EF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57800" y="2971949"/>
            <a:ext cx="9572399" cy="2313959"/>
            <a:chOff x="0" y="0"/>
            <a:chExt cx="12763199" cy="308527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12763199" cy="16256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600"/>
                </a:lnSpc>
              </a:pPr>
              <a:r>
                <a:rPr lang="en-US" sz="8000" b="true">
                  <a:solidFill>
                    <a:srgbClr val="2A2A2A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MUITO OBRIGADO!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492711"/>
              <a:ext cx="12763199" cy="5684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34"/>
                </a:lnSpc>
              </a:pPr>
              <a:r>
                <a:rPr lang="en-US" sz="2524">
                  <a:solidFill>
                    <a:srgbClr val="2A2A2A"/>
                  </a:solidFill>
                  <a:latin typeface="Open Sans"/>
                  <a:ea typeface="Open Sans"/>
                  <a:cs typeface="Open Sans"/>
                  <a:sym typeface="Open Sans"/>
                </a:rPr>
                <a:t>Perguntas????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DAGvaRSco0U</dc:identifier>
  <dcterms:modified xsi:type="dcterms:W3CDTF">2011-08-01T06:04:30Z</dcterms:modified>
  <cp:revision>1</cp:revision>
  <dc:title>apresentacao</dc:title>
</cp:coreProperties>
</file>