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Economica"/>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E8C891-F636-4C06-A4A7-937288E663B4}">
  <a:tblStyle styleId="{D8E8C891-F636-4C06-A4A7-937288E663B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conomica-bold.fntdata"/><Relationship Id="rId20" Type="http://schemas.openxmlformats.org/officeDocument/2006/relationships/slide" Target="slides/slide14.xml"/><Relationship Id="rId42" Type="http://schemas.openxmlformats.org/officeDocument/2006/relationships/font" Target="fonts/Economica-boldItalic.fntdata"/><Relationship Id="rId41" Type="http://schemas.openxmlformats.org/officeDocument/2006/relationships/font" Target="fonts/Economica-italic.fntdata"/><Relationship Id="rId22" Type="http://schemas.openxmlformats.org/officeDocument/2006/relationships/slide" Target="slides/slide16.xml"/><Relationship Id="rId44" Type="http://schemas.openxmlformats.org/officeDocument/2006/relationships/font" Target="fonts/OpenSans-bold.fntdata"/><Relationship Id="rId21" Type="http://schemas.openxmlformats.org/officeDocument/2006/relationships/slide" Target="slides/slide15.xml"/><Relationship Id="rId43" Type="http://schemas.openxmlformats.org/officeDocument/2006/relationships/font" Target="fonts/OpenSans-regular.fntdata"/><Relationship Id="rId24" Type="http://schemas.openxmlformats.org/officeDocument/2006/relationships/slide" Target="slides/slide18.xml"/><Relationship Id="rId46" Type="http://schemas.openxmlformats.org/officeDocument/2006/relationships/font" Target="fonts/OpenSans-boldItalic.fntdata"/><Relationship Id="rId23" Type="http://schemas.openxmlformats.org/officeDocument/2006/relationships/slide" Target="slides/slide17.xml"/><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Economica-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86f8522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86f8522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Slide Owner:  Leo</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The first parameter is percentage of delays based on flight carrier or Airline. Out of the total amount of flights per each airline, what is the percentage of flight delays?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In this graphic we have Southwest Airlines with the highest number of flights, more than 200,000, yet only close to a 15% of these were delayed. Jetblue appears as the airline with the highest percentage of flight delays and almost a quarter of the amount of southwest airlines flights.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86f85222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86f8522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Slide Owner:  Leo</a:t>
            </a:r>
            <a:endParaRPr sz="12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parameter is percentage of delays per departure time block. These are blocks of 1 hour each. Out of the total amount of flights per each departure time block, flights from 0600 to 0659 have the highest amount of flights and only a 6% of flight delays. The highest percentages of flight delays occur between 1600 and 2000 hours. This information makes sense as these hours are when there is more traffic at the airport.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86f85222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86f85222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Slide Owner:  Leo</a:t>
            </a:r>
            <a:endParaRPr sz="12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As our third parameter, is percentages of flight delays by flight distance. The highest percent of delays are for flights with distances of 2500 and 5000 yet with a similar percentages flights between 1500 and 2000 miles. It is important to observe that these percentages are based on a much lower number of flights. Flights between 1000 and 1500 miles with a much larger amount of flights has a really similar percentage.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86f85222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86f85222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Slide Owner:  Leo</a:t>
            </a:r>
            <a:endParaRPr sz="12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fourth parameter is the percentage of flight delays per airport. This dataset contains information about 300 plus airports, so we decided to look at the top 10 airports based on total flights. The highest percentage of delays is for the Chicago Midway International Airport, in chicago,il with a 22% of flight delays and with the second highest number of flights. And even though the Atlanta, GA airport has the highest amount of flights, it is the airport with the  lowest percentage of delays with only a 12%.</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86f85222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86f85222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Slide Owner:  Leo</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Finally, the last parameter is delays per weekday. The highest number of flights are on thursday yet the highest number of delays happen on Saturday Both percentages are really close, but it is important to see that there are less flights on Saturdays.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Having this exploratory information helps us to better test the accuracy of our machine learning model, which Jason will talk about next.</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45573b64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45573b64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357aec74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357aec74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357aec7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357aec7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357aec74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357aec74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45573b64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45573b64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5405016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5405016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45573b64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45573b64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45573b6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45573b6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35d3672e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35d3672e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35d3672e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35d3672e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18a66aa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18a66aa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945573b64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945573b64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45573b64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45573b64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709f2d5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709f2d5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9709f2d5c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9709f2d5c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709f2d5c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9709f2d5c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087447f0a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087447f0a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709f2d5c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9709f2d5c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55e280b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955e280b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709f2d5c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9709f2d5c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087447f0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087447f0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18a66aac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18a66aac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087447f0a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087447f0a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357aec7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357aec7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357aec74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357aec74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45573b6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45573b6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9.jpg"/><Relationship Id="rId5" Type="http://schemas.openxmlformats.org/officeDocument/2006/relationships/image" Target="../media/image13.jpg"/><Relationship Id="rId6"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fly.com/blog/travel-tips/5-best-and-5-worst-airports-for-delay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openprisetech.com/blog/everything-always-wanted-know-sfo-delayed-flights/" TargetMode="External"/><Relationship Id="rId4" Type="http://schemas.openxmlformats.org/officeDocument/2006/relationships/image" Target="../media/image7.png"/><Relationship Id="rId5" Type="http://schemas.openxmlformats.org/officeDocument/2006/relationships/hyperlink" Target="https://www.openprisetech.com/blog/everything-always-wanted-know-sfo-delayed-fligh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ivyansh22/flight-delay-prediction" TargetMode="External"/><Relationship Id="rId4" Type="http://schemas.openxmlformats.org/officeDocument/2006/relationships/hyperlink" Target="http://www.airportcodes.org/" TargetMode="External"/><Relationship Id="rId5" Type="http://schemas.openxmlformats.org/officeDocument/2006/relationships/hyperlink" Target="https://www.worldweatheronline.com/developer/api/historical-weather-api.asp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09375" y="862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Predicting Flight Delay</a:t>
            </a:r>
            <a:endParaRPr/>
          </a:p>
        </p:txBody>
      </p:sp>
      <p:sp>
        <p:nvSpPr>
          <p:cNvPr id="63" name="Google Shape;63;p13"/>
          <p:cNvSpPr txBox="1"/>
          <p:nvPr>
            <p:ph idx="1" type="subTitle"/>
          </p:nvPr>
        </p:nvSpPr>
        <p:spPr>
          <a:xfrm>
            <a:off x="3044700" y="2399443"/>
            <a:ext cx="3054600" cy="162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Crafted by:</a:t>
            </a:r>
            <a:endParaRPr/>
          </a:p>
          <a:p>
            <a:pPr indent="0" lvl="0" marL="0" rtl="0" algn="ctr">
              <a:spcBef>
                <a:spcPts val="0"/>
              </a:spcBef>
              <a:spcAft>
                <a:spcPts val="0"/>
              </a:spcAft>
              <a:buNone/>
            </a:pPr>
            <a:r>
              <a:rPr lang="en"/>
              <a:t>Leonel Baudrit</a:t>
            </a:r>
            <a:endParaRPr/>
          </a:p>
          <a:p>
            <a:pPr indent="0" lvl="0" marL="0" rtl="0" algn="ctr">
              <a:spcBef>
                <a:spcPts val="0"/>
              </a:spcBef>
              <a:spcAft>
                <a:spcPts val="0"/>
              </a:spcAft>
              <a:buNone/>
            </a:pPr>
            <a:r>
              <a:rPr lang="en"/>
              <a:t>Dean Bernocchi</a:t>
            </a:r>
            <a:endParaRPr/>
          </a:p>
          <a:p>
            <a:pPr indent="0" lvl="0" marL="0" rtl="0" algn="ctr">
              <a:spcBef>
                <a:spcPts val="0"/>
              </a:spcBef>
              <a:spcAft>
                <a:spcPts val="0"/>
              </a:spcAft>
              <a:buNone/>
            </a:pPr>
            <a:r>
              <a:rPr lang="en"/>
              <a:t>Jason Glascock</a:t>
            </a:r>
            <a:endParaRPr/>
          </a:p>
          <a:p>
            <a:pPr indent="0" lvl="0" marL="0" rtl="0" algn="ctr">
              <a:spcBef>
                <a:spcPts val="0"/>
              </a:spcBef>
              <a:spcAft>
                <a:spcPts val="0"/>
              </a:spcAft>
              <a:buNone/>
            </a:pPr>
            <a:r>
              <a:rPr lang="en"/>
              <a:t>Bailey Spraggins</a:t>
            </a:r>
            <a:endParaRPr/>
          </a:p>
        </p:txBody>
      </p:sp>
      <p:pic>
        <p:nvPicPr>
          <p:cNvPr id="64" name="Google Shape;64;p13"/>
          <p:cNvPicPr preferRelativeResize="0"/>
          <p:nvPr/>
        </p:nvPicPr>
        <p:blipFill>
          <a:blip r:embed="rId3">
            <a:alphaModFix/>
          </a:blip>
          <a:stretch>
            <a:fillRect/>
          </a:stretch>
        </p:blipFill>
        <p:spPr>
          <a:xfrm>
            <a:off x="6550100" y="3007300"/>
            <a:ext cx="2517699" cy="1672203"/>
          </a:xfrm>
          <a:prstGeom prst="rect">
            <a:avLst/>
          </a:prstGeom>
          <a:noFill/>
          <a:ln>
            <a:noFill/>
          </a:ln>
        </p:spPr>
      </p:pic>
      <p:pic>
        <p:nvPicPr>
          <p:cNvPr id="65" name="Google Shape;65;p13"/>
          <p:cNvPicPr preferRelativeResize="0"/>
          <p:nvPr/>
        </p:nvPicPr>
        <p:blipFill>
          <a:blip r:embed="rId4">
            <a:alphaModFix/>
          </a:blip>
          <a:stretch>
            <a:fillRect/>
          </a:stretch>
        </p:blipFill>
        <p:spPr>
          <a:xfrm>
            <a:off x="6546375" y="309650"/>
            <a:ext cx="2517699" cy="1677895"/>
          </a:xfrm>
          <a:prstGeom prst="rect">
            <a:avLst/>
          </a:prstGeom>
          <a:noFill/>
          <a:ln>
            <a:noFill/>
          </a:ln>
        </p:spPr>
      </p:pic>
      <p:pic>
        <p:nvPicPr>
          <p:cNvPr id="66" name="Google Shape;66;p13"/>
          <p:cNvPicPr preferRelativeResize="0"/>
          <p:nvPr/>
        </p:nvPicPr>
        <p:blipFill>
          <a:blip r:embed="rId5">
            <a:alphaModFix/>
          </a:blip>
          <a:stretch>
            <a:fillRect/>
          </a:stretch>
        </p:blipFill>
        <p:spPr>
          <a:xfrm>
            <a:off x="76200" y="3007300"/>
            <a:ext cx="2517694" cy="1672202"/>
          </a:xfrm>
          <a:prstGeom prst="rect">
            <a:avLst/>
          </a:prstGeom>
          <a:noFill/>
          <a:ln>
            <a:noFill/>
          </a:ln>
        </p:spPr>
      </p:pic>
      <p:pic>
        <p:nvPicPr>
          <p:cNvPr id="67" name="Google Shape;67;p13"/>
          <p:cNvPicPr preferRelativeResize="0"/>
          <p:nvPr/>
        </p:nvPicPr>
        <p:blipFill>
          <a:blip r:embed="rId6">
            <a:alphaModFix/>
          </a:blip>
          <a:stretch>
            <a:fillRect/>
          </a:stretch>
        </p:blipFill>
        <p:spPr>
          <a:xfrm>
            <a:off x="68800" y="309363"/>
            <a:ext cx="2517696" cy="16784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256300"/>
            <a:ext cx="8520600" cy="42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800">
                <a:latin typeface="Arial"/>
                <a:ea typeface="Arial"/>
                <a:cs typeface="Arial"/>
                <a:sym typeface="Arial"/>
              </a:rPr>
              <a:t>Airlines and the percentage of delayed flight vs total flights for January 2019 and January 2020 flights</a:t>
            </a:r>
            <a:endParaRPr sz="1500"/>
          </a:p>
        </p:txBody>
      </p:sp>
      <p:sp>
        <p:nvSpPr>
          <p:cNvPr id="120" name="Google Shape;120;p22"/>
          <p:cNvSpPr txBox="1"/>
          <p:nvPr>
            <p:ph idx="1" type="body"/>
          </p:nvPr>
        </p:nvSpPr>
        <p:spPr>
          <a:xfrm>
            <a:off x="311700" y="3918850"/>
            <a:ext cx="8520600" cy="9339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1200">
                <a:solidFill>
                  <a:srgbClr val="0070C0"/>
                </a:solidFill>
                <a:latin typeface="Arial"/>
                <a:ea typeface="Arial"/>
                <a:cs typeface="Arial"/>
                <a:sym typeface="Arial"/>
              </a:rPr>
              <a:t>-</a:t>
            </a:r>
            <a:endParaRPr sz="1200">
              <a:solidFill>
                <a:srgbClr val="0070C0"/>
              </a:solidFill>
              <a:latin typeface="Arial"/>
              <a:ea typeface="Arial"/>
              <a:cs typeface="Arial"/>
              <a:sym typeface="Arial"/>
            </a:endParaRPr>
          </a:p>
          <a:p>
            <a:pPr indent="0" lvl="0" marL="0" rtl="0" algn="l">
              <a:spcBef>
                <a:spcPts val="0"/>
              </a:spcBef>
              <a:spcAft>
                <a:spcPts val="1600"/>
              </a:spcAft>
              <a:buNone/>
            </a:pPr>
            <a:r>
              <a:t/>
            </a:r>
            <a:endParaRPr sz="1500"/>
          </a:p>
        </p:txBody>
      </p:sp>
      <p:pic>
        <p:nvPicPr>
          <p:cNvPr id="121" name="Google Shape;121;p22"/>
          <p:cNvPicPr preferRelativeResize="0"/>
          <p:nvPr/>
        </p:nvPicPr>
        <p:blipFill>
          <a:blip r:embed="rId3">
            <a:alphaModFix/>
          </a:blip>
          <a:stretch>
            <a:fillRect/>
          </a:stretch>
        </p:blipFill>
        <p:spPr>
          <a:xfrm>
            <a:off x="1428700" y="685900"/>
            <a:ext cx="6286601" cy="4138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114475"/>
            <a:ext cx="8520600" cy="43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800">
                <a:latin typeface="Arial"/>
                <a:ea typeface="Arial"/>
                <a:cs typeface="Arial"/>
                <a:sym typeface="Arial"/>
              </a:rPr>
              <a:t>Flights delays per Departure Time Block for January 2019 and January 2020</a:t>
            </a:r>
            <a:endParaRPr sz="3600"/>
          </a:p>
        </p:txBody>
      </p:sp>
      <p:pic>
        <p:nvPicPr>
          <p:cNvPr id="127" name="Google Shape;127;p23"/>
          <p:cNvPicPr preferRelativeResize="0"/>
          <p:nvPr/>
        </p:nvPicPr>
        <p:blipFill>
          <a:blip r:embed="rId3">
            <a:alphaModFix/>
          </a:blip>
          <a:stretch>
            <a:fillRect/>
          </a:stretch>
        </p:blipFill>
        <p:spPr>
          <a:xfrm>
            <a:off x="1255088" y="743263"/>
            <a:ext cx="6633825" cy="3656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87625"/>
            <a:ext cx="8520600" cy="70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Arial"/>
                <a:ea typeface="Arial"/>
                <a:cs typeface="Arial"/>
                <a:sym typeface="Arial"/>
              </a:rPr>
              <a:t>Percentage of flight delays per flight distance for January 2019 and January 2020 flights.</a:t>
            </a:r>
            <a:endParaRPr sz="1200"/>
          </a:p>
        </p:txBody>
      </p:sp>
      <p:pic>
        <p:nvPicPr>
          <p:cNvPr id="133" name="Google Shape;133;p24"/>
          <p:cNvPicPr preferRelativeResize="0"/>
          <p:nvPr/>
        </p:nvPicPr>
        <p:blipFill>
          <a:blip r:embed="rId3">
            <a:alphaModFix/>
          </a:blip>
          <a:stretch>
            <a:fillRect/>
          </a:stretch>
        </p:blipFill>
        <p:spPr>
          <a:xfrm>
            <a:off x="978113" y="792325"/>
            <a:ext cx="7187774" cy="380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275625"/>
            <a:ext cx="8520600" cy="4899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b="1" sz="1800">
              <a:latin typeface="Arial"/>
              <a:ea typeface="Arial"/>
              <a:cs typeface="Arial"/>
              <a:sym typeface="Arial"/>
            </a:endParaRPr>
          </a:p>
          <a:p>
            <a:pPr indent="0" lvl="0" marL="0" rtl="0" algn="ctr">
              <a:lnSpc>
                <a:spcPct val="115000"/>
              </a:lnSpc>
              <a:spcBef>
                <a:spcPts val="0"/>
              </a:spcBef>
              <a:spcAft>
                <a:spcPts val="0"/>
              </a:spcAft>
              <a:buClr>
                <a:schemeClr val="dk1"/>
              </a:buClr>
              <a:buSzPts val="1100"/>
              <a:buFont typeface="Arial"/>
              <a:buNone/>
            </a:pPr>
            <a:r>
              <a:rPr b="1" lang="en" sz="1800">
                <a:latin typeface="Arial"/>
                <a:ea typeface="Arial"/>
                <a:cs typeface="Arial"/>
                <a:sym typeface="Arial"/>
              </a:rPr>
              <a:t>Top ten airports with the highest percentage of flights delay for January 2019 and January 2020</a:t>
            </a:r>
            <a:endParaRPr/>
          </a:p>
        </p:txBody>
      </p:sp>
      <p:pic>
        <p:nvPicPr>
          <p:cNvPr id="139" name="Google Shape;139;p25"/>
          <p:cNvPicPr preferRelativeResize="0"/>
          <p:nvPr/>
        </p:nvPicPr>
        <p:blipFill>
          <a:blip r:embed="rId3">
            <a:alphaModFix/>
          </a:blip>
          <a:stretch>
            <a:fillRect/>
          </a:stretch>
        </p:blipFill>
        <p:spPr>
          <a:xfrm>
            <a:off x="1640013" y="765525"/>
            <a:ext cx="5863968" cy="4073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101050"/>
            <a:ext cx="8520600" cy="42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Arial"/>
                <a:ea typeface="Arial"/>
                <a:cs typeface="Arial"/>
                <a:sym typeface="Arial"/>
              </a:rPr>
              <a:t>Flight delays per weekday for January 2019 and January 2020 flights</a:t>
            </a:r>
            <a:endParaRPr sz="3400"/>
          </a:p>
        </p:txBody>
      </p:sp>
      <p:pic>
        <p:nvPicPr>
          <p:cNvPr id="145" name="Google Shape;145;p26"/>
          <p:cNvPicPr preferRelativeResize="0"/>
          <p:nvPr/>
        </p:nvPicPr>
        <p:blipFill>
          <a:blip r:embed="rId3">
            <a:alphaModFix/>
          </a:blip>
          <a:stretch>
            <a:fillRect/>
          </a:stretch>
        </p:blipFill>
        <p:spPr>
          <a:xfrm>
            <a:off x="1020275" y="763700"/>
            <a:ext cx="7103450" cy="3839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  Machine Modeling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Preparing data for Modeling</a:t>
            </a:r>
            <a:endParaRPr/>
          </a:p>
        </p:txBody>
      </p:sp>
      <p:sp>
        <p:nvSpPr>
          <p:cNvPr id="156" name="Google Shape;156;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Selection of critical information that the user would provide or would be provided from a lookup table was performed.</a:t>
            </a:r>
            <a:endParaRPr/>
          </a:p>
          <a:p>
            <a:pPr indent="-342900" lvl="0" marL="457200" rtl="0" algn="l">
              <a:spcBef>
                <a:spcPts val="0"/>
              </a:spcBef>
              <a:spcAft>
                <a:spcPts val="0"/>
              </a:spcAft>
              <a:buSzPts val="1800"/>
              <a:buChar char="●"/>
            </a:pPr>
            <a:r>
              <a:rPr lang="en"/>
              <a:t>The target column was identified to be Flight Delay of 15 minutes or more.  It was either a value of 0 or 1 (1 being delayed)</a:t>
            </a:r>
            <a:endParaRPr/>
          </a:p>
          <a:p>
            <a:pPr indent="-342900" lvl="0" marL="457200" rtl="0" algn="l">
              <a:spcBef>
                <a:spcPts val="0"/>
              </a:spcBef>
              <a:spcAft>
                <a:spcPts val="0"/>
              </a:spcAft>
              <a:buSzPts val="1800"/>
              <a:buChar char="●"/>
            </a:pPr>
            <a:r>
              <a:rPr lang="en"/>
              <a:t>Feature data was formated so it could easily be evaluated by the model:</a:t>
            </a:r>
            <a:endParaRPr/>
          </a:p>
          <a:p>
            <a:pPr indent="-317500" lvl="1" marL="914400" rtl="0" algn="l">
              <a:spcBef>
                <a:spcPts val="0"/>
              </a:spcBef>
              <a:spcAft>
                <a:spcPts val="0"/>
              </a:spcAft>
              <a:buSzPts val="1400"/>
              <a:buChar char="○"/>
            </a:pPr>
            <a:r>
              <a:rPr lang="en"/>
              <a:t>Numbers were formated at </a:t>
            </a:r>
            <a:r>
              <a:rPr lang="en"/>
              <a:t>integers</a:t>
            </a:r>
            <a:endParaRPr/>
          </a:p>
          <a:p>
            <a:pPr indent="-317500" lvl="1" marL="914400" rtl="0" algn="l">
              <a:spcBef>
                <a:spcPts val="0"/>
              </a:spcBef>
              <a:spcAft>
                <a:spcPts val="0"/>
              </a:spcAft>
              <a:buSzPts val="1400"/>
              <a:buChar char="○"/>
            </a:pPr>
            <a:r>
              <a:rPr lang="en"/>
              <a:t>Category information were converted into numerical data:</a:t>
            </a:r>
            <a:endParaRPr/>
          </a:p>
          <a:p>
            <a:pPr indent="-317500" lvl="2" marL="1371600" rtl="0" algn="l">
              <a:spcBef>
                <a:spcPts val="0"/>
              </a:spcBef>
              <a:spcAft>
                <a:spcPts val="0"/>
              </a:spcAft>
              <a:buSzPts val="1400"/>
              <a:buChar char="■"/>
            </a:pPr>
            <a:r>
              <a:rPr lang="en"/>
              <a:t>Category data with less than 20 unique values were encoded using Pandas get_dummies</a:t>
            </a:r>
            <a:endParaRPr/>
          </a:p>
          <a:p>
            <a:pPr indent="-317500" lvl="2" marL="1371600" rtl="0" algn="l">
              <a:spcBef>
                <a:spcPts val="0"/>
              </a:spcBef>
              <a:spcAft>
                <a:spcPts val="0"/>
              </a:spcAft>
              <a:buSzPts val="1400"/>
              <a:buChar char="■"/>
            </a:pPr>
            <a:r>
              <a:rPr lang="en"/>
              <a:t>Category  data with more 20 or more unique values were encoded using  sklearn’s labelEncoder.</a:t>
            </a:r>
            <a:endParaRPr/>
          </a:p>
          <a:p>
            <a:pPr indent="-342900" lvl="0" marL="457200" rtl="0" algn="l">
              <a:spcBef>
                <a:spcPts val="0"/>
              </a:spcBef>
              <a:spcAft>
                <a:spcPts val="0"/>
              </a:spcAft>
              <a:buSzPts val="1800"/>
              <a:buChar char="●"/>
            </a:pPr>
            <a:r>
              <a:rPr lang="en" sz="1700"/>
              <a:t>After the dataset was split into training and testing datasets, the numerical data was finally encoded using </a:t>
            </a:r>
            <a:r>
              <a:rPr lang="en"/>
              <a:t>sklearn’s StandardScaler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Selection</a:t>
            </a:r>
            <a:endParaRPr/>
          </a:p>
        </p:txBody>
      </p:sp>
      <p:sp>
        <p:nvSpPr>
          <p:cNvPr id="162" name="Google Shape;162;p29"/>
          <p:cNvSpPr txBox="1"/>
          <p:nvPr>
            <p:ph idx="1" type="body"/>
          </p:nvPr>
        </p:nvSpPr>
        <p:spPr>
          <a:xfrm>
            <a:off x="311700" y="1225225"/>
            <a:ext cx="8520600" cy="3712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Since the target was either a 1 or 0, the models that would be used needed to be logistical in nature.</a:t>
            </a:r>
            <a:endParaRPr sz="1700"/>
          </a:p>
          <a:p>
            <a:pPr indent="-336550" lvl="0" marL="457200" rtl="0" algn="l">
              <a:spcBef>
                <a:spcPts val="0"/>
              </a:spcBef>
              <a:spcAft>
                <a:spcPts val="0"/>
              </a:spcAft>
              <a:buSzPts val="1700"/>
              <a:buChar char="●"/>
            </a:pPr>
            <a:r>
              <a:rPr lang="en" sz="1700"/>
              <a:t>It was noted that there are far fewer delayed flights vs. on-time flights, as a result when evaluating the effectiveness of the model precision, recall and f1-score needed to be used focusing on predicting delayed flights</a:t>
            </a:r>
            <a:endParaRPr sz="1700"/>
          </a:p>
          <a:p>
            <a:pPr indent="-336550" lvl="0" marL="457200" rtl="0" algn="l">
              <a:spcBef>
                <a:spcPts val="0"/>
              </a:spcBef>
              <a:spcAft>
                <a:spcPts val="0"/>
              </a:spcAft>
              <a:buSzPts val="1700"/>
              <a:buChar char="●"/>
            </a:pPr>
            <a:r>
              <a:rPr lang="en" sz="1700"/>
              <a:t>For the initial Model selection we did not include weather data to determine how effective the model would be without it and how critical that information is.</a:t>
            </a:r>
            <a:endParaRPr sz="1700"/>
          </a:p>
          <a:p>
            <a:pPr indent="-336550" lvl="0" marL="457200" rtl="0" algn="l">
              <a:spcBef>
                <a:spcPts val="0"/>
              </a:spcBef>
              <a:spcAft>
                <a:spcPts val="0"/>
              </a:spcAft>
              <a:buSzPts val="1700"/>
              <a:buChar char="●"/>
            </a:pPr>
            <a:r>
              <a:rPr lang="en" sz="1700"/>
              <a:t>Based on excluding weather data, it was determined that adding it significantly improved the f1 score.</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Scoring | Predicting Delays</a:t>
            </a:r>
            <a:endParaRPr/>
          </a:p>
        </p:txBody>
      </p:sp>
      <p:sp>
        <p:nvSpPr>
          <p:cNvPr id="168" name="Google Shape;168;p30"/>
          <p:cNvSpPr txBox="1"/>
          <p:nvPr>
            <p:ph idx="1" type="body"/>
          </p:nvPr>
        </p:nvSpPr>
        <p:spPr>
          <a:xfrm>
            <a:off x="311700" y="1225225"/>
            <a:ext cx="8520600" cy="753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 Below is a table of the models </a:t>
            </a:r>
            <a:r>
              <a:rPr lang="en" sz="1700"/>
              <a:t>used and the resulting scores when weather data was not included in the features</a:t>
            </a:r>
            <a:r>
              <a:rPr lang="en" sz="1700"/>
              <a:t>:</a:t>
            </a:r>
            <a:endParaRPr sz="1700"/>
          </a:p>
          <a:p>
            <a:pPr indent="0" lvl="0" marL="457200" rtl="0" algn="l">
              <a:spcBef>
                <a:spcPts val="1600"/>
              </a:spcBef>
              <a:spcAft>
                <a:spcPts val="1600"/>
              </a:spcAft>
              <a:buNone/>
            </a:pPr>
            <a:r>
              <a:t/>
            </a:r>
            <a:endParaRPr sz="1700"/>
          </a:p>
        </p:txBody>
      </p:sp>
      <p:graphicFrame>
        <p:nvGraphicFramePr>
          <p:cNvPr id="169" name="Google Shape;169;p30"/>
          <p:cNvGraphicFramePr/>
          <p:nvPr/>
        </p:nvGraphicFramePr>
        <p:xfrm>
          <a:off x="756525" y="1979125"/>
          <a:ext cx="3000000" cy="3000000"/>
        </p:xfrm>
        <a:graphic>
          <a:graphicData uri="http://schemas.openxmlformats.org/drawingml/2006/table">
            <a:tbl>
              <a:tblPr>
                <a:noFill/>
                <a:tableStyleId>{D8E8C891-F636-4C06-A4A7-937288E663B4}</a:tableStyleId>
              </a:tblPr>
              <a:tblGrid>
                <a:gridCol w="1809750"/>
                <a:gridCol w="1809750"/>
                <a:gridCol w="1809750"/>
                <a:gridCol w="1809750"/>
              </a:tblGrid>
              <a:tr h="381000">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f1-score</a:t>
                      </a:r>
                      <a:endParaRPr/>
                    </a:p>
                  </a:txBody>
                  <a:tcPr marT="91425" marB="91425" marR="91425" marL="91425"/>
                </a:tc>
              </a:tr>
              <a:tr h="381000">
                <a:tc>
                  <a:txBody>
                    <a:bodyPr/>
                    <a:lstStyle/>
                    <a:p>
                      <a:pPr indent="0" lvl="0" marL="0" rtl="0" algn="l">
                        <a:spcBef>
                          <a:spcPts val="0"/>
                        </a:spcBef>
                        <a:spcAft>
                          <a:spcPts val="0"/>
                        </a:spcAft>
                        <a:buNone/>
                      </a:pPr>
                      <a:r>
                        <a:rPr lang="en"/>
                        <a:t>LogisticRegression</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81000">
                <a:tc>
                  <a:txBody>
                    <a:bodyPr/>
                    <a:lstStyle/>
                    <a:p>
                      <a:pPr indent="0" lvl="0" marL="0" rtl="0" algn="l">
                        <a:spcBef>
                          <a:spcPts val="0"/>
                        </a:spcBef>
                        <a:spcAft>
                          <a:spcPts val="0"/>
                        </a:spcAft>
                        <a:buNone/>
                      </a:pPr>
                      <a:r>
                        <a:rPr lang="en"/>
                        <a:t>Decision Tree</a:t>
                      </a:r>
                      <a:endParaRPr/>
                    </a:p>
                  </a:txBody>
                  <a:tcPr marT="91425" marB="91425" marR="91425" marL="91425"/>
                </a:tc>
                <a:tc>
                  <a:txBody>
                    <a:bodyPr/>
                    <a:lstStyle/>
                    <a:p>
                      <a:pPr indent="0" lvl="0" marL="0" rtl="0" algn="l">
                        <a:spcBef>
                          <a:spcPts val="0"/>
                        </a:spcBef>
                        <a:spcAft>
                          <a:spcPts val="0"/>
                        </a:spcAft>
                        <a:buNone/>
                      </a:pPr>
                      <a:r>
                        <a:rPr lang="en"/>
                        <a:t>0.</a:t>
                      </a:r>
                      <a:r>
                        <a:rPr lang="en"/>
                        <a:t>27</a:t>
                      </a:r>
                      <a:endParaRPr/>
                    </a:p>
                  </a:txBody>
                  <a:tcPr marT="91425" marB="91425" marR="91425" marL="91425"/>
                </a:tc>
                <a:tc>
                  <a:txBody>
                    <a:bodyPr/>
                    <a:lstStyle/>
                    <a:p>
                      <a:pPr indent="0" lvl="0" marL="0" rtl="0" algn="l">
                        <a:spcBef>
                          <a:spcPts val="0"/>
                        </a:spcBef>
                        <a:spcAft>
                          <a:spcPts val="0"/>
                        </a:spcAft>
                        <a:buNone/>
                      </a:pPr>
                      <a:r>
                        <a:rPr lang="en"/>
                        <a:t>0.</a:t>
                      </a:r>
                      <a:r>
                        <a:rPr lang="en"/>
                        <a:t>29</a:t>
                      </a:r>
                      <a:endParaRPr/>
                    </a:p>
                  </a:txBody>
                  <a:tcPr marT="91425" marB="91425" marR="91425" marL="91425"/>
                </a:tc>
                <a:tc>
                  <a:txBody>
                    <a:bodyPr/>
                    <a:lstStyle/>
                    <a:p>
                      <a:pPr indent="0" lvl="0" marL="0" rtl="0" algn="l">
                        <a:spcBef>
                          <a:spcPts val="0"/>
                        </a:spcBef>
                        <a:spcAft>
                          <a:spcPts val="0"/>
                        </a:spcAft>
                        <a:buNone/>
                      </a:pPr>
                      <a:r>
                        <a:rPr lang="en"/>
                        <a:t>0.</a:t>
                      </a:r>
                      <a:r>
                        <a:rPr lang="en"/>
                        <a:t>28</a:t>
                      </a:r>
                      <a:endParaRPr/>
                    </a:p>
                  </a:txBody>
                  <a:tcPr marT="91425" marB="91425" marR="91425" marL="91425"/>
                </a:tc>
              </a:tr>
              <a:tr h="381000">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81000">
                <a:tc>
                  <a:txBody>
                    <a:bodyPr/>
                    <a:lstStyle/>
                    <a:p>
                      <a:pPr indent="0" lvl="0" marL="0" rtl="0" algn="l">
                        <a:spcBef>
                          <a:spcPts val="0"/>
                        </a:spcBef>
                        <a:spcAft>
                          <a:spcPts val="0"/>
                        </a:spcAft>
                        <a:buNone/>
                      </a:pPr>
                      <a:r>
                        <a:rPr lang="en"/>
                        <a:t>NeuralNetwork</a:t>
                      </a:r>
                      <a:endParaRPr/>
                    </a:p>
                  </a:txBody>
                  <a:tcPr marT="91425" marB="91425" marR="91425" marL="91425"/>
                </a:tc>
                <a:tc>
                  <a:txBody>
                    <a:bodyPr/>
                    <a:lstStyle/>
                    <a:p>
                      <a:pPr indent="0" lvl="0" marL="0" rtl="0" algn="l">
                        <a:spcBef>
                          <a:spcPts val="0"/>
                        </a:spcBef>
                        <a:spcAft>
                          <a:spcPts val="0"/>
                        </a:spcAft>
                        <a:buNone/>
                      </a:pPr>
                      <a:r>
                        <a:rPr lang="en"/>
                        <a:t>0.52</a:t>
                      </a:r>
                      <a:endParaRPr/>
                    </a:p>
                  </a:txBody>
                  <a:tcPr marT="91425" marB="91425" marR="91425" marL="91425"/>
                </a:tc>
                <a:tc>
                  <a:txBody>
                    <a:bodyPr/>
                    <a:lstStyle/>
                    <a:p>
                      <a:pPr indent="0" lvl="0" marL="0" rtl="0" algn="l">
                        <a:spcBef>
                          <a:spcPts val="0"/>
                        </a:spcBef>
                        <a:spcAft>
                          <a:spcPts val="0"/>
                        </a:spcAft>
                        <a:buNone/>
                      </a:pPr>
                      <a:r>
                        <a:rPr lang="en"/>
                        <a:t>0.01</a:t>
                      </a:r>
                      <a:endParaRPr/>
                    </a:p>
                  </a:txBody>
                  <a:tcPr marT="91425" marB="91425" marR="91425" marL="91425"/>
                </a:tc>
                <a:tc>
                  <a:txBody>
                    <a:bodyPr/>
                    <a:lstStyle/>
                    <a:p>
                      <a:pPr indent="0" lvl="0" marL="0" rtl="0" algn="l">
                        <a:spcBef>
                          <a:spcPts val="0"/>
                        </a:spcBef>
                        <a:spcAft>
                          <a:spcPts val="0"/>
                        </a:spcAft>
                        <a:buNone/>
                      </a:pPr>
                      <a:r>
                        <a:rPr lang="en"/>
                        <a:t>0.01</a:t>
                      </a:r>
                      <a:endParaRPr/>
                    </a:p>
                  </a:txBody>
                  <a:tcPr marT="91425" marB="91425" marR="91425" marL="91425"/>
                </a:tc>
              </a:tr>
            </a:tbl>
          </a:graphicData>
        </a:graphic>
      </p:graphicFrame>
      <p:sp>
        <p:nvSpPr>
          <p:cNvPr id="170" name="Google Shape;170;p30"/>
          <p:cNvSpPr txBox="1"/>
          <p:nvPr>
            <p:ph idx="1" type="body"/>
          </p:nvPr>
        </p:nvSpPr>
        <p:spPr>
          <a:xfrm>
            <a:off x="311700" y="3941125"/>
            <a:ext cx="8520600" cy="103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Next step is to incorporate the weather data.</a:t>
            </a:r>
            <a:endParaRPr sz="1700"/>
          </a:p>
          <a:p>
            <a:pPr indent="0" lvl="0" marL="457200" rtl="0" algn="l">
              <a:spcBef>
                <a:spcPts val="1600"/>
              </a:spcBef>
              <a:spcAft>
                <a:spcPts val="1600"/>
              </a:spcAft>
              <a:buNone/>
            </a:pPr>
            <a:r>
              <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Model Scoring | Predicting Delays | Weather Included</a:t>
            </a:r>
            <a:endParaRPr sz="4000"/>
          </a:p>
        </p:txBody>
      </p:sp>
      <p:sp>
        <p:nvSpPr>
          <p:cNvPr id="176" name="Google Shape;176;p31"/>
          <p:cNvSpPr txBox="1"/>
          <p:nvPr>
            <p:ph idx="1" type="body"/>
          </p:nvPr>
        </p:nvSpPr>
        <p:spPr>
          <a:xfrm>
            <a:off x="311700" y="1225225"/>
            <a:ext cx="8520600" cy="753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 Below is a table of the models used and the resulting scores when weather data was included in the features:</a:t>
            </a:r>
            <a:endParaRPr sz="1700"/>
          </a:p>
          <a:p>
            <a:pPr indent="0" lvl="0" marL="457200" rtl="0" algn="l">
              <a:spcBef>
                <a:spcPts val="1600"/>
              </a:spcBef>
              <a:spcAft>
                <a:spcPts val="1600"/>
              </a:spcAft>
              <a:buNone/>
            </a:pPr>
            <a:r>
              <a:t/>
            </a:r>
            <a:endParaRPr sz="1700"/>
          </a:p>
        </p:txBody>
      </p:sp>
      <p:graphicFrame>
        <p:nvGraphicFramePr>
          <p:cNvPr id="177" name="Google Shape;177;p31"/>
          <p:cNvGraphicFramePr/>
          <p:nvPr/>
        </p:nvGraphicFramePr>
        <p:xfrm>
          <a:off x="756525" y="1979125"/>
          <a:ext cx="3000000" cy="3000000"/>
        </p:xfrm>
        <a:graphic>
          <a:graphicData uri="http://schemas.openxmlformats.org/drawingml/2006/table">
            <a:tbl>
              <a:tblPr>
                <a:noFill/>
                <a:tableStyleId>{D8E8C891-F636-4C06-A4A7-937288E663B4}</a:tableStyleId>
              </a:tblPr>
              <a:tblGrid>
                <a:gridCol w="1809750"/>
                <a:gridCol w="1809750"/>
                <a:gridCol w="1809750"/>
                <a:gridCol w="1809750"/>
              </a:tblGrid>
              <a:tr h="381000">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f1-score</a:t>
                      </a:r>
                      <a:endParaRPr/>
                    </a:p>
                  </a:txBody>
                  <a:tcPr marT="91425" marB="91425" marR="91425" marL="91425"/>
                </a:tc>
              </a:tr>
              <a:tr h="381000">
                <a:tc>
                  <a:txBody>
                    <a:bodyPr/>
                    <a:lstStyle/>
                    <a:p>
                      <a:pPr indent="0" lvl="0" marL="0" rtl="0" algn="l">
                        <a:spcBef>
                          <a:spcPts val="0"/>
                        </a:spcBef>
                        <a:spcAft>
                          <a:spcPts val="0"/>
                        </a:spcAft>
                        <a:buNone/>
                      </a:pPr>
                      <a:r>
                        <a:rPr lang="en"/>
                        <a:t>LogisticRegression</a:t>
                      </a:r>
                      <a:endParaRPr/>
                    </a:p>
                  </a:txBody>
                  <a:tcPr marT="91425" marB="91425" marR="91425" marL="91425"/>
                </a:tc>
                <a:tc>
                  <a:txBody>
                    <a:bodyPr/>
                    <a:lstStyle/>
                    <a:p>
                      <a:pPr indent="0" lvl="0" marL="0" rtl="0" algn="l">
                        <a:spcBef>
                          <a:spcPts val="0"/>
                        </a:spcBef>
                        <a:spcAft>
                          <a:spcPts val="0"/>
                        </a:spcAft>
                        <a:buNone/>
                      </a:pPr>
                      <a:r>
                        <a:rPr lang="en"/>
                        <a:t>0.38</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81000">
                <a:tc>
                  <a:txBody>
                    <a:bodyPr/>
                    <a:lstStyle/>
                    <a:p>
                      <a:pPr indent="0" lvl="0" marL="0" rtl="0" algn="l">
                        <a:spcBef>
                          <a:spcPts val="0"/>
                        </a:spcBef>
                        <a:spcAft>
                          <a:spcPts val="0"/>
                        </a:spcAft>
                        <a:buNone/>
                      </a:pPr>
                      <a:r>
                        <a:rPr lang="en"/>
                        <a:t>Decision Tree</a:t>
                      </a:r>
                      <a:endParaRPr/>
                    </a:p>
                  </a:txBody>
                  <a:tcPr marT="91425" marB="91425" marR="91425" marL="91425"/>
                </a:tc>
                <a:tc>
                  <a:txBody>
                    <a:bodyPr/>
                    <a:lstStyle/>
                    <a:p>
                      <a:pPr indent="0" lvl="0" marL="0" rtl="0" algn="l">
                        <a:spcBef>
                          <a:spcPts val="0"/>
                        </a:spcBef>
                        <a:spcAft>
                          <a:spcPts val="0"/>
                        </a:spcAft>
                        <a:buNone/>
                      </a:pPr>
                      <a:r>
                        <a:rPr lang="en"/>
                        <a:t>0.42</a:t>
                      </a:r>
                      <a:endParaRPr/>
                    </a:p>
                  </a:txBody>
                  <a:tcPr marT="91425" marB="91425" marR="91425" marL="91425"/>
                </a:tc>
                <a:tc>
                  <a:txBody>
                    <a:bodyPr/>
                    <a:lstStyle/>
                    <a:p>
                      <a:pPr indent="0" lvl="0" marL="0" rtl="0" algn="l">
                        <a:spcBef>
                          <a:spcPts val="0"/>
                        </a:spcBef>
                        <a:spcAft>
                          <a:spcPts val="0"/>
                        </a:spcAft>
                        <a:buNone/>
                      </a:pPr>
                      <a:r>
                        <a:rPr lang="en"/>
                        <a:t>0.35</a:t>
                      </a:r>
                      <a:endParaRPr/>
                    </a:p>
                  </a:txBody>
                  <a:tcPr marT="91425" marB="91425" marR="91425" marL="91425"/>
                </a:tc>
                <a:tc>
                  <a:txBody>
                    <a:bodyPr/>
                    <a:lstStyle/>
                    <a:p>
                      <a:pPr indent="0" lvl="0" marL="0" rtl="0" algn="l">
                        <a:spcBef>
                          <a:spcPts val="0"/>
                        </a:spcBef>
                        <a:spcAft>
                          <a:spcPts val="0"/>
                        </a:spcAft>
                        <a:buNone/>
                      </a:pPr>
                      <a:r>
                        <a:rPr lang="en"/>
                        <a:t>0.38</a:t>
                      </a:r>
                      <a:endParaRPr/>
                    </a:p>
                  </a:txBody>
                  <a:tcPr marT="91425" marB="91425" marR="91425" marL="91425"/>
                </a:tc>
              </a:tr>
              <a:tr h="381000">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t>0.38</a:t>
                      </a:r>
                      <a:endParaRPr/>
                    </a:p>
                  </a:txBody>
                  <a:tcPr marT="91425" marB="91425" marR="91425" marL="91425"/>
                </a:tc>
                <a:tc>
                  <a:txBody>
                    <a:bodyPr/>
                    <a:lstStyle/>
                    <a:p>
                      <a:pPr indent="0" lvl="0" marL="0" rtl="0" algn="l">
                        <a:spcBef>
                          <a:spcPts val="0"/>
                        </a:spcBef>
                        <a:spcAft>
                          <a:spcPts val="0"/>
                        </a:spcAft>
                        <a:buNone/>
                      </a:pPr>
                      <a:r>
                        <a:rPr lang="en"/>
                        <a:t>0.26</a:t>
                      </a:r>
                      <a:endParaRPr/>
                    </a:p>
                  </a:txBody>
                  <a:tcPr marT="91425" marB="91425" marR="91425" marL="91425"/>
                </a:tc>
                <a:tc>
                  <a:txBody>
                    <a:bodyPr/>
                    <a:lstStyle/>
                    <a:p>
                      <a:pPr indent="0" lvl="0" marL="0" rtl="0" algn="l">
                        <a:spcBef>
                          <a:spcPts val="0"/>
                        </a:spcBef>
                        <a:spcAft>
                          <a:spcPts val="0"/>
                        </a:spcAft>
                        <a:buNone/>
                      </a:pPr>
                      <a:r>
                        <a:rPr lang="en"/>
                        <a:t>0.31</a:t>
                      </a:r>
                      <a:endParaRPr/>
                    </a:p>
                  </a:txBody>
                  <a:tcPr marT="91425" marB="91425" marR="91425" marL="91425"/>
                </a:tc>
              </a:tr>
              <a:tr h="381000">
                <a:tc>
                  <a:txBody>
                    <a:bodyPr/>
                    <a:lstStyle/>
                    <a:p>
                      <a:pPr indent="0" lvl="0" marL="0" rtl="0" algn="l">
                        <a:spcBef>
                          <a:spcPts val="0"/>
                        </a:spcBef>
                        <a:spcAft>
                          <a:spcPts val="0"/>
                        </a:spcAft>
                        <a:buNone/>
                      </a:pPr>
                      <a:r>
                        <a:rPr lang="en"/>
                        <a:t>NeuralNetwork</a:t>
                      </a:r>
                      <a:endParaRPr/>
                    </a:p>
                  </a:txBody>
                  <a:tcPr marT="91425" marB="91425" marR="91425" marL="91425"/>
                </a:tc>
                <a:tc>
                  <a:txBody>
                    <a:bodyPr/>
                    <a:lstStyle/>
                    <a:p>
                      <a:pPr indent="0" lvl="0" marL="0" rtl="0" algn="l">
                        <a:spcBef>
                          <a:spcPts val="0"/>
                        </a:spcBef>
                        <a:spcAft>
                          <a:spcPts val="0"/>
                        </a:spcAft>
                        <a:buNone/>
                      </a:pPr>
                      <a:r>
                        <a:rPr lang="en"/>
                        <a:t>0.72</a:t>
                      </a:r>
                      <a:endParaRPr/>
                    </a:p>
                  </a:txBody>
                  <a:tcPr marT="91425" marB="91425" marR="91425" marL="91425"/>
                </a:tc>
                <a:tc>
                  <a:txBody>
                    <a:bodyPr/>
                    <a:lstStyle/>
                    <a:p>
                      <a:pPr indent="0" lvl="0" marL="0" rtl="0" algn="l">
                        <a:spcBef>
                          <a:spcPts val="0"/>
                        </a:spcBef>
                        <a:spcAft>
                          <a:spcPts val="0"/>
                        </a:spcAft>
                        <a:buNone/>
                      </a:pPr>
                      <a:r>
                        <a:rPr lang="en"/>
                        <a:t>0.04</a:t>
                      </a:r>
                      <a:endParaRPr/>
                    </a:p>
                  </a:txBody>
                  <a:tcPr marT="91425" marB="91425" marR="91425" marL="91425"/>
                </a:tc>
                <a:tc>
                  <a:txBody>
                    <a:bodyPr/>
                    <a:lstStyle/>
                    <a:p>
                      <a:pPr indent="0" lvl="0" marL="0" rtl="0" algn="l">
                        <a:spcBef>
                          <a:spcPts val="0"/>
                        </a:spcBef>
                        <a:spcAft>
                          <a:spcPts val="0"/>
                        </a:spcAft>
                        <a:buNone/>
                      </a:pPr>
                      <a:r>
                        <a:rPr lang="en"/>
                        <a:t>0.08</a:t>
                      </a:r>
                      <a:endParaRPr/>
                    </a:p>
                  </a:txBody>
                  <a:tcPr marT="91425" marB="91425" marR="91425" marL="91425"/>
                </a:tc>
              </a:tr>
            </a:tbl>
          </a:graphicData>
        </a:graphic>
      </p:graphicFrame>
      <p:sp>
        <p:nvSpPr>
          <p:cNvPr id="178" name="Google Shape;178;p31"/>
          <p:cNvSpPr txBox="1"/>
          <p:nvPr>
            <p:ph idx="1" type="body"/>
          </p:nvPr>
        </p:nvSpPr>
        <p:spPr>
          <a:xfrm>
            <a:off x="311700" y="3941125"/>
            <a:ext cx="8520600" cy="103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Based on this analysis it was clear weather data needed to be included</a:t>
            </a:r>
            <a:endParaRPr sz="1700"/>
          </a:p>
          <a:p>
            <a:pPr indent="-336550" lvl="0" marL="457200" rtl="0" algn="l">
              <a:spcBef>
                <a:spcPts val="0"/>
              </a:spcBef>
              <a:spcAft>
                <a:spcPts val="0"/>
              </a:spcAft>
              <a:buSzPts val="1700"/>
              <a:buChar char="●"/>
            </a:pPr>
            <a:r>
              <a:rPr lang="en" sz="1700"/>
              <a:t>Model selection going forward was Decision Tree</a:t>
            </a:r>
            <a:endParaRPr sz="1700"/>
          </a:p>
          <a:p>
            <a:pPr indent="-336550" lvl="0" marL="457200" rtl="0" algn="l">
              <a:spcBef>
                <a:spcPts val="0"/>
              </a:spcBef>
              <a:spcAft>
                <a:spcPts val="0"/>
              </a:spcAft>
              <a:buSzPts val="1700"/>
              <a:buChar char="●"/>
            </a:pPr>
            <a:r>
              <a:rPr lang="en" sz="1700"/>
              <a:t>Further Exploration is needed:  Additional Data, Model Refinements</a:t>
            </a:r>
            <a:endParaRPr sz="1700"/>
          </a:p>
          <a:p>
            <a:pPr indent="0" lvl="0" marL="457200" rtl="0" algn="l">
              <a:spcBef>
                <a:spcPts val="1600"/>
              </a:spcBef>
              <a:spcAft>
                <a:spcPts val="1600"/>
              </a:spcAft>
              <a:buNone/>
            </a:pPr>
            <a:r>
              <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Economic Impact of Flight Delays	</a:t>
            </a:r>
            <a:endParaRPr/>
          </a:p>
        </p:txBody>
      </p:sp>
      <p:sp>
        <p:nvSpPr>
          <p:cNvPr id="73" name="Google Shape;73;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a:t>
            </a:r>
            <a:r>
              <a:rPr lang="en" sz="1700"/>
              <a:t>AA found that “inefficiency in the air transportation sector increases the cost of doing business for other sectors, making the associated business less productive.” </a:t>
            </a:r>
            <a:r>
              <a:rPr lang="en" sz="1000"/>
              <a:t>[1]</a:t>
            </a:r>
            <a:endParaRPr sz="1000"/>
          </a:p>
          <a:p>
            <a:pPr indent="-317500" lvl="1" marL="914400" rtl="0" algn="l">
              <a:spcBef>
                <a:spcPts val="0"/>
              </a:spcBef>
              <a:spcAft>
                <a:spcPts val="0"/>
              </a:spcAft>
              <a:buSzPts val="1400"/>
              <a:buChar char="○"/>
            </a:pPr>
            <a:r>
              <a:rPr lang="en"/>
              <a:t>The total cost of flight delays in 2018 $28 billion dollars </a:t>
            </a:r>
            <a:r>
              <a:rPr lang="en" sz="1000"/>
              <a:t>[2]</a:t>
            </a:r>
            <a:endParaRPr sz="1000"/>
          </a:p>
          <a:p>
            <a:pPr indent="-336550" lvl="0" marL="457200" rtl="0" algn="l">
              <a:spcBef>
                <a:spcPts val="0"/>
              </a:spcBef>
              <a:spcAft>
                <a:spcPts val="0"/>
              </a:spcAft>
              <a:buSzPts val="1700"/>
              <a:buChar char="●"/>
            </a:pPr>
            <a:r>
              <a:rPr lang="en" sz="1700"/>
              <a:t>Harvard business School “business travel actually causes economic growth.” </a:t>
            </a:r>
            <a:endParaRPr sz="1700"/>
          </a:p>
          <a:p>
            <a:pPr indent="-317500" lvl="1" marL="914400" rtl="0" algn="l">
              <a:spcBef>
                <a:spcPts val="0"/>
              </a:spcBef>
              <a:spcAft>
                <a:spcPts val="0"/>
              </a:spcAft>
              <a:buSzPts val="1400"/>
              <a:buChar char="○"/>
            </a:pPr>
            <a:r>
              <a:rPr lang="en"/>
              <a:t>US business travel contributed 1.5 Trillion </a:t>
            </a:r>
            <a:r>
              <a:rPr lang="en"/>
              <a:t>dollars</a:t>
            </a:r>
            <a:r>
              <a:rPr lang="en"/>
              <a:t> to the global GDP in 2019 </a:t>
            </a:r>
            <a:r>
              <a:rPr lang="en" sz="1000"/>
              <a:t>[3]</a:t>
            </a:r>
            <a:endParaRPr sz="1000"/>
          </a:p>
          <a:p>
            <a:pPr indent="-336550" lvl="0" marL="457200" rtl="0" algn="l">
              <a:spcBef>
                <a:spcPts val="0"/>
              </a:spcBef>
              <a:spcAft>
                <a:spcPts val="0"/>
              </a:spcAft>
              <a:buSzPts val="1700"/>
              <a:buChar char="●"/>
            </a:pPr>
            <a:r>
              <a:rPr lang="en" sz="1700"/>
              <a:t>Business travelers essential to airline financial stability</a:t>
            </a:r>
            <a:endParaRPr sz="1700"/>
          </a:p>
          <a:p>
            <a:pPr indent="-317500" lvl="1" marL="914400" rtl="0" algn="l">
              <a:spcBef>
                <a:spcPts val="0"/>
              </a:spcBef>
              <a:spcAft>
                <a:spcPts val="0"/>
              </a:spcAft>
              <a:buSzPts val="1400"/>
              <a:buChar char="○"/>
            </a:pPr>
            <a:r>
              <a:rPr lang="en" sz="1200">
                <a:solidFill>
                  <a:srgbClr val="24292E"/>
                </a:solidFill>
                <a:highlight>
                  <a:srgbClr val="FFFFFF"/>
                </a:highlight>
                <a:latin typeface="Arial"/>
                <a:ea typeface="Arial"/>
                <a:cs typeface="Arial"/>
                <a:sym typeface="Arial"/>
              </a:rPr>
              <a:t>12% of airline passengers are business travelers, but they represent up to 75% of an airline’s profit </a:t>
            </a:r>
            <a:r>
              <a:rPr lang="en" sz="1000">
                <a:solidFill>
                  <a:srgbClr val="24292E"/>
                </a:solidFill>
                <a:highlight>
                  <a:srgbClr val="FFFFFF"/>
                </a:highlight>
                <a:latin typeface="Arial"/>
                <a:ea typeface="Arial"/>
                <a:cs typeface="Arial"/>
                <a:sym typeface="Arial"/>
              </a:rPr>
              <a:t>[4]</a:t>
            </a:r>
            <a:endParaRPr sz="1200">
              <a:solidFill>
                <a:srgbClr val="24292E"/>
              </a:solidFill>
              <a:highlight>
                <a:srgbClr val="FFFFFF"/>
              </a:highlight>
              <a:latin typeface="Arial"/>
              <a:ea typeface="Arial"/>
              <a:cs typeface="Arial"/>
              <a:sym typeface="Arial"/>
            </a:endParaRPr>
          </a:p>
          <a:p>
            <a:pPr indent="-279400" lvl="0" marL="457200" rtl="0" algn="l">
              <a:lnSpc>
                <a:spcPct val="100000"/>
              </a:lnSpc>
              <a:spcBef>
                <a:spcPts val="0"/>
              </a:spcBef>
              <a:spcAft>
                <a:spcPts val="0"/>
              </a:spcAft>
              <a:buClr>
                <a:srgbClr val="24292E"/>
              </a:buClr>
              <a:buSzPts val="800"/>
              <a:buFont typeface="Arial"/>
              <a:buAutoNum type="arabicPeriod"/>
            </a:pPr>
            <a:r>
              <a:rPr lang="en" sz="800">
                <a:solidFill>
                  <a:srgbClr val="24292E"/>
                </a:solidFill>
                <a:highlight>
                  <a:srgbClr val="FFFFFF"/>
                </a:highlight>
                <a:latin typeface="Arial"/>
                <a:ea typeface="Arial"/>
                <a:cs typeface="Arial"/>
                <a:sym typeface="Arial"/>
              </a:rPr>
              <a:t>Total Delay Impact Study A Comprehensive Assessment of the Costs and Impacts of Flight Delay in the United States, National Center of Excellence for Aviation Operations Research (NEXTOR), November, 2010</a:t>
            </a:r>
            <a:endParaRPr sz="800">
              <a:solidFill>
                <a:srgbClr val="24292E"/>
              </a:solidFill>
              <a:highlight>
                <a:srgbClr val="FFFFFF"/>
              </a:highlight>
              <a:latin typeface="Arial"/>
              <a:ea typeface="Arial"/>
              <a:cs typeface="Arial"/>
              <a:sym typeface="Arial"/>
            </a:endParaRPr>
          </a:p>
          <a:p>
            <a:pPr indent="-279400" lvl="0" marL="457200" rtl="0" algn="l">
              <a:lnSpc>
                <a:spcPct val="100000"/>
              </a:lnSpc>
              <a:spcBef>
                <a:spcPts val="0"/>
              </a:spcBef>
              <a:spcAft>
                <a:spcPts val="0"/>
              </a:spcAft>
              <a:buClr>
                <a:srgbClr val="24292E"/>
              </a:buClr>
              <a:buSzPts val="800"/>
              <a:buFont typeface="Arial"/>
              <a:buAutoNum type="arabicPeriod"/>
            </a:pPr>
            <a:r>
              <a:rPr lang="en" sz="800">
                <a:solidFill>
                  <a:srgbClr val="24292E"/>
                </a:solidFill>
                <a:highlight>
                  <a:srgbClr val="FFFFFF"/>
                </a:highlight>
                <a:latin typeface="Arial"/>
                <a:ea typeface="Arial"/>
                <a:cs typeface="Arial"/>
                <a:sym typeface="Arial"/>
              </a:rPr>
              <a:t>U.S. Passenger Carrier Delay Costs, </a:t>
            </a:r>
            <a:r>
              <a:rPr i="1" lang="en" sz="800">
                <a:solidFill>
                  <a:srgbClr val="24292E"/>
                </a:solidFill>
                <a:highlight>
                  <a:srgbClr val="FFFFFF"/>
                </a:highlight>
                <a:latin typeface="Arial"/>
                <a:ea typeface="Arial"/>
                <a:cs typeface="Arial"/>
                <a:sym typeface="Arial"/>
              </a:rPr>
              <a:t>airlines.org</a:t>
            </a:r>
            <a:endParaRPr i="1" sz="800">
              <a:solidFill>
                <a:srgbClr val="24292E"/>
              </a:solidFill>
              <a:highlight>
                <a:srgbClr val="FFFFFF"/>
              </a:highlight>
              <a:latin typeface="Arial"/>
              <a:ea typeface="Arial"/>
              <a:cs typeface="Arial"/>
              <a:sym typeface="Arial"/>
            </a:endParaRPr>
          </a:p>
          <a:p>
            <a:pPr indent="-279400" lvl="0" marL="457200" rtl="0" algn="l">
              <a:lnSpc>
                <a:spcPct val="100000"/>
              </a:lnSpc>
              <a:spcBef>
                <a:spcPts val="0"/>
              </a:spcBef>
              <a:spcAft>
                <a:spcPts val="0"/>
              </a:spcAft>
              <a:buClr>
                <a:srgbClr val="24292E"/>
              </a:buClr>
              <a:buSzPts val="800"/>
              <a:buFont typeface="Arial"/>
              <a:buAutoNum type="arabicPeriod"/>
            </a:pPr>
            <a:r>
              <a:rPr lang="en" sz="800">
                <a:solidFill>
                  <a:srgbClr val="24292E"/>
                </a:solidFill>
                <a:highlight>
                  <a:srgbClr val="FFFFFF"/>
                </a:highlight>
                <a:latin typeface="Arial"/>
                <a:ea typeface="Arial"/>
                <a:cs typeface="Arial"/>
                <a:sym typeface="Arial"/>
              </a:rPr>
              <a:t>Knowledge diffusion in the network of international business travel, </a:t>
            </a:r>
            <a:r>
              <a:rPr i="1" lang="en" sz="800">
                <a:solidFill>
                  <a:srgbClr val="24292E"/>
                </a:solidFill>
                <a:highlight>
                  <a:srgbClr val="FFFFFF"/>
                </a:highlight>
                <a:latin typeface="Arial"/>
                <a:ea typeface="Arial"/>
                <a:cs typeface="Arial"/>
                <a:sym typeface="Arial"/>
              </a:rPr>
              <a:t>Nature Human Behaviour, Michele Coscia, Frank M. H. Neffke &amp; Ricardo Hausmann, The Growth Lab, Harvard Center for International development, 10 August 2020</a:t>
            </a:r>
            <a:endParaRPr i="1" sz="800">
              <a:solidFill>
                <a:srgbClr val="24292E"/>
              </a:solidFill>
              <a:highlight>
                <a:srgbClr val="FFFFFF"/>
              </a:highlight>
              <a:latin typeface="Arial"/>
              <a:ea typeface="Arial"/>
              <a:cs typeface="Arial"/>
              <a:sym typeface="Arial"/>
            </a:endParaRPr>
          </a:p>
          <a:p>
            <a:pPr indent="-285750" lvl="0" marL="457200" rtl="0" algn="l">
              <a:lnSpc>
                <a:spcPct val="100000"/>
              </a:lnSpc>
              <a:spcBef>
                <a:spcPts val="0"/>
              </a:spcBef>
              <a:spcAft>
                <a:spcPts val="0"/>
              </a:spcAft>
              <a:buClr>
                <a:srgbClr val="24292E"/>
              </a:buClr>
              <a:buSzPts val="900"/>
              <a:buFont typeface="Arial"/>
              <a:buAutoNum type="arabicPeriod"/>
            </a:pPr>
            <a:r>
              <a:rPr lang="en" sz="900">
                <a:solidFill>
                  <a:srgbClr val="24292E"/>
                </a:solidFill>
                <a:highlight>
                  <a:srgbClr val="FFFFFF"/>
                </a:highlight>
                <a:latin typeface="Arial"/>
                <a:ea typeface="Arial"/>
                <a:cs typeface="Arial"/>
                <a:sym typeface="Arial"/>
              </a:rPr>
              <a:t>How Much of Airlines' Revenue Comes From Business Travelers? </a:t>
            </a:r>
            <a:r>
              <a:rPr i="1" lang="en" sz="900">
                <a:solidFill>
                  <a:srgbClr val="24292E"/>
                </a:solidFill>
                <a:highlight>
                  <a:srgbClr val="FFFFFF"/>
                </a:highlight>
                <a:latin typeface="Arial"/>
                <a:ea typeface="Arial"/>
                <a:cs typeface="Arial"/>
                <a:sym typeface="Arial"/>
              </a:rPr>
              <a:t>investopedia.com, Jul 15, 2019</a:t>
            </a:r>
            <a:endParaRPr i="1" sz="500">
              <a:solidFill>
                <a:srgbClr val="24292E"/>
              </a:solidFill>
              <a:highlight>
                <a:srgbClr val="FFFFFF"/>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Confusion Matrix | Decision Tree | With Weather	</a:t>
            </a:r>
            <a:endParaRPr/>
          </a:p>
        </p:txBody>
      </p:sp>
      <p:graphicFrame>
        <p:nvGraphicFramePr>
          <p:cNvPr id="184" name="Google Shape;184;p32"/>
          <p:cNvGraphicFramePr/>
          <p:nvPr/>
        </p:nvGraphicFramePr>
        <p:xfrm>
          <a:off x="1157375" y="1663675"/>
          <a:ext cx="3000000" cy="3000000"/>
        </p:xfrm>
        <a:graphic>
          <a:graphicData uri="http://schemas.openxmlformats.org/drawingml/2006/table">
            <a:tbl>
              <a:tblPr>
                <a:noFill/>
                <a:tableStyleId>{D8E8C891-F636-4C06-A4A7-937288E663B4}</a:tableStyleId>
              </a:tblPr>
              <a:tblGrid>
                <a:gridCol w="1809750"/>
                <a:gridCol w="1809750"/>
                <a:gridCol w="1809750"/>
                <a:gridCol w="1809750"/>
              </a:tblGrid>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Predicted: No Delay</a:t>
                      </a:r>
                      <a:endParaRPr/>
                    </a:p>
                  </a:txBody>
                  <a:tcPr marT="91425" marB="91425" marR="91425" marL="91425"/>
                </a:tc>
                <a:tc>
                  <a:txBody>
                    <a:bodyPr/>
                    <a:lstStyle/>
                    <a:p>
                      <a:pPr indent="0" lvl="0" marL="0" rtl="0" algn="ctr">
                        <a:spcBef>
                          <a:spcPts val="0"/>
                        </a:spcBef>
                        <a:spcAft>
                          <a:spcPts val="0"/>
                        </a:spcAft>
                        <a:buNone/>
                      </a:pPr>
                      <a:r>
                        <a:rPr lang="en"/>
                        <a:t>Predicted: Delayed</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81000">
                <a:tc>
                  <a:txBody>
                    <a:bodyPr/>
                    <a:lstStyle/>
                    <a:p>
                      <a:pPr indent="0" lvl="0" marL="0" rtl="0" algn="ctr">
                        <a:spcBef>
                          <a:spcPts val="0"/>
                        </a:spcBef>
                        <a:spcAft>
                          <a:spcPts val="0"/>
                        </a:spcAft>
                        <a:buNone/>
                      </a:pPr>
                      <a:r>
                        <a:rPr lang="en"/>
                        <a:t>Actual:  No Delay</a:t>
                      </a:r>
                      <a:endParaRPr/>
                    </a:p>
                  </a:txBody>
                  <a:tcPr marT="91425" marB="91425" marR="91425" marL="91425"/>
                </a:tc>
                <a:tc>
                  <a:txBody>
                    <a:bodyPr/>
                    <a:lstStyle/>
                    <a:p>
                      <a:pPr indent="0" lvl="0" marL="0" rtl="0" algn="ctr">
                        <a:spcBef>
                          <a:spcPts val="0"/>
                        </a:spcBef>
                        <a:spcAft>
                          <a:spcPts val="0"/>
                        </a:spcAft>
                        <a:buNone/>
                      </a:pPr>
                      <a:r>
                        <a:rPr lang="en"/>
                        <a:t>177,100</a:t>
                      </a:r>
                      <a:endParaRPr/>
                    </a:p>
                  </a:txBody>
                  <a:tcPr marT="91425" marB="91425" marR="91425" marL="91425"/>
                </a:tc>
                <a:tc>
                  <a:txBody>
                    <a:bodyPr/>
                    <a:lstStyle/>
                    <a:p>
                      <a:pPr indent="0" lvl="0" marL="0" rtl="0" algn="ctr">
                        <a:spcBef>
                          <a:spcPts val="0"/>
                        </a:spcBef>
                        <a:spcAft>
                          <a:spcPts val="0"/>
                        </a:spcAft>
                        <a:buNone/>
                      </a:pPr>
                      <a:r>
                        <a:rPr lang="en"/>
                        <a:t>15,022</a:t>
                      </a:r>
                      <a:endParaRPr/>
                    </a:p>
                  </a:txBody>
                  <a:tcPr marT="91425" marB="91425" marR="91425" marL="91425"/>
                </a:tc>
                <a:tc>
                  <a:txBody>
                    <a:bodyPr/>
                    <a:lstStyle/>
                    <a:p>
                      <a:pPr indent="0" lvl="0" marL="0" rtl="0" algn="ctr">
                        <a:spcBef>
                          <a:spcPts val="0"/>
                        </a:spcBef>
                        <a:spcAft>
                          <a:spcPts val="0"/>
                        </a:spcAft>
                        <a:buNone/>
                      </a:pPr>
                      <a:r>
                        <a:rPr lang="en"/>
                        <a:t>192,122</a:t>
                      </a:r>
                      <a:endParaRPr/>
                    </a:p>
                  </a:txBody>
                  <a:tcPr marT="91425" marB="91425" marR="91425" marL="91425"/>
                </a:tc>
              </a:tr>
              <a:tr h="381000">
                <a:tc>
                  <a:txBody>
                    <a:bodyPr/>
                    <a:lstStyle/>
                    <a:p>
                      <a:pPr indent="0" lvl="0" marL="0" rtl="0" algn="ctr">
                        <a:spcBef>
                          <a:spcPts val="0"/>
                        </a:spcBef>
                        <a:spcAft>
                          <a:spcPts val="0"/>
                        </a:spcAft>
                        <a:buNone/>
                      </a:pPr>
                      <a:r>
                        <a:rPr lang="en"/>
                        <a:t>Actual: Delayed</a:t>
                      </a:r>
                      <a:endParaRPr/>
                    </a:p>
                  </a:txBody>
                  <a:tcPr marT="91425" marB="91425" marR="91425" marL="91425"/>
                </a:tc>
                <a:tc>
                  <a:txBody>
                    <a:bodyPr/>
                    <a:lstStyle/>
                    <a:p>
                      <a:pPr indent="0" lvl="0" marL="0" rtl="0" algn="ctr">
                        <a:spcBef>
                          <a:spcPts val="0"/>
                        </a:spcBef>
                        <a:spcAft>
                          <a:spcPts val="0"/>
                        </a:spcAft>
                        <a:buNone/>
                      </a:pPr>
                      <a:r>
                        <a:rPr lang="en"/>
                        <a:t>26,415</a:t>
                      </a:r>
                      <a:endParaRPr/>
                    </a:p>
                  </a:txBody>
                  <a:tcPr marT="91425" marB="91425" marR="91425" marL="91425"/>
                </a:tc>
                <a:tc>
                  <a:txBody>
                    <a:bodyPr/>
                    <a:lstStyle/>
                    <a:p>
                      <a:pPr indent="0" lvl="0" marL="0" rtl="0" algn="ctr">
                        <a:spcBef>
                          <a:spcPts val="0"/>
                        </a:spcBef>
                        <a:spcAft>
                          <a:spcPts val="0"/>
                        </a:spcAft>
                        <a:buNone/>
                      </a:pPr>
                      <a:r>
                        <a:rPr lang="en"/>
                        <a:t>9,183</a:t>
                      </a:r>
                      <a:endParaRPr/>
                    </a:p>
                  </a:txBody>
                  <a:tcPr marT="91425" marB="91425" marR="91425" marL="91425"/>
                </a:tc>
                <a:tc>
                  <a:txBody>
                    <a:bodyPr/>
                    <a:lstStyle/>
                    <a:p>
                      <a:pPr indent="0" lvl="0" marL="0" rtl="0" algn="ctr">
                        <a:spcBef>
                          <a:spcPts val="0"/>
                        </a:spcBef>
                        <a:spcAft>
                          <a:spcPts val="0"/>
                        </a:spcAft>
                        <a:buNone/>
                      </a:pPr>
                      <a:r>
                        <a:rPr lang="en"/>
                        <a:t>35,598</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203,515</a:t>
                      </a:r>
                      <a:endParaRPr/>
                    </a:p>
                  </a:txBody>
                  <a:tcPr marT="91425" marB="91425" marR="91425" marL="91425"/>
                </a:tc>
                <a:tc>
                  <a:txBody>
                    <a:bodyPr/>
                    <a:lstStyle/>
                    <a:p>
                      <a:pPr indent="0" lvl="0" marL="0" rtl="0" algn="ctr">
                        <a:spcBef>
                          <a:spcPts val="0"/>
                        </a:spcBef>
                        <a:spcAft>
                          <a:spcPts val="0"/>
                        </a:spcAft>
                        <a:buNone/>
                      </a:pPr>
                      <a:r>
                        <a:rPr lang="en"/>
                        <a:t>24,205</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Dashboard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3058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Dashboard </a:t>
            </a:r>
            <a:endParaRPr/>
          </a:p>
        </p:txBody>
      </p:sp>
      <p:sp>
        <p:nvSpPr>
          <p:cNvPr id="195" name="Google Shape;195;p34"/>
          <p:cNvSpPr txBox="1"/>
          <p:nvPr>
            <p:ph idx="1" type="body"/>
          </p:nvPr>
        </p:nvSpPr>
        <p:spPr>
          <a:xfrm>
            <a:off x="311700" y="1225225"/>
            <a:ext cx="8709600" cy="355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User Steps</a:t>
            </a:r>
            <a:endParaRPr/>
          </a:p>
          <a:p>
            <a:pPr indent="-317500" lvl="1" marL="914400" rtl="0" algn="l">
              <a:spcBef>
                <a:spcPts val="0"/>
              </a:spcBef>
              <a:spcAft>
                <a:spcPts val="0"/>
              </a:spcAft>
              <a:buSzPts val="1400"/>
              <a:buChar char="○"/>
            </a:pPr>
            <a:r>
              <a:rPr lang="en"/>
              <a:t>The user inputs the origin state, origin airport, and destination state</a:t>
            </a:r>
            <a:endParaRPr/>
          </a:p>
          <a:p>
            <a:pPr indent="-317500" lvl="1" marL="914400" rtl="0" algn="l">
              <a:spcBef>
                <a:spcPts val="0"/>
              </a:spcBef>
              <a:spcAft>
                <a:spcPts val="0"/>
              </a:spcAft>
              <a:buSzPts val="1400"/>
              <a:buChar char="○"/>
            </a:pPr>
            <a:r>
              <a:rPr lang="en"/>
              <a:t>The dashboard populates the destination airport list </a:t>
            </a:r>
            <a:endParaRPr/>
          </a:p>
          <a:p>
            <a:pPr indent="-317500" lvl="1" marL="914400" rtl="0" algn="l">
              <a:spcBef>
                <a:spcPts val="0"/>
              </a:spcBef>
              <a:spcAft>
                <a:spcPts val="0"/>
              </a:spcAft>
              <a:buSzPts val="1400"/>
              <a:buChar char="○"/>
            </a:pPr>
            <a:r>
              <a:rPr lang="en"/>
              <a:t>The user selects the destination airport and travel date</a:t>
            </a:r>
            <a:endParaRPr/>
          </a:p>
          <a:p>
            <a:pPr indent="-317500" lvl="1" marL="914400" rtl="0" algn="l">
              <a:spcBef>
                <a:spcPts val="0"/>
              </a:spcBef>
              <a:spcAft>
                <a:spcPts val="0"/>
              </a:spcAft>
              <a:buSzPts val="1400"/>
              <a:buChar char="○"/>
            </a:pPr>
            <a:r>
              <a:rPr lang="en"/>
              <a:t>The dashboard populates the airline with flights to the destination</a:t>
            </a:r>
            <a:endParaRPr/>
          </a:p>
          <a:p>
            <a:pPr indent="-317500" lvl="1" marL="914400" rtl="0" algn="l">
              <a:spcBef>
                <a:spcPts val="0"/>
              </a:spcBef>
              <a:spcAft>
                <a:spcPts val="0"/>
              </a:spcAft>
              <a:buSzPts val="1400"/>
              <a:buChar char="○"/>
            </a:pPr>
            <a:r>
              <a:rPr lang="en"/>
              <a:t>The user selects the airline</a:t>
            </a:r>
            <a:endParaRPr/>
          </a:p>
          <a:p>
            <a:pPr indent="-342900" lvl="0" marL="457200" rtl="0" algn="l">
              <a:spcBef>
                <a:spcPts val="0"/>
              </a:spcBef>
              <a:spcAft>
                <a:spcPts val="0"/>
              </a:spcAft>
              <a:buSzPts val="1800"/>
              <a:buChar char="●"/>
            </a:pPr>
            <a:r>
              <a:rPr lang="en"/>
              <a:t>The dashboard populates the flight delay information</a:t>
            </a:r>
            <a:endParaRPr/>
          </a:p>
          <a:p>
            <a:pPr indent="-317500" lvl="2" marL="1371600" rtl="0" algn="l">
              <a:spcBef>
                <a:spcPts val="0"/>
              </a:spcBef>
              <a:spcAft>
                <a:spcPts val="0"/>
              </a:spcAft>
              <a:buSzPts val="1400"/>
              <a:buChar char="■"/>
            </a:pPr>
            <a:r>
              <a:rPr lang="en"/>
              <a:t>For each hour between </a:t>
            </a:r>
            <a:r>
              <a:rPr lang="en"/>
              <a:t>5AM</a:t>
            </a:r>
            <a:r>
              <a:rPr lang="en"/>
              <a:t> and </a:t>
            </a:r>
            <a:r>
              <a:rPr lang="en"/>
              <a:t>8PM</a:t>
            </a:r>
            <a:r>
              <a:rPr lang="en"/>
              <a:t> the following is displayed</a:t>
            </a:r>
            <a:endParaRPr/>
          </a:p>
          <a:p>
            <a:pPr indent="-317500" lvl="3" marL="1828800" rtl="0" algn="l">
              <a:spcBef>
                <a:spcPts val="0"/>
              </a:spcBef>
              <a:spcAft>
                <a:spcPts val="0"/>
              </a:spcAft>
              <a:buSzPts val="1400"/>
              <a:buChar char="●"/>
            </a:pPr>
            <a:r>
              <a:rPr lang="en"/>
              <a:t>Red indicates that a flight that departs during the hour will be delayed</a:t>
            </a:r>
            <a:endParaRPr/>
          </a:p>
          <a:p>
            <a:pPr indent="-317500" lvl="3" marL="1828800" rtl="0" algn="l">
              <a:spcBef>
                <a:spcPts val="0"/>
              </a:spcBef>
              <a:spcAft>
                <a:spcPts val="0"/>
              </a:spcAft>
              <a:buSzPts val="1400"/>
              <a:buChar char="●"/>
            </a:pPr>
            <a:r>
              <a:rPr lang="en"/>
              <a:t>The origin airport weather for that departure hour</a:t>
            </a:r>
            <a:endParaRPr/>
          </a:p>
          <a:p>
            <a:pPr indent="-317500" lvl="3" marL="1828800" rtl="0" algn="l">
              <a:spcBef>
                <a:spcPts val="0"/>
              </a:spcBef>
              <a:spcAft>
                <a:spcPts val="0"/>
              </a:spcAft>
              <a:buSzPts val="1400"/>
              <a:buChar char="●"/>
            </a:pPr>
            <a:r>
              <a:rPr lang="en"/>
              <a:t>Weather information displayed is used by the model to predict the probability of delay for that hour.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Dashboard </a:t>
            </a:r>
            <a:r>
              <a:rPr lang="en"/>
              <a:t>Web Page</a:t>
            </a:r>
            <a:r>
              <a:rPr lang="en"/>
              <a:t> Design</a:t>
            </a:r>
            <a:endParaRPr/>
          </a:p>
        </p:txBody>
      </p:sp>
      <p:sp>
        <p:nvSpPr>
          <p:cNvPr id="201" name="Google Shape;201;p3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dashboard relies on the d3 javascript API and Flask API</a:t>
            </a:r>
            <a:endParaRPr/>
          </a:p>
          <a:p>
            <a:pPr indent="-342900" lvl="0" marL="457200" rtl="0" algn="l">
              <a:spcBef>
                <a:spcPts val="0"/>
              </a:spcBef>
              <a:spcAft>
                <a:spcPts val="0"/>
              </a:spcAft>
              <a:buSzPts val="1800"/>
              <a:buChar char="●"/>
            </a:pPr>
            <a:r>
              <a:rPr lang="en"/>
              <a:t>All dynamic content on the page is populated by d3.json() ajax calls</a:t>
            </a:r>
            <a:endParaRPr/>
          </a:p>
          <a:p>
            <a:pPr indent="-342900" lvl="0" marL="457200" rtl="0" algn="l">
              <a:spcBef>
                <a:spcPts val="0"/>
              </a:spcBef>
              <a:spcAft>
                <a:spcPts val="0"/>
              </a:spcAft>
              <a:buSzPts val="1800"/>
              <a:buChar char="●"/>
            </a:pPr>
            <a:r>
              <a:rPr lang="en"/>
              <a:t>The flask server return a JSON data object based on the d3.json URL</a:t>
            </a:r>
            <a:endParaRPr/>
          </a:p>
          <a:p>
            <a:pPr indent="-342900" lvl="0" marL="457200" rtl="0" algn="l">
              <a:spcBef>
                <a:spcPts val="0"/>
              </a:spcBef>
              <a:spcAft>
                <a:spcPts val="0"/>
              </a:spcAft>
              <a:buSzPts val="1800"/>
              <a:buChar char="●"/>
            </a:pPr>
            <a:r>
              <a:rPr lang="en"/>
              <a:t>d3.select() is used to populate  the dashboard HTML DOM objects that display dynamic content</a:t>
            </a:r>
            <a:endParaRPr/>
          </a:p>
          <a:p>
            <a:pPr indent="-317500" lvl="1" marL="914400" rtl="0" algn="l">
              <a:spcBef>
                <a:spcPts val="0"/>
              </a:spcBef>
              <a:spcAft>
                <a:spcPts val="0"/>
              </a:spcAft>
              <a:buSzPts val="1400"/>
              <a:buChar char="○"/>
            </a:pPr>
            <a:r>
              <a:rPr lang="en"/>
              <a:t>&lt;select&gt; controls</a:t>
            </a:r>
            <a:endParaRPr/>
          </a:p>
          <a:p>
            <a:pPr indent="-317500" lvl="1" marL="914400" rtl="0" algn="l">
              <a:spcBef>
                <a:spcPts val="0"/>
              </a:spcBef>
              <a:spcAft>
                <a:spcPts val="0"/>
              </a:spcAft>
              <a:buSzPts val="1400"/>
              <a:buChar char="○"/>
            </a:pPr>
            <a:r>
              <a:rPr lang="en"/>
              <a:t>Flight data display &lt;table&gt;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6"/>
          <p:cNvPicPr preferRelativeResize="0"/>
          <p:nvPr/>
        </p:nvPicPr>
        <p:blipFill>
          <a:blip r:embed="rId3">
            <a:alphaModFix/>
          </a:blip>
          <a:stretch>
            <a:fillRect/>
          </a:stretch>
        </p:blipFill>
        <p:spPr>
          <a:xfrm>
            <a:off x="534550" y="758625"/>
            <a:ext cx="7522254" cy="4043801"/>
          </a:xfrm>
          <a:prstGeom prst="rect">
            <a:avLst/>
          </a:prstGeom>
          <a:noFill/>
          <a:ln>
            <a:noFill/>
          </a:ln>
        </p:spPr>
      </p:pic>
      <p:sp>
        <p:nvSpPr>
          <p:cNvPr id="207" name="Google Shape;207;p36"/>
          <p:cNvSpPr txBox="1"/>
          <p:nvPr/>
        </p:nvSpPr>
        <p:spPr>
          <a:xfrm>
            <a:off x="534550" y="261200"/>
            <a:ext cx="31947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Flight Delay Dashboard</a:t>
            </a:r>
            <a:endParaRPr>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Technologies, languages, tools, and algorithms</a:t>
            </a:r>
            <a:endParaRPr/>
          </a:p>
        </p:txBody>
      </p:sp>
      <p:sp>
        <p:nvSpPr>
          <p:cNvPr id="213" name="Google Shape;213;p37"/>
          <p:cNvSpPr txBox="1"/>
          <p:nvPr>
            <p:ph idx="1" type="body"/>
          </p:nvPr>
        </p:nvSpPr>
        <p:spPr>
          <a:xfrm>
            <a:off x="311700" y="1225225"/>
            <a:ext cx="8520600" cy="314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Technologies:</a:t>
            </a:r>
            <a:endParaRPr/>
          </a:p>
          <a:p>
            <a:pPr indent="-317500" lvl="1" marL="914400" rtl="0" algn="l">
              <a:spcBef>
                <a:spcPts val="0"/>
              </a:spcBef>
              <a:spcAft>
                <a:spcPts val="0"/>
              </a:spcAft>
              <a:buSzPts val="1400"/>
              <a:buChar char="○"/>
            </a:pPr>
            <a:r>
              <a:rPr lang="en"/>
              <a:t>AWS</a:t>
            </a:r>
            <a:endParaRPr/>
          </a:p>
          <a:p>
            <a:pPr indent="-342900" lvl="0" marL="457200" rtl="0" algn="l">
              <a:spcBef>
                <a:spcPts val="0"/>
              </a:spcBef>
              <a:spcAft>
                <a:spcPts val="0"/>
              </a:spcAft>
              <a:buSzPts val="1800"/>
              <a:buChar char="●"/>
            </a:pPr>
            <a:r>
              <a:rPr lang="en"/>
              <a:t>Languages:</a:t>
            </a:r>
            <a:endParaRPr/>
          </a:p>
          <a:p>
            <a:pPr indent="-317500" lvl="1" marL="914400" rtl="0" algn="l">
              <a:spcBef>
                <a:spcPts val="0"/>
              </a:spcBef>
              <a:spcAft>
                <a:spcPts val="0"/>
              </a:spcAft>
              <a:buSzPts val="1400"/>
              <a:buChar char="○"/>
            </a:pPr>
            <a:r>
              <a:rPr lang="en"/>
              <a:t>Python (</a:t>
            </a:r>
            <a:r>
              <a:rPr lang="en"/>
              <a:t>pandas, numby, sklearn, pickle, tensorflow, sqlalchemy)</a:t>
            </a:r>
            <a:endParaRPr/>
          </a:p>
          <a:p>
            <a:pPr indent="-317500" lvl="1" marL="914400" rtl="0" algn="l">
              <a:spcBef>
                <a:spcPts val="0"/>
              </a:spcBef>
              <a:spcAft>
                <a:spcPts val="0"/>
              </a:spcAft>
              <a:buSzPts val="1400"/>
              <a:buChar char="○"/>
            </a:pPr>
            <a:r>
              <a:rPr lang="en"/>
              <a:t>HTML (d3)</a:t>
            </a:r>
            <a:endParaRPr/>
          </a:p>
          <a:p>
            <a:pPr indent="-317500" lvl="1" marL="914400" rtl="0" algn="l">
              <a:spcBef>
                <a:spcPts val="0"/>
              </a:spcBef>
              <a:spcAft>
                <a:spcPts val="0"/>
              </a:spcAft>
              <a:buSzPts val="1400"/>
              <a:buChar char="○"/>
            </a:pPr>
            <a:r>
              <a:rPr lang="en"/>
              <a:t>JavaScript (flask)</a:t>
            </a:r>
            <a:endParaRPr/>
          </a:p>
          <a:p>
            <a:pPr indent="-317500" lvl="1" marL="914400" rtl="0" algn="l">
              <a:spcBef>
                <a:spcPts val="0"/>
              </a:spcBef>
              <a:spcAft>
                <a:spcPts val="0"/>
              </a:spcAft>
              <a:buSzPts val="1400"/>
              <a:buChar char="○"/>
            </a:pPr>
            <a:r>
              <a:rPr lang="en"/>
              <a:t>PostgreSQL</a:t>
            </a:r>
            <a:endParaRPr/>
          </a:p>
          <a:p>
            <a:pPr indent="-342900" lvl="0" marL="457200" rtl="0" algn="l">
              <a:spcBef>
                <a:spcPts val="0"/>
              </a:spcBef>
              <a:spcAft>
                <a:spcPts val="0"/>
              </a:spcAft>
              <a:buSzPts val="1800"/>
              <a:buChar char="●"/>
            </a:pPr>
            <a:r>
              <a:rPr lang="en"/>
              <a:t>Tools:</a:t>
            </a:r>
            <a:endParaRPr/>
          </a:p>
          <a:p>
            <a:pPr indent="-317500" lvl="1" marL="914400" rtl="0" algn="l">
              <a:spcBef>
                <a:spcPts val="0"/>
              </a:spcBef>
              <a:spcAft>
                <a:spcPts val="0"/>
              </a:spcAft>
              <a:buSzPts val="1400"/>
              <a:buChar char="○"/>
            </a:pPr>
            <a:r>
              <a:rPr lang="en"/>
              <a:t>Jupyter Notebook</a:t>
            </a:r>
            <a:endParaRPr/>
          </a:p>
          <a:p>
            <a:pPr indent="-317500" lvl="1" marL="914400" rtl="0" algn="l">
              <a:spcBef>
                <a:spcPts val="0"/>
              </a:spcBef>
              <a:spcAft>
                <a:spcPts val="0"/>
              </a:spcAft>
              <a:buSzPts val="1400"/>
              <a:buChar char="○"/>
            </a:pPr>
            <a:r>
              <a:rPr lang="en"/>
              <a:t>Visual Studio Code</a:t>
            </a:r>
            <a:endParaRPr/>
          </a:p>
          <a:p>
            <a:pPr indent="-342900" lvl="0" marL="457200" rtl="0" algn="l">
              <a:spcBef>
                <a:spcPts val="0"/>
              </a:spcBef>
              <a:spcAft>
                <a:spcPts val="0"/>
              </a:spcAft>
              <a:buSzPts val="1800"/>
              <a:buChar char="●"/>
            </a:pPr>
            <a:r>
              <a:rPr lang="en"/>
              <a:t>Algorithms/Models:</a:t>
            </a:r>
            <a:endParaRPr/>
          </a:p>
        </p:txBody>
      </p:sp>
      <p:sp>
        <p:nvSpPr>
          <p:cNvPr id="214" name="Google Shape;214;p37"/>
          <p:cNvSpPr txBox="1"/>
          <p:nvPr/>
        </p:nvSpPr>
        <p:spPr>
          <a:xfrm>
            <a:off x="309800" y="4228950"/>
            <a:ext cx="2846100" cy="680400"/>
          </a:xfrm>
          <a:prstGeom prst="rect">
            <a:avLst/>
          </a:prstGeom>
          <a:noFill/>
          <a:ln>
            <a:noFill/>
          </a:ln>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LogisticRegression</a:t>
            </a:r>
            <a:endParaRPr>
              <a:solidFill>
                <a:schemeClr val="dk1"/>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Decision Tree</a:t>
            </a:r>
            <a:endParaRPr>
              <a:latin typeface="Open Sans"/>
              <a:ea typeface="Open Sans"/>
              <a:cs typeface="Open Sans"/>
              <a:sym typeface="Open Sans"/>
            </a:endParaRPr>
          </a:p>
        </p:txBody>
      </p:sp>
      <p:sp>
        <p:nvSpPr>
          <p:cNvPr id="215" name="Google Shape;215;p37"/>
          <p:cNvSpPr txBox="1"/>
          <p:nvPr/>
        </p:nvSpPr>
        <p:spPr>
          <a:xfrm>
            <a:off x="3791200" y="4228950"/>
            <a:ext cx="3927600" cy="680400"/>
          </a:xfrm>
          <a:prstGeom prst="rect">
            <a:avLst/>
          </a:prstGeom>
          <a:noFill/>
          <a:ln>
            <a:noFill/>
          </a:ln>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Random Forest Classifier</a:t>
            </a:r>
            <a:endParaRPr>
              <a:solidFill>
                <a:schemeClr val="dk1"/>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NeuralNetwork</a:t>
            </a:r>
            <a:endParaRPr>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Recommendation for future analysis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Factors of flight Delays</a:t>
            </a:r>
            <a:endParaRPr/>
          </a:p>
        </p:txBody>
      </p:sp>
      <p:sp>
        <p:nvSpPr>
          <p:cNvPr id="226" name="Google Shape;226;p39"/>
          <p:cNvSpPr txBox="1"/>
          <p:nvPr>
            <p:ph idx="1" type="body"/>
          </p:nvPr>
        </p:nvSpPr>
        <p:spPr>
          <a:xfrm>
            <a:off x="311700" y="1225225"/>
            <a:ext cx="8520600" cy="35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current model predicts flight delays </a:t>
            </a:r>
            <a:r>
              <a:rPr lang="en"/>
              <a:t>based</a:t>
            </a:r>
            <a:r>
              <a:rPr lang="en"/>
              <a:t> solely on flight trip features</a:t>
            </a:r>
            <a:endParaRPr/>
          </a:p>
          <a:p>
            <a:pPr indent="-330200" lvl="0" marL="457200" rtl="0" algn="l">
              <a:spcBef>
                <a:spcPts val="1600"/>
              </a:spcBef>
              <a:spcAft>
                <a:spcPts val="0"/>
              </a:spcAft>
              <a:buSzPts val="1600"/>
              <a:buChar char="●"/>
            </a:pPr>
            <a:r>
              <a:rPr lang="en" sz="1600"/>
              <a:t>Flight origin</a:t>
            </a:r>
            <a:endParaRPr sz="1600"/>
          </a:p>
          <a:p>
            <a:pPr indent="-330200" lvl="0" marL="457200" rtl="0" algn="l">
              <a:spcBef>
                <a:spcPts val="0"/>
              </a:spcBef>
              <a:spcAft>
                <a:spcPts val="0"/>
              </a:spcAft>
              <a:buSzPts val="1600"/>
              <a:buChar char="●"/>
            </a:pPr>
            <a:r>
              <a:rPr lang="en" sz="1600"/>
              <a:t>Flight destination</a:t>
            </a:r>
            <a:endParaRPr sz="1600"/>
          </a:p>
          <a:p>
            <a:pPr indent="-330200" lvl="0" marL="457200" rtl="0" algn="l">
              <a:spcBef>
                <a:spcPts val="0"/>
              </a:spcBef>
              <a:spcAft>
                <a:spcPts val="0"/>
              </a:spcAft>
              <a:buSzPts val="1600"/>
              <a:buChar char="●"/>
            </a:pPr>
            <a:r>
              <a:rPr lang="en" sz="1600"/>
              <a:t>Time of day</a:t>
            </a:r>
            <a:endParaRPr sz="1600"/>
          </a:p>
          <a:p>
            <a:pPr indent="-330200" lvl="0" marL="457200" rtl="0" algn="l">
              <a:spcBef>
                <a:spcPts val="0"/>
              </a:spcBef>
              <a:spcAft>
                <a:spcPts val="0"/>
              </a:spcAft>
              <a:buSzPts val="1600"/>
              <a:buChar char="●"/>
            </a:pPr>
            <a:r>
              <a:rPr lang="en" sz="1600"/>
              <a:t>Departure time</a:t>
            </a:r>
            <a:endParaRPr sz="1600"/>
          </a:p>
          <a:p>
            <a:pPr indent="-330200" lvl="0" marL="457200" rtl="0" algn="l">
              <a:spcBef>
                <a:spcPts val="0"/>
              </a:spcBef>
              <a:spcAft>
                <a:spcPts val="0"/>
              </a:spcAft>
              <a:buSzPts val="1600"/>
              <a:buChar char="●"/>
            </a:pPr>
            <a:r>
              <a:rPr lang="en" sz="1600"/>
              <a:t>Distance</a:t>
            </a:r>
            <a:endParaRPr sz="1600"/>
          </a:p>
          <a:p>
            <a:pPr indent="0" lvl="0" marL="0" rtl="0" algn="l">
              <a:spcBef>
                <a:spcPts val="1600"/>
              </a:spcBef>
              <a:spcAft>
                <a:spcPts val="0"/>
              </a:spcAft>
              <a:buNone/>
            </a:pPr>
            <a:r>
              <a:rPr lang="en"/>
              <a:t>But these factors may also be proxies for other factors causing delays</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Worst Airports for Flight Delays</a:t>
            </a:r>
            <a:endParaRPr/>
          </a:p>
        </p:txBody>
      </p:sp>
      <p:sp>
        <p:nvSpPr>
          <p:cNvPr id="232" name="Google Shape;232;p40"/>
          <p:cNvSpPr txBox="1"/>
          <p:nvPr>
            <p:ph idx="1" type="body"/>
          </p:nvPr>
        </p:nvSpPr>
        <p:spPr>
          <a:xfrm>
            <a:off x="231325" y="1084600"/>
            <a:ext cx="8520600" cy="38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Departures on time performance</a:t>
            </a:r>
            <a:endParaRPr sz="1300"/>
          </a:p>
          <a:p>
            <a:pPr indent="-311150" lvl="0" marL="457200" rtl="0" algn="l">
              <a:spcBef>
                <a:spcPts val="1600"/>
              </a:spcBef>
              <a:spcAft>
                <a:spcPts val="0"/>
              </a:spcAft>
              <a:buClr>
                <a:schemeClr val="lt1"/>
              </a:buClr>
              <a:buSzPts val="1300"/>
              <a:buAutoNum type="arabicPeriod"/>
            </a:pPr>
            <a:r>
              <a:rPr lang="en" sz="1300">
                <a:solidFill>
                  <a:schemeClr val="lt1"/>
                </a:solidFill>
                <a:highlight>
                  <a:srgbClr val="FF0000"/>
                </a:highlight>
              </a:rPr>
              <a:t>San Francisco (SFO) – 77.2%</a:t>
            </a:r>
            <a:endParaRPr sz="1300">
              <a:solidFill>
                <a:schemeClr val="lt1"/>
              </a:solidFill>
              <a:highlight>
                <a:srgbClr val="FF0000"/>
              </a:highlight>
            </a:endParaRPr>
          </a:p>
          <a:p>
            <a:pPr indent="-311150" lvl="0" marL="457200" rtl="0" algn="l">
              <a:spcBef>
                <a:spcPts val="0"/>
              </a:spcBef>
              <a:spcAft>
                <a:spcPts val="0"/>
              </a:spcAft>
              <a:buClr>
                <a:schemeClr val="lt1"/>
              </a:buClr>
              <a:buSzPts val="1300"/>
              <a:buAutoNum type="arabicPeriod"/>
            </a:pPr>
            <a:r>
              <a:rPr lang="en" sz="1300">
                <a:solidFill>
                  <a:schemeClr val="lt1"/>
                </a:solidFill>
                <a:highlight>
                  <a:srgbClr val="1155CC"/>
                </a:highlight>
              </a:rPr>
              <a:t>Newark (EWR) – 77.9%</a:t>
            </a:r>
            <a:endParaRPr sz="1300">
              <a:solidFill>
                <a:schemeClr val="lt1"/>
              </a:solidFill>
              <a:highlight>
                <a:srgbClr val="1155CC"/>
              </a:highlight>
            </a:endParaRPr>
          </a:p>
          <a:p>
            <a:pPr indent="-311150" lvl="0" marL="457200" rtl="0" algn="l">
              <a:spcBef>
                <a:spcPts val="0"/>
              </a:spcBef>
              <a:spcAft>
                <a:spcPts val="0"/>
              </a:spcAft>
              <a:buSzPts val="1300"/>
              <a:buAutoNum type="arabicPeriod"/>
            </a:pPr>
            <a:r>
              <a:rPr lang="en" sz="1300"/>
              <a:t>Chicago (ORD) – 78.1%</a:t>
            </a:r>
            <a:endParaRPr sz="1300"/>
          </a:p>
          <a:p>
            <a:pPr indent="-311150" lvl="0" marL="457200" rtl="0" algn="l">
              <a:spcBef>
                <a:spcPts val="0"/>
              </a:spcBef>
              <a:spcAft>
                <a:spcPts val="0"/>
              </a:spcAft>
              <a:buClr>
                <a:schemeClr val="lt1"/>
              </a:buClr>
              <a:buSzPts val="1300"/>
              <a:buAutoNum type="arabicPeriod"/>
            </a:pPr>
            <a:r>
              <a:rPr lang="en" sz="1300">
                <a:solidFill>
                  <a:schemeClr val="lt1"/>
                </a:solidFill>
                <a:highlight>
                  <a:srgbClr val="A64D79"/>
                </a:highlight>
              </a:rPr>
              <a:t>Phoenix (PHX) – 79.8%</a:t>
            </a:r>
            <a:endParaRPr sz="1300">
              <a:solidFill>
                <a:schemeClr val="lt1"/>
              </a:solidFill>
              <a:highlight>
                <a:srgbClr val="A64D79"/>
              </a:highlight>
            </a:endParaRPr>
          </a:p>
          <a:p>
            <a:pPr indent="-311150" lvl="0" marL="457200" rtl="0" algn="l">
              <a:spcBef>
                <a:spcPts val="0"/>
              </a:spcBef>
              <a:spcAft>
                <a:spcPts val="0"/>
              </a:spcAft>
              <a:buSzPts val="1300"/>
              <a:buAutoNum type="arabicPeriod"/>
            </a:pPr>
            <a:r>
              <a:rPr lang="en" sz="1300"/>
              <a:t>Houston (IAH) and Chicago (MDW) tied – 81.4%</a:t>
            </a:r>
            <a:endParaRPr sz="1300"/>
          </a:p>
          <a:p>
            <a:pPr indent="0" lvl="0" marL="0" rtl="0" algn="l">
              <a:spcBef>
                <a:spcPts val="1600"/>
              </a:spcBef>
              <a:spcAft>
                <a:spcPts val="0"/>
              </a:spcAft>
              <a:buNone/>
            </a:pPr>
            <a:r>
              <a:rPr lang="en" sz="1300"/>
              <a:t>Arrivals</a:t>
            </a:r>
            <a:endParaRPr sz="1300"/>
          </a:p>
          <a:p>
            <a:pPr indent="-311150" lvl="0" marL="457200" rtl="0" algn="l">
              <a:spcBef>
                <a:spcPts val="1600"/>
              </a:spcBef>
              <a:spcAft>
                <a:spcPts val="0"/>
              </a:spcAft>
              <a:buClr>
                <a:schemeClr val="lt1"/>
              </a:buClr>
              <a:buSzPts val="1300"/>
              <a:buAutoNum type="arabicPeriod"/>
            </a:pPr>
            <a:r>
              <a:rPr lang="en" sz="1300">
                <a:solidFill>
                  <a:schemeClr val="lt1"/>
                </a:solidFill>
                <a:highlight>
                  <a:srgbClr val="FF0000"/>
                </a:highlight>
              </a:rPr>
              <a:t>San Francisco (SFO) – 72.9%</a:t>
            </a:r>
            <a:endParaRPr sz="1300">
              <a:solidFill>
                <a:schemeClr val="lt1"/>
              </a:solidFill>
              <a:highlight>
                <a:srgbClr val="FF0000"/>
              </a:highlight>
            </a:endParaRPr>
          </a:p>
          <a:p>
            <a:pPr indent="-311150" lvl="0" marL="457200" rtl="0" algn="l">
              <a:spcBef>
                <a:spcPts val="0"/>
              </a:spcBef>
              <a:spcAft>
                <a:spcPts val="0"/>
              </a:spcAft>
              <a:buClr>
                <a:schemeClr val="lt1"/>
              </a:buClr>
              <a:buSzPts val="1300"/>
              <a:buAutoNum type="arabicPeriod"/>
            </a:pPr>
            <a:r>
              <a:rPr lang="en" sz="1300">
                <a:solidFill>
                  <a:schemeClr val="lt1"/>
                </a:solidFill>
                <a:highlight>
                  <a:srgbClr val="1155CC"/>
                </a:highlight>
              </a:rPr>
              <a:t>Newark (EWR) – 74%</a:t>
            </a:r>
            <a:endParaRPr sz="1300">
              <a:solidFill>
                <a:schemeClr val="lt1"/>
              </a:solidFill>
              <a:highlight>
                <a:srgbClr val="1155CC"/>
              </a:highlight>
            </a:endParaRPr>
          </a:p>
          <a:p>
            <a:pPr indent="-311150" lvl="0" marL="457200" rtl="0" algn="l">
              <a:spcBef>
                <a:spcPts val="0"/>
              </a:spcBef>
              <a:spcAft>
                <a:spcPts val="0"/>
              </a:spcAft>
              <a:buClr>
                <a:schemeClr val="lt1"/>
              </a:buClr>
              <a:buSzPts val="1300"/>
              <a:buAutoNum type="arabicPeriod"/>
            </a:pPr>
            <a:r>
              <a:rPr lang="en" sz="1300">
                <a:solidFill>
                  <a:schemeClr val="lt1"/>
                </a:solidFill>
                <a:highlight>
                  <a:srgbClr val="A64D79"/>
                </a:highlight>
              </a:rPr>
              <a:t>Phoenix (PHX) – 76%</a:t>
            </a:r>
            <a:endParaRPr sz="1300">
              <a:solidFill>
                <a:schemeClr val="lt1"/>
              </a:solidFill>
              <a:highlight>
                <a:srgbClr val="A64D79"/>
              </a:highlight>
            </a:endParaRPr>
          </a:p>
          <a:p>
            <a:pPr indent="-311150" lvl="0" marL="457200" rtl="0" algn="l">
              <a:spcBef>
                <a:spcPts val="0"/>
              </a:spcBef>
              <a:spcAft>
                <a:spcPts val="0"/>
              </a:spcAft>
              <a:buSzPts val="1300"/>
              <a:buAutoNum type="arabicPeriod"/>
            </a:pPr>
            <a:r>
              <a:rPr lang="en" sz="1300"/>
              <a:t>New York City (LGA) – 79%</a:t>
            </a:r>
            <a:endParaRPr sz="1300"/>
          </a:p>
          <a:p>
            <a:pPr indent="-311150" lvl="0" marL="457200" rtl="0" algn="l">
              <a:spcBef>
                <a:spcPts val="0"/>
              </a:spcBef>
              <a:spcAft>
                <a:spcPts val="0"/>
              </a:spcAft>
              <a:buSzPts val="1300"/>
              <a:buAutoNum type="arabicPeriod"/>
            </a:pPr>
            <a:r>
              <a:rPr lang="en" sz="1300"/>
              <a:t>Seattle (SEA) – 79.5%</a:t>
            </a:r>
            <a:endParaRPr sz="1300"/>
          </a:p>
          <a:p>
            <a:pPr indent="0" lvl="0" marL="0" rtl="0" algn="l">
              <a:spcBef>
                <a:spcPts val="1600"/>
              </a:spcBef>
              <a:spcAft>
                <a:spcPts val="1600"/>
              </a:spcAft>
              <a:buNone/>
            </a:pPr>
            <a:r>
              <a:rPr lang="en" sz="1100" u="sng">
                <a:solidFill>
                  <a:schemeClr val="hlink"/>
                </a:solidFill>
                <a:latin typeface="Arial"/>
                <a:ea typeface="Arial"/>
                <a:cs typeface="Arial"/>
                <a:sym typeface="Arial"/>
                <a:hlinkClick r:id="rId3"/>
              </a:rPr>
              <a:t>https://www.fly.com/blog/travel-tips/5-best-and-5-worst-airports-for-delays/</a:t>
            </a:r>
            <a:endParaRPr sz="1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SFO Delays Vrs US Average Delays by Hour</a:t>
            </a:r>
            <a:endParaRPr/>
          </a:p>
        </p:txBody>
      </p:sp>
      <p:sp>
        <p:nvSpPr>
          <p:cNvPr id="238" name="Google Shape;238;p41"/>
          <p:cNvSpPr txBox="1"/>
          <p:nvPr>
            <p:ph idx="1" type="body"/>
          </p:nvPr>
        </p:nvSpPr>
        <p:spPr>
          <a:xfrm>
            <a:off x="361925" y="4508800"/>
            <a:ext cx="5766000" cy="46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https://www.openprisetech.com/blog/everything-always-wanted-know-sfo-delayed-flights/</a:t>
            </a:r>
            <a:endParaRPr sz="1200"/>
          </a:p>
          <a:p>
            <a:pPr indent="0" lvl="0" marL="0" rtl="0" algn="l">
              <a:spcBef>
                <a:spcPts val="1600"/>
              </a:spcBef>
              <a:spcAft>
                <a:spcPts val="1600"/>
              </a:spcAft>
              <a:buNone/>
            </a:pPr>
            <a:r>
              <a:t/>
            </a:r>
            <a:endParaRPr sz="1200"/>
          </a:p>
        </p:txBody>
      </p:sp>
      <p:pic>
        <p:nvPicPr>
          <p:cNvPr id="239" name="Google Shape;239;p41"/>
          <p:cNvPicPr preferRelativeResize="0"/>
          <p:nvPr/>
        </p:nvPicPr>
        <p:blipFill>
          <a:blip r:embed="rId4">
            <a:alphaModFix/>
          </a:blip>
          <a:stretch>
            <a:fillRect/>
          </a:stretch>
        </p:blipFill>
        <p:spPr>
          <a:xfrm>
            <a:off x="514075" y="1147225"/>
            <a:ext cx="4549049" cy="3097974"/>
          </a:xfrm>
          <a:prstGeom prst="rect">
            <a:avLst/>
          </a:prstGeom>
          <a:noFill/>
          <a:ln>
            <a:noFill/>
          </a:ln>
        </p:spPr>
      </p:pic>
      <p:sp>
        <p:nvSpPr>
          <p:cNvPr id="240" name="Google Shape;240;p41"/>
          <p:cNvSpPr txBox="1"/>
          <p:nvPr>
            <p:ph idx="1" type="body"/>
          </p:nvPr>
        </p:nvSpPr>
        <p:spPr>
          <a:xfrm>
            <a:off x="4912700" y="1235550"/>
            <a:ext cx="4008000" cy="32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flight delay pattern</a:t>
            </a:r>
            <a:endParaRPr/>
          </a:p>
          <a:p>
            <a:pPr indent="-342900" lvl="0" marL="457200" rtl="0" algn="l">
              <a:spcBef>
                <a:spcPts val="1600"/>
              </a:spcBef>
              <a:spcAft>
                <a:spcPts val="0"/>
              </a:spcAft>
              <a:buSzPts val="1800"/>
              <a:buChar char="●"/>
            </a:pPr>
            <a:r>
              <a:rPr lang="en"/>
              <a:t>Gradual buildup in delay </a:t>
            </a:r>
            <a:endParaRPr/>
          </a:p>
          <a:p>
            <a:pPr indent="-342900" lvl="0" marL="457200" rtl="0" algn="l">
              <a:spcBef>
                <a:spcPts val="0"/>
              </a:spcBef>
              <a:spcAft>
                <a:spcPts val="0"/>
              </a:spcAft>
              <a:buSzPts val="1800"/>
              <a:buChar char="●"/>
            </a:pPr>
            <a:r>
              <a:rPr lang="en"/>
              <a:t>Delays peak at 5 PM</a:t>
            </a:r>
            <a:endParaRPr/>
          </a:p>
          <a:p>
            <a:pPr indent="0" lvl="0" marL="0" rtl="0" algn="l">
              <a:spcBef>
                <a:spcPts val="1600"/>
              </a:spcBef>
              <a:spcAft>
                <a:spcPts val="0"/>
              </a:spcAft>
              <a:buNone/>
            </a:pPr>
            <a:r>
              <a:rPr lang="en"/>
              <a:t>SFO very different delay pattern from average</a:t>
            </a:r>
            <a:endParaRPr/>
          </a:p>
          <a:p>
            <a:pPr indent="-342900" lvl="0" marL="457200" rtl="0" algn="l">
              <a:spcBef>
                <a:spcPts val="1600"/>
              </a:spcBef>
              <a:spcAft>
                <a:spcPts val="0"/>
              </a:spcAft>
              <a:buSzPts val="1800"/>
              <a:buChar char="●"/>
            </a:pPr>
            <a:r>
              <a:rPr lang="en"/>
              <a:t>Delays spike at 10am</a:t>
            </a:r>
            <a:endParaRPr/>
          </a:p>
          <a:p>
            <a:pPr indent="-342900" lvl="0" marL="457200" rtl="0" algn="l">
              <a:spcBef>
                <a:spcPts val="0"/>
              </a:spcBef>
              <a:spcAft>
                <a:spcPts val="0"/>
              </a:spcAft>
              <a:buSzPts val="1800"/>
              <a:buChar char="●"/>
            </a:pPr>
            <a:r>
              <a:rPr lang="en"/>
              <a:t>Sustains that peak for 7 hours until 5pm</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1100" u="sng">
                <a:solidFill>
                  <a:schemeClr val="hlink"/>
                </a:solidFill>
                <a:latin typeface="Arial"/>
                <a:ea typeface="Arial"/>
                <a:cs typeface="Arial"/>
                <a:sym typeface="Arial"/>
                <a:hlinkClick r:id="rId5"/>
              </a:rPr>
              <a:t>https://www.openprisetech.com/blog/everything-always-wanted-know-sfo-delayed-flights/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Predict Flight Delays</a:t>
            </a:r>
            <a:endParaRPr/>
          </a:p>
        </p:txBody>
      </p:sp>
      <p:sp>
        <p:nvSpPr>
          <p:cNvPr id="79" name="Google Shape;79;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Challenge that many </a:t>
            </a:r>
            <a:r>
              <a:rPr lang="en"/>
              <a:t>encounter</a:t>
            </a:r>
            <a:endParaRPr/>
          </a:p>
          <a:p>
            <a:pPr indent="-342900" lvl="0" marL="457200" rtl="0" algn="l">
              <a:spcBef>
                <a:spcPts val="0"/>
              </a:spcBef>
              <a:spcAft>
                <a:spcPts val="0"/>
              </a:spcAft>
              <a:buSzPts val="1800"/>
              <a:buChar char="●"/>
            </a:pPr>
            <a:r>
              <a:rPr lang="en"/>
              <a:t>Better understanding of the factors that lead to delays could improve ability to avoid delays</a:t>
            </a:r>
            <a:endParaRPr/>
          </a:p>
          <a:p>
            <a:pPr indent="-342900" lvl="0" marL="457200" rtl="0" algn="l">
              <a:spcBef>
                <a:spcPts val="0"/>
              </a:spcBef>
              <a:spcAft>
                <a:spcPts val="0"/>
              </a:spcAft>
              <a:buSzPts val="1800"/>
              <a:buChar char="●"/>
            </a:pPr>
            <a:r>
              <a:rPr lang="en"/>
              <a:t>From the perspective of FAA</a:t>
            </a:r>
            <a:endParaRPr/>
          </a:p>
          <a:p>
            <a:pPr indent="-317500" lvl="1" marL="914400" rtl="0" algn="l">
              <a:spcBef>
                <a:spcPts val="0"/>
              </a:spcBef>
              <a:spcAft>
                <a:spcPts val="0"/>
              </a:spcAft>
              <a:buSzPts val="1400"/>
              <a:buChar char="○"/>
            </a:pPr>
            <a:r>
              <a:rPr lang="en"/>
              <a:t>Use the information to help streamline their current processes:</a:t>
            </a:r>
            <a:endParaRPr/>
          </a:p>
          <a:p>
            <a:pPr indent="-317500" lvl="2" marL="1371600" rtl="0" algn="l">
              <a:spcBef>
                <a:spcPts val="0"/>
              </a:spcBef>
              <a:spcAft>
                <a:spcPts val="0"/>
              </a:spcAft>
              <a:buSzPts val="1400"/>
              <a:buChar char="■"/>
            </a:pPr>
            <a:r>
              <a:rPr lang="en"/>
              <a:t>Identify Factors Driving Flight Delays</a:t>
            </a:r>
            <a:endParaRPr/>
          </a:p>
          <a:p>
            <a:pPr indent="-317500" lvl="2" marL="1371600" rtl="0" algn="l">
              <a:spcBef>
                <a:spcPts val="0"/>
              </a:spcBef>
              <a:spcAft>
                <a:spcPts val="0"/>
              </a:spcAft>
              <a:buSzPts val="1400"/>
              <a:buChar char="■"/>
            </a:pPr>
            <a:r>
              <a:rPr lang="en"/>
              <a:t>Eliminate/Mitigate Factors Driving Flight Delays</a:t>
            </a:r>
            <a:endParaRPr/>
          </a:p>
          <a:p>
            <a:pPr indent="-317500" lvl="2" marL="1371600" rtl="0" algn="l">
              <a:spcBef>
                <a:spcPts val="0"/>
              </a:spcBef>
              <a:spcAft>
                <a:spcPts val="0"/>
              </a:spcAft>
              <a:buSzPts val="1400"/>
              <a:buChar char="■"/>
            </a:pPr>
            <a:r>
              <a:rPr lang="en"/>
              <a:t>Use identified factors to provide better information to the consumer when selecting a flight</a:t>
            </a:r>
            <a:endParaRPr/>
          </a:p>
          <a:p>
            <a:pPr indent="-317500" lvl="1" marL="914400" rtl="0" algn="l">
              <a:spcBef>
                <a:spcPts val="0"/>
              </a:spcBef>
              <a:spcAft>
                <a:spcPts val="0"/>
              </a:spcAft>
              <a:buSzPts val="1400"/>
              <a:buChar char="○"/>
            </a:pPr>
            <a:r>
              <a:rPr lang="en"/>
              <a:t>Air Traffic is predicted to increase, FAA can use existing information to enact changes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Factors for SFO Unique Flight Delay Pattern</a:t>
            </a:r>
            <a:endParaRPr/>
          </a:p>
        </p:txBody>
      </p:sp>
      <p:sp>
        <p:nvSpPr>
          <p:cNvPr id="246" name="Google Shape;246;p42"/>
          <p:cNvSpPr txBox="1"/>
          <p:nvPr>
            <p:ph idx="1" type="body"/>
          </p:nvPr>
        </p:nvSpPr>
        <p:spPr>
          <a:xfrm>
            <a:off x="4797925" y="1209150"/>
            <a:ext cx="4090800" cy="351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SFO’s unique delay pattern</a:t>
            </a:r>
            <a:endParaRPr/>
          </a:p>
          <a:p>
            <a:pPr indent="-342900" lvl="0" marL="457200" rtl="0" algn="l">
              <a:spcBef>
                <a:spcPts val="1600"/>
              </a:spcBef>
              <a:spcAft>
                <a:spcPts val="0"/>
              </a:spcAft>
              <a:buSzPts val="1800"/>
              <a:buChar char="●"/>
            </a:pPr>
            <a:r>
              <a:rPr lang="en"/>
              <a:t>Airport traffic related delays more correlated </a:t>
            </a:r>
            <a:endParaRPr/>
          </a:p>
          <a:p>
            <a:pPr indent="-317500" lvl="1" marL="914400" rtl="0" algn="l">
              <a:spcBef>
                <a:spcPts val="0"/>
              </a:spcBef>
              <a:spcAft>
                <a:spcPts val="0"/>
              </a:spcAft>
              <a:buSzPts val="1400"/>
              <a:buChar char="○"/>
            </a:pPr>
            <a:r>
              <a:rPr lang="en"/>
              <a:t>Top traffic 3 delay hours during peak overall delay hours</a:t>
            </a:r>
            <a:endParaRPr/>
          </a:p>
          <a:p>
            <a:pPr indent="-342900" lvl="0" marL="457200" rtl="0" algn="l">
              <a:spcBef>
                <a:spcPts val="0"/>
              </a:spcBef>
              <a:spcAft>
                <a:spcPts val="0"/>
              </a:spcAft>
              <a:buSzPts val="1800"/>
              <a:buChar char="●"/>
            </a:pPr>
            <a:r>
              <a:rPr lang="en"/>
              <a:t>Weather related delays significantly less correlates with unique delay</a:t>
            </a:r>
            <a:endParaRPr/>
          </a:p>
          <a:p>
            <a:pPr indent="-317500" lvl="1" marL="914400" rtl="0" algn="l">
              <a:spcBef>
                <a:spcPts val="0"/>
              </a:spcBef>
              <a:spcAft>
                <a:spcPts val="0"/>
              </a:spcAft>
              <a:buSzPts val="1400"/>
              <a:buChar char="○"/>
            </a:pPr>
            <a:r>
              <a:rPr lang="en"/>
              <a:t>Top weather delay hours not correlated with top overall delay hours</a:t>
            </a:r>
            <a:endParaRPr/>
          </a:p>
        </p:txBody>
      </p:sp>
      <p:pic>
        <p:nvPicPr>
          <p:cNvPr id="247" name="Google Shape;247;p42"/>
          <p:cNvPicPr preferRelativeResize="0"/>
          <p:nvPr/>
        </p:nvPicPr>
        <p:blipFill>
          <a:blip r:embed="rId3">
            <a:alphaModFix/>
          </a:blip>
          <a:stretch>
            <a:fillRect/>
          </a:stretch>
        </p:blipFill>
        <p:spPr>
          <a:xfrm>
            <a:off x="361925" y="1600938"/>
            <a:ext cx="4287350" cy="29699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311700" y="21545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SFO vrs Oakland Ca (OAK) Airport Comparison</a:t>
            </a:r>
            <a:endParaRPr/>
          </a:p>
        </p:txBody>
      </p:sp>
      <p:pic>
        <p:nvPicPr>
          <p:cNvPr id="253" name="Google Shape;253;p43"/>
          <p:cNvPicPr preferRelativeResize="0"/>
          <p:nvPr/>
        </p:nvPicPr>
        <p:blipFill>
          <a:blip r:embed="rId3">
            <a:alphaModFix/>
          </a:blip>
          <a:stretch>
            <a:fillRect/>
          </a:stretch>
        </p:blipFill>
        <p:spPr>
          <a:xfrm>
            <a:off x="311700" y="1147225"/>
            <a:ext cx="4690526" cy="3694901"/>
          </a:xfrm>
          <a:prstGeom prst="rect">
            <a:avLst/>
          </a:prstGeom>
          <a:noFill/>
          <a:ln>
            <a:noFill/>
          </a:ln>
        </p:spPr>
      </p:pic>
      <p:sp>
        <p:nvSpPr>
          <p:cNvPr id="254" name="Google Shape;254;p43"/>
          <p:cNvSpPr txBox="1"/>
          <p:nvPr>
            <p:ph idx="1" type="body"/>
          </p:nvPr>
        </p:nvSpPr>
        <p:spPr>
          <a:xfrm>
            <a:off x="5143775" y="1147225"/>
            <a:ext cx="3827100" cy="325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Within 10 miles of each other</a:t>
            </a:r>
            <a:endParaRPr/>
          </a:p>
          <a:p>
            <a:pPr indent="-342900" lvl="0" marL="457200" rtl="0" algn="l">
              <a:spcBef>
                <a:spcPts val="0"/>
              </a:spcBef>
              <a:spcAft>
                <a:spcPts val="0"/>
              </a:spcAft>
              <a:buSzPts val="1800"/>
              <a:buChar char="●"/>
            </a:pPr>
            <a:r>
              <a:rPr lang="en"/>
              <a:t>Have similar weather</a:t>
            </a:r>
            <a:endParaRPr/>
          </a:p>
          <a:p>
            <a:pPr indent="-342900" lvl="0" marL="457200" rtl="0" algn="l">
              <a:spcBef>
                <a:spcPts val="0"/>
              </a:spcBef>
              <a:spcAft>
                <a:spcPts val="0"/>
              </a:spcAft>
              <a:buSzPts val="1800"/>
              <a:buChar char="●"/>
            </a:pPr>
            <a:r>
              <a:rPr lang="en"/>
              <a:t>Yet SFO is number one</a:t>
            </a:r>
            <a:endParaRPr/>
          </a:p>
          <a:p>
            <a:pPr indent="-317500" lvl="1" marL="914400" rtl="0" algn="l">
              <a:spcBef>
                <a:spcPts val="0"/>
              </a:spcBef>
              <a:spcAft>
                <a:spcPts val="0"/>
              </a:spcAft>
              <a:buSzPts val="1400"/>
              <a:buChar char="○"/>
            </a:pPr>
            <a:r>
              <a:rPr lang="en"/>
              <a:t>% Departure delays</a:t>
            </a:r>
            <a:endParaRPr/>
          </a:p>
          <a:p>
            <a:pPr indent="-317500" lvl="1" marL="914400" rtl="0" algn="l">
              <a:spcBef>
                <a:spcPts val="0"/>
              </a:spcBef>
              <a:spcAft>
                <a:spcPts val="0"/>
              </a:spcAft>
              <a:buSzPts val="1400"/>
              <a:buChar char="○"/>
            </a:pPr>
            <a:r>
              <a:rPr lang="en"/>
              <a:t>% Arrival delays</a:t>
            </a:r>
            <a:endParaRPr/>
          </a:p>
          <a:p>
            <a:pPr indent="-342900" lvl="0" marL="457200" rtl="0" algn="l">
              <a:spcBef>
                <a:spcPts val="0"/>
              </a:spcBef>
              <a:spcAft>
                <a:spcPts val="0"/>
              </a:spcAft>
              <a:buSzPts val="1800"/>
              <a:buChar char="●"/>
            </a:pPr>
            <a:r>
              <a:rPr lang="en"/>
              <a:t>Why is OAK not on the list?</a:t>
            </a:r>
            <a:endParaRPr/>
          </a:p>
          <a:p>
            <a:pPr indent="-317500" lvl="1" marL="914400" rtl="0" algn="l">
              <a:spcBef>
                <a:spcPts val="0"/>
              </a:spcBef>
              <a:spcAft>
                <a:spcPts val="0"/>
              </a:spcAft>
              <a:buSzPts val="1400"/>
              <a:buChar char="○"/>
            </a:pPr>
            <a:r>
              <a:rPr lang="en"/>
              <a:t>Delays are </a:t>
            </a:r>
            <a:r>
              <a:rPr b="1" lang="en"/>
              <a:t>%</a:t>
            </a:r>
            <a:r>
              <a:rPr lang="en"/>
              <a:t> values not total.</a:t>
            </a:r>
            <a:endParaRPr/>
          </a:p>
          <a:p>
            <a:pPr indent="-317500" lvl="1" marL="914400" rtl="0" algn="l">
              <a:spcBef>
                <a:spcPts val="0"/>
              </a:spcBef>
              <a:spcAft>
                <a:spcPts val="0"/>
              </a:spcAft>
              <a:buSzPts val="1400"/>
              <a:buChar char="○"/>
            </a:pPr>
            <a:r>
              <a:rPr lang="en"/>
              <a:t>Expect be the same </a:t>
            </a:r>
            <a:r>
              <a:rPr b="1" lang="en"/>
              <a:t>%</a:t>
            </a:r>
            <a:r>
              <a:rPr lang="en"/>
              <a:t> values for both airports</a:t>
            </a:r>
            <a:endParaRPr/>
          </a:p>
          <a:p>
            <a:pPr indent="-342900" lvl="0" marL="457200" rtl="0" algn="l">
              <a:spcBef>
                <a:spcPts val="0"/>
              </a:spcBef>
              <a:spcAft>
                <a:spcPts val="0"/>
              </a:spcAft>
              <a:buSzPts val="1800"/>
              <a:buChar char="●"/>
            </a:pPr>
            <a:r>
              <a:rPr lang="en"/>
              <a:t>Differentiating factor ....  ? </a:t>
            </a:r>
            <a:endParaRPr/>
          </a:p>
          <a:p>
            <a:pPr indent="-342900" lvl="0" marL="457200" rtl="0" algn="l">
              <a:spcBef>
                <a:spcPts val="0"/>
              </a:spcBef>
              <a:spcAft>
                <a:spcPts val="0"/>
              </a:spcAft>
              <a:buSzPts val="1800"/>
              <a:buChar char="●"/>
            </a:pPr>
            <a:r>
              <a:rPr lang="en"/>
              <a:t>Must be airport traffic loads!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Hypothesis to Improve Model’s Accuracy</a:t>
            </a:r>
            <a:endParaRPr/>
          </a:p>
        </p:txBody>
      </p:sp>
      <p:sp>
        <p:nvSpPr>
          <p:cNvPr id="260" name="Google Shape;260;p4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only flight trip information and departure weather can accurately predicts delays for airports </a:t>
            </a:r>
            <a:endParaRPr/>
          </a:p>
          <a:p>
            <a:pPr indent="-330200" lvl="1" marL="914400" rtl="0" algn="l">
              <a:spcBef>
                <a:spcPts val="0"/>
              </a:spcBef>
              <a:spcAft>
                <a:spcPts val="0"/>
              </a:spcAft>
              <a:buSzPts val="1600"/>
              <a:buChar char="○"/>
            </a:pPr>
            <a:r>
              <a:rPr b="1" lang="en" sz="1600"/>
              <a:t>WITH</a:t>
            </a:r>
            <a:r>
              <a:rPr lang="en" sz="1600"/>
              <a:t> the normal </a:t>
            </a:r>
            <a:r>
              <a:rPr lang="en" sz="1600"/>
              <a:t>US </a:t>
            </a:r>
            <a:r>
              <a:rPr lang="en" sz="1600"/>
              <a:t>average flight delay distribution</a:t>
            </a:r>
            <a:endParaRPr sz="1600"/>
          </a:p>
          <a:p>
            <a:pPr indent="-342900" lvl="0" marL="457200" rtl="0" algn="l">
              <a:spcBef>
                <a:spcPts val="0"/>
              </a:spcBef>
              <a:spcAft>
                <a:spcPts val="0"/>
              </a:spcAft>
              <a:buSzPts val="1800"/>
              <a:buChar char="●"/>
            </a:pPr>
            <a:r>
              <a:rPr lang="en"/>
              <a:t>T</a:t>
            </a:r>
            <a:r>
              <a:rPr lang="en"/>
              <a:t>o more </a:t>
            </a:r>
            <a:r>
              <a:rPr lang="en"/>
              <a:t>accurately</a:t>
            </a:r>
            <a:r>
              <a:rPr lang="en"/>
              <a:t> predict flight delays at airport </a:t>
            </a:r>
            <a:endParaRPr/>
          </a:p>
          <a:p>
            <a:pPr indent="-330200" lvl="1" marL="914400" rtl="0" algn="l">
              <a:spcBef>
                <a:spcPts val="0"/>
              </a:spcBef>
              <a:spcAft>
                <a:spcPts val="0"/>
              </a:spcAft>
              <a:buSzPts val="1600"/>
              <a:buChar char="○"/>
            </a:pPr>
            <a:r>
              <a:rPr b="1" lang="en" sz="1600"/>
              <a:t>WITHOUT</a:t>
            </a:r>
            <a:r>
              <a:rPr lang="en" sz="1600"/>
              <a:t> the normal US average flight delay </a:t>
            </a:r>
            <a:r>
              <a:rPr lang="en" sz="1600"/>
              <a:t>distribution</a:t>
            </a:r>
            <a:endParaRPr sz="1600"/>
          </a:p>
          <a:p>
            <a:pPr indent="-342900" lvl="0" marL="457200" rtl="0" algn="l">
              <a:spcBef>
                <a:spcPts val="0"/>
              </a:spcBef>
              <a:spcAft>
                <a:spcPts val="0"/>
              </a:spcAft>
              <a:buSzPts val="1800"/>
              <a:buChar char="●"/>
            </a:pPr>
            <a:r>
              <a:rPr lang="en"/>
              <a:t>Add </a:t>
            </a:r>
            <a:r>
              <a:rPr lang="en"/>
              <a:t>additional aviation factors to the model</a:t>
            </a:r>
            <a:endParaRPr/>
          </a:p>
          <a:p>
            <a:pPr indent="-330200" lvl="1" marL="914400" rtl="0" algn="l">
              <a:spcBef>
                <a:spcPts val="0"/>
              </a:spcBef>
              <a:spcAft>
                <a:spcPts val="0"/>
              </a:spcAft>
              <a:buSzPts val="1600"/>
              <a:buChar char="○"/>
            </a:pPr>
            <a:r>
              <a:rPr lang="en" sz="1600"/>
              <a:t>Average airport traffic by day and hour</a:t>
            </a:r>
            <a:endParaRPr sz="1600"/>
          </a:p>
          <a:p>
            <a:pPr indent="-330200" lvl="1" marL="914400" rtl="0" algn="l">
              <a:spcBef>
                <a:spcPts val="0"/>
              </a:spcBef>
              <a:spcAft>
                <a:spcPts val="0"/>
              </a:spcAft>
              <a:buSzPts val="1600"/>
              <a:buChar char="○"/>
            </a:pPr>
            <a:r>
              <a:rPr lang="en" sz="1600"/>
              <a:t>Air traffic system enroute delays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Source Data Description </a:t>
            </a:r>
            <a:endParaRPr/>
          </a:p>
        </p:txBody>
      </p:sp>
      <p:sp>
        <p:nvSpPr>
          <p:cNvPr id="85" name="Google Shape;85;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lnSpc>
                <a:spcPct val="125000"/>
              </a:lnSpc>
              <a:spcBef>
                <a:spcPts val="0"/>
              </a:spcBef>
              <a:spcAft>
                <a:spcPts val="0"/>
              </a:spcAft>
              <a:buClr>
                <a:srgbClr val="000000"/>
              </a:buClr>
              <a:buSzPts val="1800"/>
              <a:buChar char="●"/>
            </a:pPr>
            <a:r>
              <a:rPr lang="en"/>
              <a:t>US Flight Data for the month of Jan 2019 and Jan 2020</a:t>
            </a:r>
            <a:endParaRPr b="1" sz="1350">
              <a:solidFill>
                <a:srgbClr val="000000"/>
              </a:solidFill>
              <a:latin typeface="Arial"/>
              <a:ea typeface="Arial"/>
              <a:cs typeface="Arial"/>
              <a:sym typeface="Arial"/>
            </a:endParaRPr>
          </a:p>
          <a:p>
            <a:pPr indent="-317500" lvl="1" marL="914400" rtl="0" algn="l">
              <a:spcBef>
                <a:spcPts val="0"/>
              </a:spcBef>
              <a:spcAft>
                <a:spcPts val="0"/>
              </a:spcAft>
              <a:buSzPts val="1400"/>
              <a:buChar char="○"/>
            </a:pPr>
            <a:r>
              <a:rPr lang="en" u="sng">
                <a:solidFill>
                  <a:schemeClr val="hlink"/>
                </a:solidFill>
                <a:hlinkClick r:id="rId3"/>
              </a:rPr>
              <a:t>https://www.kaggle.com/divyansh22/flight-delay-prediction</a:t>
            </a:r>
            <a:endParaRPr/>
          </a:p>
          <a:p>
            <a:pPr indent="-342900" lvl="0" marL="457200" rtl="0" algn="l">
              <a:spcBef>
                <a:spcPts val="0"/>
              </a:spcBef>
              <a:spcAft>
                <a:spcPts val="0"/>
              </a:spcAft>
              <a:buSzPts val="1800"/>
              <a:buChar char="●"/>
            </a:pPr>
            <a:r>
              <a:rPr lang="en"/>
              <a:t>Airport Details</a:t>
            </a:r>
            <a:endParaRPr/>
          </a:p>
          <a:p>
            <a:pPr indent="-317500" lvl="1" marL="914400" rtl="0" algn="l">
              <a:spcBef>
                <a:spcPts val="0"/>
              </a:spcBef>
              <a:spcAft>
                <a:spcPts val="0"/>
              </a:spcAft>
              <a:buSzPts val="1400"/>
              <a:buChar char="○"/>
            </a:pPr>
            <a:r>
              <a:rPr lang="en" u="sng">
                <a:solidFill>
                  <a:schemeClr val="hlink"/>
                </a:solidFill>
                <a:hlinkClick r:id="rId4"/>
              </a:rPr>
              <a:t>http://www.airportcodes.org/</a:t>
            </a:r>
            <a:endParaRPr/>
          </a:p>
          <a:p>
            <a:pPr indent="-342900" lvl="0" marL="457200" rtl="0" algn="l">
              <a:spcBef>
                <a:spcPts val="0"/>
              </a:spcBef>
              <a:spcAft>
                <a:spcPts val="0"/>
              </a:spcAft>
              <a:buSzPts val="1800"/>
              <a:buChar char="●"/>
            </a:pPr>
            <a:r>
              <a:rPr lang="en"/>
              <a:t>Weather Data</a:t>
            </a:r>
            <a:endParaRPr/>
          </a:p>
          <a:p>
            <a:pPr indent="-317500" lvl="1" marL="914400" rtl="0" algn="l">
              <a:spcBef>
                <a:spcPts val="0"/>
              </a:spcBef>
              <a:spcAft>
                <a:spcPts val="0"/>
              </a:spcAft>
              <a:buSzPts val="1400"/>
              <a:buChar char="○"/>
            </a:pPr>
            <a:r>
              <a:rPr lang="en" sz="1100" u="sng">
                <a:solidFill>
                  <a:schemeClr val="hlink"/>
                </a:solidFill>
                <a:latin typeface="Arial"/>
                <a:ea typeface="Arial"/>
                <a:cs typeface="Arial"/>
                <a:sym typeface="Arial"/>
                <a:hlinkClick r:id="rId5"/>
              </a:rPr>
              <a:t>Historical Weather API | Historical Weather</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Source Selection Criteria</a:t>
            </a:r>
            <a:endParaRPr/>
          </a:p>
        </p:txBody>
      </p:sp>
      <p:sp>
        <p:nvSpPr>
          <p:cNvPr id="91" name="Google Shape;91;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Flight data from single months in two years:</a:t>
            </a:r>
            <a:endParaRPr/>
          </a:p>
          <a:p>
            <a:pPr indent="-317500" lvl="1" marL="1371600" rtl="0" algn="l">
              <a:spcBef>
                <a:spcPts val="0"/>
              </a:spcBef>
              <a:spcAft>
                <a:spcPts val="0"/>
              </a:spcAft>
              <a:buSzPts val="1400"/>
              <a:buChar char="○"/>
            </a:pPr>
            <a:r>
              <a:rPr lang="en"/>
              <a:t>Covid Impacts:  January was believe to not be impacted</a:t>
            </a:r>
            <a:endParaRPr/>
          </a:p>
          <a:p>
            <a:pPr indent="-317500" lvl="1" marL="1371600" rtl="0" algn="l">
              <a:spcBef>
                <a:spcPts val="0"/>
              </a:spcBef>
              <a:spcAft>
                <a:spcPts val="0"/>
              </a:spcAft>
              <a:buSzPts val="1400"/>
              <a:buChar char="○"/>
            </a:pPr>
            <a:r>
              <a:rPr lang="en"/>
              <a:t>Two different years: to give addition volume to the machine model</a:t>
            </a:r>
            <a:endParaRPr/>
          </a:p>
          <a:p>
            <a:pPr indent="-317500" lvl="1" marL="1371600" rtl="0" algn="l">
              <a:spcBef>
                <a:spcPts val="0"/>
              </a:spcBef>
              <a:spcAft>
                <a:spcPts val="0"/>
              </a:spcAft>
              <a:buSzPts val="1400"/>
              <a:buChar char="○"/>
            </a:pPr>
            <a:r>
              <a:rPr lang="en"/>
              <a:t>Only two months of data: Limited Computing and Storage resources</a:t>
            </a:r>
            <a:endParaRPr/>
          </a:p>
          <a:p>
            <a:pPr indent="-342900" lvl="0" marL="457200" rtl="0" algn="l">
              <a:spcBef>
                <a:spcPts val="0"/>
              </a:spcBef>
              <a:spcAft>
                <a:spcPts val="0"/>
              </a:spcAft>
              <a:buSzPts val="1800"/>
              <a:buChar char="●"/>
            </a:pPr>
            <a:r>
              <a:rPr lang="en"/>
              <a:t>Time available for processing - small scope project</a:t>
            </a:r>
            <a:endParaRPr/>
          </a:p>
          <a:p>
            <a:pPr indent="-342900" lvl="0" marL="457200" rtl="0" algn="l">
              <a:spcBef>
                <a:spcPts val="0"/>
              </a:spcBef>
              <a:spcAft>
                <a:spcPts val="0"/>
              </a:spcAft>
              <a:buSzPts val="1800"/>
              <a:buChar char="●"/>
            </a:pPr>
            <a:r>
              <a:rPr lang="en"/>
              <a:t>Limited access to free historical weather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Target Questions To Be Answered</a:t>
            </a:r>
            <a:endParaRPr/>
          </a:p>
        </p:txBody>
      </p:sp>
      <p:sp>
        <p:nvSpPr>
          <p:cNvPr id="97" name="Google Shape;97;p18"/>
          <p:cNvSpPr txBox="1"/>
          <p:nvPr>
            <p:ph idx="1" type="body"/>
          </p:nvPr>
        </p:nvSpPr>
        <p:spPr>
          <a:xfrm>
            <a:off x="311700" y="1225225"/>
            <a:ext cx="8520600" cy="354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Determine Factors that impact flight delays:</a:t>
            </a:r>
            <a:endParaRPr/>
          </a:p>
          <a:p>
            <a:pPr indent="-317500" lvl="1" marL="914400" rtl="0" algn="l">
              <a:spcBef>
                <a:spcPts val="0"/>
              </a:spcBef>
              <a:spcAft>
                <a:spcPts val="0"/>
              </a:spcAft>
              <a:buSzPts val="1400"/>
              <a:buChar char="○"/>
            </a:pPr>
            <a:r>
              <a:rPr lang="en"/>
              <a:t>Airport</a:t>
            </a:r>
            <a:endParaRPr/>
          </a:p>
          <a:p>
            <a:pPr indent="-317500" lvl="1" marL="914400" rtl="0" algn="l">
              <a:spcBef>
                <a:spcPts val="0"/>
              </a:spcBef>
              <a:spcAft>
                <a:spcPts val="0"/>
              </a:spcAft>
              <a:buSzPts val="1400"/>
              <a:buChar char="○"/>
            </a:pPr>
            <a:r>
              <a:rPr lang="en"/>
              <a:t>Airline</a:t>
            </a:r>
            <a:endParaRPr/>
          </a:p>
          <a:p>
            <a:pPr indent="-317500" lvl="1" marL="914400" rtl="0" algn="l">
              <a:spcBef>
                <a:spcPts val="0"/>
              </a:spcBef>
              <a:spcAft>
                <a:spcPts val="0"/>
              </a:spcAft>
              <a:buSzPts val="1400"/>
              <a:buChar char="○"/>
            </a:pPr>
            <a:r>
              <a:rPr lang="en"/>
              <a:t>Number of Flights</a:t>
            </a:r>
            <a:endParaRPr/>
          </a:p>
          <a:p>
            <a:pPr indent="-317500" lvl="1" marL="914400" rtl="0" algn="l">
              <a:spcBef>
                <a:spcPts val="0"/>
              </a:spcBef>
              <a:spcAft>
                <a:spcPts val="0"/>
              </a:spcAft>
              <a:buSzPts val="1400"/>
              <a:buChar char="○"/>
            </a:pPr>
            <a:r>
              <a:rPr lang="en"/>
              <a:t>Type of Plane</a:t>
            </a:r>
            <a:endParaRPr/>
          </a:p>
          <a:p>
            <a:pPr indent="-317500" lvl="1" marL="914400" rtl="0" algn="l">
              <a:spcBef>
                <a:spcPts val="0"/>
              </a:spcBef>
              <a:spcAft>
                <a:spcPts val="0"/>
              </a:spcAft>
              <a:buSzPts val="1400"/>
              <a:buChar char="○"/>
            </a:pPr>
            <a:r>
              <a:rPr lang="en"/>
              <a:t>Flight </a:t>
            </a:r>
            <a:r>
              <a:rPr lang="en"/>
              <a:t>Diverted</a:t>
            </a:r>
            <a:endParaRPr/>
          </a:p>
          <a:p>
            <a:pPr indent="-317500" lvl="1" marL="914400" rtl="0" algn="l">
              <a:spcBef>
                <a:spcPts val="0"/>
              </a:spcBef>
              <a:spcAft>
                <a:spcPts val="0"/>
              </a:spcAft>
              <a:buSzPts val="1400"/>
              <a:buChar char="○"/>
            </a:pPr>
            <a:r>
              <a:rPr lang="en"/>
              <a:t>Day of Week/Time of Day</a:t>
            </a:r>
            <a:endParaRPr/>
          </a:p>
          <a:p>
            <a:pPr indent="-317500" lvl="1" marL="914400" rtl="0" algn="l">
              <a:spcBef>
                <a:spcPts val="0"/>
              </a:spcBef>
              <a:spcAft>
                <a:spcPts val="0"/>
              </a:spcAft>
              <a:buSzPts val="1400"/>
              <a:buChar char="○"/>
            </a:pPr>
            <a:r>
              <a:rPr lang="en"/>
              <a:t>Length of Flight</a:t>
            </a:r>
            <a:endParaRPr/>
          </a:p>
          <a:p>
            <a:pPr indent="-317500" lvl="1" marL="914400" rtl="0" algn="l">
              <a:spcBef>
                <a:spcPts val="0"/>
              </a:spcBef>
              <a:spcAft>
                <a:spcPts val="0"/>
              </a:spcAft>
              <a:buSzPts val="1400"/>
              <a:buChar char="○"/>
            </a:pPr>
            <a:r>
              <a:rPr lang="en"/>
              <a:t>Proceeding flight impact</a:t>
            </a:r>
            <a:endParaRPr/>
          </a:p>
          <a:p>
            <a:pPr indent="-317500" lvl="1" marL="914400" rtl="0" algn="l">
              <a:spcBef>
                <a:spcPts val="0"/>
              </a:spcBef>
              <a:spcAft>
                <a:spcPts val="0"/>
              </a:spcAft>
              <a:buSzPts val="1400"/>
              <a:buChar char="○"/>
            </a:pPr>
            <a:r>
              <a:rPr lang="en"/>
              <a:t>Domestic vs. International</a:t>
            </a:r>
            <a:endParaRPr/>
          </a:p>
          <a:p>
            <a:pPr indent="-317500" lvl="1" marL="914400" rtl="0" algn="l">
              <a:spcBef>
                <a:spcPts val="0"/>
              </a:spcBef>
              <a:spcAft>
                <a:spcPts val="0"/>
              </a:spcAft>
              <a:buSzPts val="1400"/>
              <a:buChar char="○"/>
            </a:pPr>
            <a:r>
              <a:rPr lang="en"/>
              <a:t>Weather (additional data needed)</a:t>
            </a:r>
            <a:endParaRPr/>
          </a:p>
          <a:p>
            <a:pPr indent="-317500" lvl="1" marL="914400" rtl="0" algn="l">
              <a:spcBef>
                <a:spcPts val="0"/>
              </a:spcBef>
              <a:spcAft>
                <a:spcPts val="0"/>
              </a:spcAft>
              <a:buSzPts val="1400"/>
              <a:buChar char="○"/>
            </a:pPr>
            <a:r>
              <a:rPr lang="en"/>
              <a:t>Number Gates (additional data needed)</a:t>
            </a:r>
            <a:endParaRPr/>
          </a:p>
          <a:p>
            <a:pPr indent="-342900" lvl="0" marL="457200" rtl="0" algn="l">
              <a:spcBef>
                <a:spcPts val="0"/>
              </a:spcBef>
              <a:spcAft>
                <a:spcPts val="0"/>
              </a:spcAft>
              <a:buSzPts val="1800"/>
              <a:buChar char="●"/>
            </a:pPr>
            <a:r>
              <a:rPr lang="en"/>
              <a:t>From the data we have can we predict flight delays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03" name="Google Shape;103;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Initial exploration of the flight data was achieved using Jupyter Notebook</a:t>
            </a:r>
            <a:endParaRPr/>
          </a:p>
          <a:p>
            <a:pPr indent="-342900" lvl="0" marL="457200" rtl="0" algn="l">
              <a:spcBef>
                <a:spcPts val="0"/>
              </a:spcBef>
              <a:spcAft>
                <a:spcPts val="0"/>
              </a:spcAft>
              <a:buSzPts val="1800"/>
              <a:buChar char="●"/>
            </a:pPr>
            <a:r>
              <a:rPr lang="en"/>
              <a:t>Two datasets from January 2019 and 2020</a:t>
            </a:r>
            <a:endParaRPr/>
          </a:p>
          <a:p>
            <a:pPr indent="-342900" lvl="0" marL="457200" rtl="0" algn="l">
              <a:spcBef>
                <a:spcPts val="0"/>
              </a:spcBef>
              <a:spcAft>
                <a:spcPts val="0"/>
              </a:spcAft>
              <a:buSzPts val="1800"/>
              <a:buChar char="●"/>
            </a:pPr>
            <a:r>
              <a:rPr lang="en"/>
              <a:t>Both datasets have 20 columns</a:t>
            </a:r>
            <a:endParaRPr/>
          </a:p>
          <a:p>
            <a:pPr indent="-317500" lvl="1" marL="914400" rtl="0" algn="l">
              <a:spcBef>
                <a:spcPts val="0"/>
              </a:spcBef>
              <a:spcAft>
                <a:spcPts val="0"/>
              </a:spcAft>
              <a:buSzPts val="1400"/>
              <a:buChar char="○"/>
            </a:pPr>
            <a:r>
              <a:rPr lang="en"/>
              <a:t>There were multiple columns that did not add unique information and were excluded. Example:  Origin was selected to be include in the analysis, Origin Airport seq ID, Origin airport ID were not included</a:t>
            </a:r>
            <a:endParaRPr/>
          </a:p>
          <a:p>
            <a:pPr indent="-317500" lvl="1" marL="914400" rtl="0" algn="l">
              <a:spcBef>
                <a:spcPts val="0"/>
              </a:spcBef>
              <a:spcAft>
                <a:spcPts val="0"/>
              </a:spcAft>
              <a:buSzPts val="1400"/>
              <a:buChar char="○"/>
            </a:pPr>
            <a:r>
              <a:rPr lang="en"/>
              <a:t>Some columns were excluded because they would be too known prior to a flight and so were excluded.  Examples:  Arrival Delay at the destination, whether the flight was Cancelled or Diverted. </a:t>
            </a:r>
            <a:endParaRPr/>
          </a:p>
          <a:p>
            <a:pPr indent="-342900" lvl="0" marL="457200" rtl="0" algn="l">
              <a:spcBef>
                <a:spcPts val="0"/>
              </a:spcBef>
              <a:spcAft>
                <a:spcPts val="0"/>
              </a:spcAft>
              <a:buSzPts val="1800"/>
              <a:buChar char="●"/>
            </a:pPr>
            <a:r>
              <a:rPr lang="en"/>
              <a:t>None of the rows had missing data, so no rows were removed.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09" name="Google Shape;109;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Weather Data:</a:t>
            </a:r>
            <a:endParaRPr/>
          </a:p>
          <a:p>
            <a:pPr indent="-317500" lvl="1" marL="914400" rtl="0" algn="l">
              <a:spcBef>
                <a:spcPts val="0"/>
              </a:spcBef>
              <a:spcAft>
                <a:spcPts val="0"/>
              </a:spcAft>
              <a:buSzPts val="1400"/>
              <a:buChar char="○"/>
            </a:pPr>
            <a:r>
              <a:rPr lang="en"/>
              <a:t>One of the question we wanted to understand was the impact of weather on flight delays.</a:t>
            </a:r>
            <a:endParaRPr/>
          </a:p>
          <a:p>
            <a:pPr indent="-317500" lvl="1" marL="914400" rtl="0" algn="l">
              <a:spcBef>
                <a:spcPts val="0"/>
              </a:spcBef>
              <a:spcAft>
                <a:spcPts val="0"/>
              </a:spcAft>
              <a:buSzPts val="1400"/>
              <a:buChar char="○"/>
            </a:pPr>
            <a:r>
              <a:rPr lang="en"/>
              <a:t>Flights dataset did not contain weather data so it was necessary to source the weather information from another location.</a:t>
            </a:r>
            <a:endParaRPr/>
          </a:p>
          <a:p>
            <a:pPr indent="-317500" lvl="1" marL="914400" rtl="0" algn="l">
              <a:spcBef>
                <a:spcPts val="0"/>
              </a:spcBef>
              <a:spcAft>
                <a:spcPts val="0"/>
              </a:spcAft>
              <a:buSzPts val="1400"/>
              <a:buChar char="○"/>
            </a:pPr>
            <a:r>
              <a:rPr lang="en"/>
              <a:t>Hourly weather data from January 2018, 2019, and 2020 was imported using the historical weather API from World Weather Online.</a:t>
            </a:r>
            <a:endParaRPr/>
          </a:p>
          <a:p>
            <a:pPr indent="-342900" lvl="0" marL="457200" rtl="0" algn="l">
              <a:spcBef>
                <a:spcPts val="0"/>
              </a:spcBef>
              <a:spcAft>
                <a:spcPts val="0"/>
              </a:spcAft>
              <a:buSzPts val="1800"/>
              <a:buChar char="●"/>
            </a:pPr>
            <a:r>
              <a:rPr lang="en"/>
              <a:t>Database</a:t>
            </a:r>
            <a:endParaRPr/>
          </a:p>
          <a:p>
            <a:pPr indent="-317500" lvl="1" marL="914400" rtl="0" algn="l">
              <a:spcBef>
                <a:spcPts val="0"/>
              </a:spcBef>
              <a:spcAft>
                <a:spcPts val="0"/>
              </a:spcAft>
              <a:buSzPts val="1400"/>
              <a:buChar char="○"/>
            </a:pPr>
            <a:r>
              <a:rPr lang="en"/>
              <a:t>Use AWS to store all flight and weather data</a:t>
            </a:r>
            <a:endParaRPr/>
          </a:p>
          <a:p>
            <a:pPr indent="-317500" lvl="1" marL="914400" rtl="0" algn="l">
              <a:spcBef>
                <a:spcPts val="0"/>
              </a:spcBef>
              <a:spcAft>
                <a:spcPts val="0"/>
              </a:spcAft>
              <a:buSzPts val="1400"/>
              <a:buChar char="○"/>
            </a:pPr>
            <a:r>
              <a:rPr lang="en"/>
              <a:t>Use PostgreSQL to connect to the database in order to create and merge tables</a:t>
            </a:r>
            <a:endParaRPr/>
          </a:p>
          <a:p>
            <a:pPr indent="-317500" lvl="1" marL="914400" rtl="0" algn="l">
              <a:spcBef>
                <a:spcPts val="0"/>
              </a:spcBef>
              <a:spcAft>
                <a:spcPts val="0"/>
              </a:spcAft>
              <a:buSzPts val="1400"/>
              <a:buChar char="○"/>
            </a:pPr>
            <a:r>
              <a:rPr lang="en"/>
              <a:t>Create an ERD for the database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Exploration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