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5" r:id="rId10"/>
    <p:sldId id="268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dirty="0" err="1"/>
              <a:t>Általános</a:t>
            </a:r>
            <a:r>
              <a:rPr lang="en-GB" b="0" dirty="0"/>
              <a:t> </a:t>
            </a:r>
            <a:r>
              <a:rPr lang="en-GB" b="0" dirty="0" err="1"/>
              <a:t>iskolások</a:t>
            </a:r>
            <a:r>
              <a:rPr lang="en-GB" b="0" dirty="0"/>
              <a:t> </a:t>
            </a:r>
            <a:r>
              <a:rPr lang="en-GB" b="0" dirty="0" err="1"/>
              <a:t>oktatását</a:t>
            </a:r>
            <a:r>
              <a:rPr lang="en-GB" b="0" dirty="0"/>
              <a:t> </a:t>
            </a:r>
            <a:r>
              <a:rPr lang="en-GB" b="0" dirty="0" err="1"/>
              <a:t>segítő</a:t>
            </a:r>
            <a:r>
              <a:rPr lang="en-GB" b="0" dirty="0"/>
              <a:t> </a:t>
            </a:r>
            <a:r>
              <a:rPr lang="en-GB" b="0" dirty="0" err="1"/>
              <a:t>webalkalmazás</a:t>
            </a:r>
            <a:r>
              <a:rPr lang="en-GB" b="0" dirty="0"/>
              <a:t/>
            </a:r>
            <a:br>
              <a:rPr lang="en-GB" b="0" dirty="0"/>
            </a:b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10669" cy="990744"/>
          </a:xfrm>
        </p:spPr>
        <p:txBody>
          <a:bodyPr>
            <a:normAutofit/>
          </a:bodyPr>
          <a:lstStyle/>
          <a:p>
            <a:r>
              <a:rPr lang="hu-HU" b="1" dirty="0" smtClean="0"/>
              <a:t>Hallgató</a:t>
            </a:r>
            <a:r>
              <a:rPr lang="hu-HU" dirty="0" smtClean="0"/>
              <a:t>: Miklós Gergő</a:t>
            </a:r>
          </a:p>
          <a:p>
            <a:r>
              <a:rPr lang="hu-HU" b="1" dirty="0" smtClean="0"/>
              <a:t>Konzulens</a:t>
            </a:r>
            <a:r>
              <a:rPr lang="hu-HU" dirty="0" smtClean="0"/>
              <a:t>: Kövesdán Gábor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20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773" y="447188"/>
            <a:ext cx="970450" cy="970450"/>
          </a:xfrm>
        </p:spPr>
      </p:pic>
      <p:sp>
        <p:nvSpPr>
          <p:cNvPr id="3" name="Szövegdoboz 2"/>
          <p:cNvSpPr txBox="1"/>
          <p:nvPr/>
        </p:nvSpPr>
        <p:spPr>
          <a:xfrm>
            <a:off x="508076" y="3991775"/>
            <a:ext cx="4814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5"/>
                </a:solidFill>
                <a:latin typeface="Consolas" panose="020B0609020204030204" pitchFamily="49" charset="0"/>
              </a:rPr>
              <a:t>@</a:t>
            </a:r>
            <a:r>
              <a:rPr lang="en-GB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NodeEntity</a:t>
            </a:r>
            <a:endParaRPr lang="en-GB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public class </a:t>
            </a:r>
            <a:r>
              <a:rPr lang="en-GB" sz="1400" dirty="0">
                <a:solidFill>
                  <a:schemeClr val="accent4"/>
                </a:solidFill>
                <a:latin typeface="Consolas" panose="020B0609020204030204" pitchFamily="49" charset="0"/>
              </a:rPr>
              <a:t>User</a:t>
            </a:r>
            <a:r>
              <a:rPr lang="en-GB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	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chemeClr val="accent5"/>
                </a:solidFill>
                <a:latin typeface="Consolas" panose="020B0609020204030204" pitchFamily="49" charset="0"/>
              </a:rPr>
              <a:t>@Id </a:t>
            </a:r>
            <a:r>
              <a:rPr lang="en-GB" sz="1400" dirty="0">
                <a:latin typeface="Consolas" panose="020B0609020204030204" pitchFamily="49" charset="0"/>
              </a:rPr>
              <a:t>private Long </a:t>
            </a:r>
            <a:r>
              <a:rPr lang="en-GB" sz="1400" dirty="0">
                <a:solidFill>
                  <a:schemeClr val="accent3"/>
                </a:solidFill>
                <a:latin typeface="Consolas" panose="020B0609020204030204" pitchFamily="49" charset="0"/>
              </a:rPr>
              <a:t>id</a:t>
            </a:r>
            <a:r>
              <a:rPr lang="en-GB" sz="14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private String </a:t>
            </a:r>
            <a:r>
              <a:rPr lang="en-GB" sz="1400" dirty="0">
                <a:solidFill>
                  <a:schemeClr val="accent5"/>
                </a:solidFill>
                <a:latin typeface="Consolas" panose="020B0609020204030204" pitchFamily="49" charset="0"/>
              </a:rPr>
              <a:t>name</a:t>
            </a:r>
            <a:r>
              <a:rPr lang="en-GB" sz="1400" dirty="0">
                <a:latin typeface="Consolas" panose="020B0609020204030204" pitchFamily="49" charset="0"/>
              </a:rPr>
              <a:t>;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chemeClr val="accent5"/>
                </a:solidFill>
                <a:latin typeface="Consolas" panose="020B0609020204030204" pitchFamily="49" charset="0"/>
              </a:rPr>
              <a:t>@Relationship(type </a:t>
            </a:r>
            <a:r>
              <a:rPr lang="en-GB" sz="1400" dirty="0">
                <a:latin typeface="Consolas" panose="020B0609020204030204" pitchFamily="49" charset="0"/>
              </a:rPr>
              <a:t>= "GROUPUSER")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private </a:t>
            </a:r>
            <a:r>
              <a:rPr lang="en-GB" sz="1400" dirty="0" smtClean="0">
                <a:latin typeface="Consolas" panose="020B0609020204030204" pitchFamily="49" charset="0"/>
              </a:rPr>
              <a:t>List&lt;</a:t>
            </a:r>
            <a:r>
              <a:rPr lang="en-GB" sz="1400" b="1" i="1" u="sng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Group</a:t>
            </a:r>
            <a:r>
              <a:rPr lang="en-GB" sz="1400" dirty="0" smtClean="0">
                <a:latin typeface="Consolas" panose="020B0609020204030204" pitchFamily="49" charset="0"/>
              </a:rPr>
              <a:t>&gt; </a:t>
            </a:r>
            <a:r>
              <a:rPr lang="en-GB" sz="1400" dirty="0">
                <a:solidFill>
                  <a:schemeClr val="accent2"/>
                </a:solidFill>
                <a:latin typeface="Consolas" panose="020B0609020204030204" pitchFamily="49" charset="0"/>
              </a:rPr>
              <a:t>groups</a:t>
            </a:r>
            <a:r>
              <a:rPr lang="en-GB" sz="14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 smtClean="0">
                <a:latin typeface="Consolas" panose="020B0609020204030204" pitchFamily="49" charset="0"/>
              </a:rPr>
              <a:t>}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4856672" y="3991774"/>
            <a:ext cx="42183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5"/>
                </a:solidFill>
                <a:latin typeface="Consolas" panose="020B0609020204030204" pitchFamily="49" charset="0"/>
              </a:rPr>
              <a:t>@</a:t>
            </a:r>
            <a:r>
              <a:rPr lang="en-GB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QueryResult</a:t>
            </a:r>
            <a:endParaRPr lang="en-GB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public class </a:t>
            </a:r>
            <a:r>
              <a:rPr lang="en-GB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UserDTO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</a:rPr>
              <a:t>{</a:t>
            </a:r>
            <a:endParaRPr lang="en-GB" sz="1400" dirty="0">
              <a:latin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    private Long </a:t>
            </a:r>
            <a:r>
              <a:rPr lang="en-GB" sz="1400" dirty="0">
                <a:solidFill>
                  <a:schemeClr val="accent3"/>
                </a:solidFill>
                <a:latin typeface="Consolas" panose="020B0609020204030204" pitchFamily="49" charset="0"/>
              </a:rPr>
              <a:t>id</a:t>
            </a:r>
            <a:r>
              <a:rPr lang="en-GB" sz="14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private String </a:t>
            </a:r>
            <a:r>
              <a:rPr lang="en-GB" sz="1400" dirty="0">
                <a:solidFill>
                  <a:schemeClr val="accent5"/>
                </a:solidFill>
                <a:latin typeface="Consolas" panose="020B0609020204030204" pitchFamily="49" charset="0"/>
              </a:rPr>
              <a:t>name</a:t>
            </a:r>
            <a:r>
              <a:rPr lang="en-GB" sz="1400" dirty="0">
                <a:latin typeface="Consolas" panose="020B0609020204030204" pitchFamily="49" charset="0"/>
              </a:rPr>
              <a:t>;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    private List&lt;</a:t>
            </a:r>
            <a:r>
              <a:rPr lang="en-GB" sz="1400" b="1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Long</a:t>
            </a:r>
            <a:r>
              <a:rPr lang="en-GB" sz="1400" dirty="0">
                <a:latin typeface="Consolas" panose="020B0609020204030204" pitchFamily="49" charset="0"/>
              </a:rPr>
              <a:t>&gt; </a:t>
            </a: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group</a:t>
            </a:r>
            <a:r>
              <a:rPr lang="en-GB" sz="14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Id</a:t>
            </a: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</a:t>
            </a:r>
            <a:r>
              <a:rPr lang="en-GB" sz="14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508076" y="2723132"/>
            <a:ext cx="2209159" cy="8856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hu-HU" sz="2400" dirty="0" smtClean="0"/>
          </a:p>
          <a:p>
            <a:r>
              <a:rPr lang="hu-HU" sz="2400" dirty="0" err="1" smtClean="0"/>
              <a:t>User</a:t>
            </a:r>
            <a:endParaRPr lang="hu-HU" dirty="0" smtClean="0"/>
          </a:p>
          <a:p>
            <a:pPr marL="0" indent="0">
              <a:buNone/>
            </a:pPr>
            <a:endParaRPr lang="hu-HU" sz="2400" dirty="0" smtClean="0"/>
          </a:p>
        </p:txBody>
      </p:sp>
      <p:sp>
        <p:nvSpPr>
          <p:cNvPr id="9" name="Szövegdoboz 8"/>
          <p:cNvSpPr txBox="1"/>
          <p:nvPr/>
        </p:nvSpPr>
        <p:spPr>
          <a:xfrm>
            <a:off x="9012228" y="4207219"/>
            <a:ext cx="25411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type </a:t>
            </a:r>
            <a:r>
              <a:rPr lang="en-GB" sz="1400" dirty="0">
                <a:solidFill>
                  <a:schemeClr val="accent4"/>
                </a:solidFill>
                <a:latin typeface="Consolas" panose="020B0609020204030204" pitchFamily="49" charset="0"/>
              </a:rPr>
              <a:t>User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</a:rPr>
              <a:t>{</a:t>
            </a:r>
            <a:endParaRPr lang="hu-HU" sz="1400" dirty="0" smtClean="0">
              <a:latin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    id: </a:t>
            </a:r>
            <a:r>
              <a:rPr lang="en-GB" sz="1400" dirty="0">
                <a:solidFill>
                  <a:schemeClr val="accent3"/>
                </a:solidFill>
                <a:latin typeface="Consolas" panose="020B0609020204030204" pitchFamily="49" charset="0"/>
              </a:rPr>
              <a:t>ID</a:t>
            </a:r>
            <a:r>
              <a:rPr lang="en-GB" sz="1400" dirty="0">
                <a:latin typeface="Consolas" panose="020B0609020204030204" pitchFamily="49" charset="0"/>
              </a:rPr>
              <a:t>!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chemeClr val="accent5"/>
                </a:solidFill>
                <a:latin typeface="Consolas" panose="020B0609020204030204" pitchFamily="49" charset="0"/>
              </a:rPr>
              <a:t>name</a:t>
            </a:r>
            <a:r>
              <a:rPr lang="en-GB" sz="1400" dirty="0">
                <a:latin typeface="Consolas" panose="020B0609020204030204" pitchFamily="49" charset="0"/>
              </a:rPr>
              <a:t>: </a:t>
            </a:r>
            <a:r>
              <a:rPr lang="en-GB" sz="1400" dirty="0" smtClean="0">
                <a:latin typeface="Consolas" panose="020B0609020204030204" pitchFamily="49" charset="0"/>
              </a:rPr>
              <a:t>String</a:t>
            </a:r>
            <a:endParaRPr lang="hu-HU" sz="1400" dirty="0" smtClean="0">
              <a:latin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chemeClr val="accent2"/>
                </a:solidFill>
                <a:latin typeface="Consolas" panose="020B0609020204030204" pitchFamily="49" charset="0"/>
              </a:rPr>
              <a:t>groups</a:t>
            </a:r>
            <a:r>
              <a:rPr lang="en-GB" sz="1400" dirty="0">
                <a:latin typeface="Consolas" panose="020B0609020204030204" pitchFamily="49" charset="0"/>
              </a:rPr>
              <a:t>: [</a:t>
            </a:r>
            <a:r>
              <a:rPr lang="en-GB" sz="1400" b="1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Group</a:t>
            </a:r>
            <a:r>
              <a:rPr lang="en-GB" sz="1400" dirty="0">
                <a:latin typeface="Consolas" panose="020B0609020204030204" pitchFamily="49" charset="0"/>
              </a:rPr>
              <a:t>]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artalom helye 2"/>
          <p:cNvSpPr txBox="1">
            <a:spLocks/>
          </p:cNvSpPr>
          <p:nvPr/>
        </p:nvSpPr>
        <p:spPr>
          <a:xfrm>
            <a:off x="4856672" y="2789267"/>
            <a:ext cx="2209159" cy="8856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hu-HU" sz="2400" dirty="0" smtClean="0"/>
          </a:p>
          <a:p>
            <a:r>
              <a:rPr lang="hu-HU" sz="2400" dirty="0" err="1" smtClean="0"/>
              <a:t>User</a:t>
            </a:r>
            <a:r>
              <a:rPr lang="hu-HU" sz="2400" dirty="0" smtClean="0"/>
              <a:t> DTO</a:t>
            </a:r>
            <a:endParaRPr lang="hu-HU" dirty="0" smtClean="0"/>
          </a:p>
          <a:p>
            <a:pPr marL="0" indent="0">
              <a:buNone/>
            </a:pPr>
            <a:endParaRPr lang="hu-HU" sz="2400" dirty="0" smtClean="0"/>
          </a:p>
        </p:txBody>
      </p:sp>
      <p:sp>
        <p:nvSpPr>
          <p:cNvPr id="12" name="Tartalom helye 2"/>
          <p:cNvSpPr txBox="1">
            <a:spLocks/>
          </p:cNvSpPr>
          <p:nvPr/>
        </p:nvSpPr>
        <p:spPr>
          <a:xfrm>
            <a:off x="9012228" y="2789267"/>
            <a:ext cx="2492151" cy="8856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hu-HU" sz="2400" dirty="0" smtClean="0"/>
          </a:p>
          <a:p>
            <a:r>
              <a:rPr lang="hu-HU" sz="2400" dirty="0" err="1" smtClean="0"/>
              <a:t>User</a:t>
            </a:r>
            <a:r>
              <a:rPr lang="hu-HU" sz="2400" dirty="0" smtClean="0"/>
              <a:t> </a:t>
            </a:r>
            <a:r>
              <a:rPr lang="hu-HU" sz="2400" dirty="0" err="1" smtClean="0"/>
              <a:t>Schema</a:t>
            </a:r>
            <a:endParaRPr lang="hu-HU" dirty="0" smtClean="0"/>
          </a:p>
          <a:p>
            <a:pPr marL="0" indent="0">
              <a:buNone/>
            </a:pPr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24957726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Frontend: </a:t>
            </a:r>
            <a:r>
              <a:rPr lang="hu-HU" dirty="0" err="1" smtClean="0"/>
              <a:t>React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266" y="447188"/>
            <a:ext cx="1626963" cy="1149043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904" y="2508945"/>
            <a:ext cx="4780151" cy="3809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reflection blurRad="254000" stA="20000" endPos="65000" dist="50800" dir="5400000" sy="-100000" algn="bl" rotWithShape="0"/>
          </a:effectLst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80" y="2508946"/>
            <a:ext cx="4801060" cy="3809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reflection blurRad="254000" stA="20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82726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0" dirty="0" smtClean="0"/>
              <a:t>Köszönöm a figyelmet</a:t>
            </a:r>
            <a:r>
              <a:rPr lang="en-GB" b="0" dirty="0"/>
              <a:t/>
            </a:r>
            <a:br>
              <a:rPr lang="en-GB" b="0" dirty="0"/>
            </a:b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25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err="1"/>
              <a:t>Általános</a:t>
            </a:r>
            <a:r>
              <a:rPr lang="en-GB" b="0" dirty="0"/>
              <a:t> </a:t>
            </a:r>
            <a:r>
              <a:rPr lang="en-GB" b="0" dirty="0" err="1"/>
              <a:t>iskolások</a:t>
            </a:r>
            <a:r>
              <a:rPr lang="en-GB" b="0" dirty="0"/>
              <a:t> </a:t>
            </a:r>
            <a:r>
              <a:rPr lang="en-GB" b="0" dirty="0" err="1"/>
              <a:t>oktatását</a:t>
            </a:r>
            <a:r>
              <a:rPr lang="en-GB" b="0" dirty="0"/>
              <a:t> </a:t>
            </a:r>
            <a:r>
              <a:rPr lang="en-GB" b="0" dirty="0" err="1"/>
              <a:t>segítő</a:t>
            </a:r>
            <a:r>
              <a:rPr lang="en-GB" b="0" dirty="0"/>
              <a:t> </a:t>
            </a:r>
            <a:r>
              <a:rPr lang="en-GB" b="0" dirty="0" err="1"/>
              <a:t>webalkalmazás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11218" y="3040435"/>
            <a:ext cx="10554574" cy="1572205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smtClean="0"/>
              <a:t>Probléma:</a:t>
            </a:r>
          </a:p>
          <a:p>
            <a:r>
              <a:rPr lang="hu-HU" sz="2400" dirty="0"/>
              <a:t>E</a:t>
            </a:r>
            <a:r>
              <a:rPr lang="hu-HU" sz="2400" dirty="0" smtClean="0"/>
              <a:t>ltérő képességekkel rendelkező tanulók</a:t>
            </a:r>
          </a:p>
          <a:p>
            <a:r>
              <a:rPr lang="hu-HU" sz="2400" dirty="0"/>
              <a:t>M</a:t>
            </a:r>
            <a:r>
              <a:rPr lang="hu-HU" sz="2400" dirty="0" smtClean="0"/>
              <a:t>indenki egyéni figyelmet igényel</a:t>
            </a:r>
            <a:endParaRPr lang="hu-HU" dirty="0" smtClean="0"/>
          </a:p>
          <a:p>
            <a:endParaRPr lang="hu-HU" dirty="0" smtClean="0"/>
          </a:p>
          <a:p>
            <a:endParaRPr lang="en-GB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361" y="3309731"/>
            <a:ext cx="3019431" cy="23960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reflection blurRad="254000" stA="23000" endPos="65000" dist="508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artalom helye 2"/>
          <p:cNvSpPr txBox="1">
            <a:spLocks/>
          </p:cNvSpPr>
          <p:nvPr/>
        </p:nvSpPr>
        <p:spPr>
          <a:xfrm>
            <a:off x="1011218" y="4468574"/>
            <a:ext cx="10554574" cy="23894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hu-HU" sz="2400" dirty="0" smtClean="0"/>
              <a:t>Megoldás:</a:t>
            </a:r>
          </a:p>
          <a:p>
            <a:r>
              <a:rPr lang="hu-HU" sz="2400" dirty="0" smtClean="0"/>
              <a:t>Egyéni, adaptív gyakorlófeladatok </a:t>
            </a:r>
          </a:p>
          <a:p>
            <a:r>
              <a:rPr lang="hu-HU" sz="2400" dirty="0" smtClean="0"/>
              <a:t>Tanulók haladásának követése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69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err="1"/>
              <a:t>Általános</a:t>
            </a:r>
            <a:r>
              <a:rPr lang="en-GB" b="0" dirty="0"/>
              <a:t> </a:t>
            </a:r>
            <a:r>
              <a:rPr lang="en-GB" b="0" dirty="0" err="1"/>
              <a:t>iskolások</a:t>
            </a:r>
            <a:r>
              <a:rPr lang="en-GB" b="0" dirty="0"/>
              <a:t> </a:t>
            </a:r>
            <a:r>
              <a:rPr lang="en-GB" b="0" dirty="0" err="1"/>
              <a:t>oktatását</a:t>
            </a:r>
            <a:r>
              <a:rPr lang="en-GB" b="0" dirty="0"/>
              <a:t> </a:t>
            </a:r>
            <a:r>
              <a:rPr lang="en-GB" b="0" dirty="0" err="1"/>
              <a:t>segítő</a:t>
            </a:r>
            <a:r>
              <a:rPr lang="en-GB" b="0" dirty="0"/>
              <a:t> </a:t>
            </a:r>
            <a:r>
              <a:rPr lang="en-GB" b="0" dirty="0" err="1"/>
              <a:t>webalkalmazás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873839"/>
          </a:xfrm>
        </p:spPr>
        <p:txBody>
          <a:bodyPr>
            <a:normAutofit/>
          </a:bodyPr>
          <a:lstStyle/>
          <a:p>
            <a:r>
              <a:rPr lang="hu-HU" sz="2400" dirty="0" smtClean="0"/>
              <a:t>Csoportok, tanárok, tanulók és tesztek:</a:t>
            </a:r>
            <a:endParaRPr lang="en-GB" sz="24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38" y="3322320"/>
            <a:ext cx="5081663" cy="292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654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Technológiák</a:t>
            </a:r>
            <a:endParaRPr lang="en-GB" dirty="0"/>
          </a:p>
        </p:txBody>
      </p:sp>
      <p:pic>
        <p:nvPicPr>
          <p:cNvPr id="9" name="Tartalom helye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79" y="3704159"/>
            <a:ext cx="1982850" cy="1051099"/>
          </a:xfrm>
          <a:prstGeom prst="rect">
            <a:avLst/>
          </a:prstGeom>
          <a:ln>
            <a:noFill/>
          </a:ln>
          <a:effectLst>
            <a:outerShdw dist="12700" dir="8400000" sx="103000" sy="103000" algn="t" rotWithShape="0">
              <a:schemeClr val="tx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 w="0" h="190500"/>
          </a:sp3d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011" y="3953316"/>
            <a:ext cx="2146734" cy="552784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28" y="3704159"/>
            <a:ext cx="3003137" cy="1051098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245" y="3851935"/>
            <a:ext cx="2249988" cy="7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574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Backend: Spring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2" y="486371"/>
            <a:ext cx="931267" cy="931267"/>
          </a:xfr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652" y="2824480"/>
            <a:ext cx="7721437" cy="326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321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GraphQL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495" y="361312"/>
            <a:ext cx="1056326" cy="1056326"/>
          </a:xfrm>
        </p:spPr>
      </p:pic>
      <p:sp>
        <p:nvSpPr>
          <p:cNvPr id="5" name="Szövegdoboz 4"/>
          <p:cNvSpPr txBox="1"/>
          <p:nvPr/>
        </p:nvSpPr>
        <p:spPr>
          <a:xfrm>
            <a:off x="5911877" y="3497177"/>
            <a:ext cx="2213811" cy="203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user(id: </a:t>
            </a:r>
            <a:r>
              <a:rPr lang="hu-HU" dirty="0"/>
              <a:t>1</a:t>
            </a:r>
            <a:r>
              <a:rPr lang="en-GB" dirty="0" smtClean="0"/>
              <a:t>) </a:t>
            </a:r>
            <a:r>
              <a:rPr lang="en-GB" dirty="0"/>
              <a:t>{</a:t>
            </a:r>
          </a:p>
          <a:p>
            <a:r>
              <a:rPr lang="en-GB" dirty="0">
                <a:solidFill>
                  <a:schemeClr val="accent2"/>
                </a:solidFill>
              </a:rPr>
              <a:t>    id</a:t>
            </a:r>
          </a:p>
          <a:p>
            <a:r>
              <a:rPr lang="en-GB" dirty="0">
                <a:solidFill>
                  <a:schemeClr val="accent2"/>
                </a:solidFill>
              </a:rPr>
              <a:t>    name</a:t>
            </a:r>
          </a:p>
          <a:p>
            <a:r>
              <a:rPr lang="en-GB" dirty="0">
                <a:solidFill>
                  <a:schemeClr val="accent2"/>
                </a:solidFill>
              </a:rPr>
              <a:t>    groups </a:t>
            </a:r>
            <a:r>
              <a:rPr lang="en-GB" dirty="0"/>
              <a:t>{</a:t>
            </a:r>
          </a:p>
          <a:p>
            <a:r>
              <a:rPr lang="en-GB" dirty="0"/>
              <a:t>      </a:t>
            </a:r>
            <a:r>
              <a:rPr lang="en-GB" dirty="0">
                <a:solidFill>
                  <a:schemeClr val="accent4"/>
                </a:solidFill>
              </a:rPr>
              <a:t>name</a:t>
            </a:r>
          </a:p>
          <a:p>
            <a:r>
              <a:rPr lang="en-GB" dirty="0"/>
              <a:t>    } </a:t>
            </a:r>
          </a:p>
          <a:p>
            <a:r>
              <a:rPr lang="en-GB" dirty="0"/>
              <a:t>  }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8510699" y="2647271"/>
            <a:ext cx="28712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"user": {</a:t>
            </a:r>
          </a:p>
          <a:p>
            <a:r>
              <a:rPr lang="en-GB" dirty="0"/>
              <a:t>      "</a:t>
            </a:r>
            <a:r>
              <a:rPr lang="en-GB" dirty="0">
                <a:solidFill>
                  <a:schemeClr val="accent2"/>
                </a:solidFill>
              </a:rPr>
              <a:t>id</a:t>
            </a:r>
            <a:r>
              <a:rPr lang="en-GB" dirty="0"/>
              <a:t>": </a:t>
            </a:r>
            <a:r>
              <a:rPr lang="en-GB" dirty="0" smtClean="0"/>
              <a:t>„</a:t>
            </a:r>
            <a:r>
              <a:rPr lang="hu-HU" dirty="0" smtClean="0"/>
              <a:t>1</a:t>
            </a:r>
            <a:r>
              <a:rPr lang="en-GB" dirty="0" smtClean="0"/>
              <a:t>",</a:t>
            </a:r>
            <a:endParaRPr lang="en-GB" dirty="0"/>
          </a:p>
          <a:p>
            <a:r>
              <a:rPr lang="en-GB" dirty="0"/>
              <a:t>      "</a:t>
            </a:r>
            <a:r>
              <a:rPr lang="en-GB" dirty="0">
                <a:solidFill>
                  <a:schemeClr val="accent2"/>
                </a:solidFill>
              </a:rPr>
              <a:t>name</a:t>
            </a:r>
            <a:r>
              <a:rPr lang="en-GB" dirty="0"/>
              <a:t>": "</a:t>
            </a:r>
            <a:r>
              <a:rPr lang="en-GB" dirty="0" smtClean="0"/>
              <a:t>User</a:t>
            </a:r>
            <a:r>
              <a:rPr lang="hu-HU" dirty="0" err="1" smtClean="0"/>
              <a:t>Name</a:t>
            </a:r>
            <a:r>
              <a:rPr lang="en-GB" dirty="0" smtClean="0"/>
              <a:t>",</a:t>
            </a:r>
            <a:endParaRPr lang="en-GB" dirty="0"/>
          </a:p>
          <a:p>
            <a:r>
              <a:rPr lang="en-GB" dirty="0"/>
              <a:t>      "</a:t>
            </a:r>
            <a:r>
              <a:rPr lang="en-GB" dirty="0">
                <a:solidFill>
                  <a:schemeClr val="accent2"/>
                </a:solidFill>
              </a:rPr>
              <a:t>groups</a:t>
            </a:r>
            <a:r>
              <a:rPr lang="en-GB" dirty="0"/>
              <a:t>": [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"</a:t>
            </a:r>
            <a:r>
              <a:rPr lang="en-GB" dirty="0">
                <a:solidFill>
                  <a:schemeClr val="accent4"/>
                </a:solidFill>
              </a:rPr>
              <a:t>name</a:t>
            </a:r>
            <a:r>
              <a:rPr lang="en-GB" dirty="0"/>
              <a:t>": "Group1"</a:t>
            </a:r>
          </a:p>
          <a:p>
            <a:r>
              <a:rPr lang="en-GB" dirty="0"/>
              <a:t>        },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"</a:t>
            </a:r>
            <a:r>
              <a:rPr lang="en-GB" dirty="0">
                <a:solidFill>
                  <a:schemeClr val="accent4"/>
                </a:solidFill>
              </a:rPr>
              <a:t>name</a:t>
            </a:r>
            <a:r>
              <a:rPr lang="en-GB" dirty="0"/>
              <a:t>": "Group2"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  ]</a:t>
            </a:r>
          </a:p>
          <a:p>
            <a:r>
              <a:rPr lang="en-GB" dirty="0"/>
              <a:t>    }</a:t>
            </a:r>
          </a:p>
        </p:txBody>
      </p:sp>
      <p:sp>
        <p:nvSpPr>
          <p:cNvPr id="8" name="Szövegdoboz 7"/>
          <p:cNvSpPr txBox="1"/>
          <p:nvPr/>
        </p:nvSpPr>
        <p:spPr>
          <a:xfrm flipH="1">
            <a:off x="7740678" y="4124598"/>
            <a:ext cx="770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=&gt;</a:t>
            </a:r>
            <a:endParaRPr lang="en-GB" sz="2400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810000" y="3226922"/>
            <a:ext cx="4515887" cy="27186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hu-HU" sz="2400" dirty="0" smtClean="0"/>
          </a:p>
          <a:p>
            <a:r>
              <a:rPr lang="hu-HU" sz="2400" dirty="0" err="1" smtClean="0"/>
              <a:t>QueryResolver</a:t>
            </a:r>
            <a:endParaRPr lang="hu-HU" sz="2400" dirty="0" smtClean="0"/>
          </a:p>
          <a:p>
            <a:r>
              <a:rPr lang="hu-HU" sz="2400" dirty="0" err="1" smtClean="0"/>
              <a:t>MutationResolver</a:t>
            </a:r>
            <a:endParaRPr lang="hu-HU" sz="2400" dirty="0" smtClean="0"/>
          </a:p>
          <a:p>
            <a:r>
              <a:rPr lang="hu-HU" sz="2400" dirty="0" err="1" smtClean="0"/>
              <a:t>ObjectResolver</a:t>
            </a:r>
            <a:r>
              <a:rPr lang="hu-HU" sz="2400" dirty="0" smtClean="0"/>
              <a:t> </a:t>
            </a:r>
          </a:p>
          <a:p>
            <a:r>
              <a:rPr lang="hu-HU" sz="2400" dirty="0" err="1" smtClean="0"/>
              <a:t>GraphQL</a:t>
            </a:r>
            <a:r>
              <a:rPr lang="hu-HU" sz="2400" dirty="0" smtClean="0"/>
              <a:t> </a:t>
            </a:r>
            <a:r>
              <a:rPr lang="hu-HU" sz="2400" dirty="0" err="1" smtClean="0"/>
              <a:t>Schema</a:t>
            </a:r>
            <a:endParaRPr lang="hu-HU" dirty="0" smtClean="0"/>
          </a:p>
          <a:p>
            <a:endParaRPr lang="hu-HU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817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GraphQL</a:t>
            </a:r>
            <a:r>
              <a:rPr lang="hu-HU" dirty="0" smtClean="0"/>
              <a:t> N+1 probléma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495" y="361312"/>
            <a:ext cx="1056326" cy="1056326"/>
          </a:xfrm>
        </p:spPr>
      </p:pic>
      <p:sp>
        <p:nvSpPr>
          <p:cNvPr id="3" name="Szövegdoboz 2"/>
          <p:cNvSpPr txBox="1"/>
          <p:nvPr/>
        </p:nvSpPr>
        <p:spPr>
          <a:xfrm>
            <a:off x="1915670" y="3625516"/>
            <a:ext cx="17732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groups </a:t>
            </a:r>
            <a:r>
              <a:rPr lang="en-GB" dirty="0"/>
              <a:t>{</a:t>
            </a:r>
          </a:p>
          <a:p>
            <a:r>
              <a:rPr lang="en-GB" dirty="0">
                <a:solidFill>
                  <a:schemeClr val="accent6"/>
                </a:solidFill>
              </a:rPr>
              <a:t>	 </a:t>
            </a:r>
            <a:r>
              <a:rPr lang="en-GB" dirty="0" smtClean="0">
                <a:solidFill>
                  <a:schemeClr val="accent2"/>
                </a:solidFill>
              </a:rPr>
              <a:t>tests </a:t>
            </a:r>
            <a:r>
              <a:rPr lang="en-GB" dirty="0">
                <a:solidFill>
                  <a:schemeClr val="accent2"/>
                </a:solidFill>
              </a:rPr>
              <a:t>{</a:t>
            </a:r>
          </a:p>
          <a:p>
            <a:r>
              <a:rPr lang="en-GB" dirty="0">
                <a:solidFill>
                  <a:schemeClr val="accent2"/>
                </a:solidFill>
              </a:rPr>
              <a:t>		</a:t>
            </a:r>
            <a:r>
              <a:rPr lang="en-GB" dirty="0" smtClean="0">
                <a:solidFill>
                  <a:schemeClr val="accent2"/>
                </a:solidFill>
              </a:rPr>
              <a:t>name</a:t>
            </a:r>
            <a:endParaRPr lang="hu-HU" dirty="0" smtClean="0">
              <a:solidFill>
                <a:schemeClr val="accent2"/>
              </a:solidFill>
            </a:endParaRPr>
          </a:p>
          <a:p>
            <a:r>
              <a:rPr lang="hu-HU" dirty="0" smtClean="0">
                <a:solidFill>
                  <a:schemeClr val="accent2"/>
                </a:solidFill>
              </a:rPr>
              <a:t>	 }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 </a:t>
            </a:r>
            <a:r>
              <a:rPr lang="en-GB" dirty="0" smtClean="0"/>
              <a:t>} </a:t>
            </a:r>
            <a:endParaRPr lang="en-GB" dirty="0"/>
          </a:p>
          <a:p>
            <a:r>
              <a:rPr lang="en-GB" dirty="0"/>
              <a:t>  </a:t>
            </a:r>
          </a:p>
        </p:txBody>
      </p:sp>
      <p:sp>
        <p:nvSpPr>
          <p:cNvPr id="5" name="Szövegdoboz 4"/>
          <p:cNvSpPr txBox="1"/>
          <p:nvPr/>
        </p:nvSpPr>
        <p:spPr>
          <a:xfrm flipH="1">
            <a:off x="4494801" y="4177266"/>
            <a:ext cx="770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=&gt;</a:t>
            </a:r>
            <a:endParaRPr lang="en-GB" sz="24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5863693" y="2214870"/>
            <a:ext cx="316144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  </a:t>
            </a:r>
            <a:r>
              <a:rPr lang="en-GB" sz="1600" dirty="0" smtClean="0"/>
              <a:t>"</a:t>
            </a:r>
            <a:r>
              <a:rPr lang="en-GB" sz="1600" dirty="0"/>
              <a:t>groups": [</a:t>
            </a:r>
          </a:p>
          <a:p>
            <a:r>
              <a:rPr lang="en-GB" sz="1600" dirty="0"/>
              <a:t>        </a:t>
            </a:r>
            <a:r>
              <a:rPr lang="en-GB" sz="1600" dirty="0" smtClean="0"/>
              <a:t>{</a:t>
            </a:r>
            <a:endParaRPr lang="hu-HU" sz="1600" dirty="0" smtClean="0"/>
          </a:p>
          <a:p>
            <a:r>
              <a:rPr lang="en-GB" sz="1600" dirty="0">
                <a:solidFill>
                  <a:schemeClr val="accent6"/>
                </a:solidFill>
              </a:rPr>
              <a:t>	</a:t>
            </a:r>
            <a:r>
              <a:rPr lang="hu-HU" sz="1600" dirty="0" smtClean="0">
                <a:solidFill>
                  <a:schemeClr val="accent6"/>
                </a:solidFill>
              </a:rPr>
              <a:t>      </a:t>
            </a:r>
            <a:r>
              <a:rPr lang="hu-HU" sz="1600" dirty="0" smtClean="0">
                <a:solidFill>
                  <a:schemeClr val="accent2"/>
                </a:solidFill>
              </a:rPr>
              <a:t> </a:t>
            </a:r>
            <a:r>
              <a:rPr lang="en-GB" sz="1600" dirty="0" smtClean="0">
                <a:solidFill>
                  <a:schemeClr val="accent2"/>
                </a:solidFill>
              </a:rPr>
              <a:t>"</a:t>
            </a:r>
            <a:r>
              <a:rPr lang="en-GB" sz="1600" dirty="0">
                <a:solidFill>
                  <a:schemeClr val="accent2"/>
                </a:solidFill>
              </a:rPr>
              <a:t>tests": [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			{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			  "name": "</a:t>
            </a:r>
            <a:r>
              <a:rPr lang="en-GB" sz="1600" dirty="0" smtClean="0">
                <a:solidFill>
                  <a:schemeClr val="accent2"/>
                </a:solidFill>
              </a:rPr>
              <a:t>test</a:t>
            </a:r>
            <a:r>
              <a:rPr lang="hu-HU" sz="1600" dirty="0" smtClean="0">
                <a:solidFill>
                  <a:schemeClr val="accent2"/>
                </a:solidFill>
              </a:rPr>
              <a:t> </a:t>
            </a:r>
            <a:r>
              <a:rPr lang="en-GB" sz="1600" dirty="0" smtClean="0">
                <a:solidFill>
                  <a:schemeClr val="accent2"/>
                </a:solidFill>
              </a:rPr>
              <a:t>1</a:t>
            </a:r>
            <a:r>
              <a:rPr lang="en-GB" sz="1600" dirty="0">
                <a:solidFill>
                  <a:schemeClr val="accent2"/>
                </a:solidFill>
              </a:rPr>
              <a:t>"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			},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			{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			  "name": "</a:t>
            </a:r>
            <a:r>
              <a:rPr lang="en-GB" sz="1600" dirty="0" smtClean="0">
                <a:solidFill>
                  <a:schemeClr val="accent2"/>
                </a:solidFill>
              </a:rPr>
              <a:t>test</a:t>
            </a:r>
            <a:r>
              <a:rPr lang="hu-HU" sz="1600" dirty="0" smtClean="0">
                <a:solidFill>
                  <a:schemeClr val="accent2"/>
                </a:solidFill>
              </a:rPr>
              <a:t> </a:t>
            </a:r>
            <a:r>
              <a:rPr lang="en-GB" sz="1600" dirty="0" smtClean="0">
                <a:solidFill>
                  <a:schemeClr val="accent2"/>
                </a:solidFill>
              </a:rPr>
              <a:t>2</a:t>
            </a:r>
            <a:r>
              <a:rPr lang="en-GB" sz="1600" dirty="0">
                <a:solidFill>
                  <a:schemeClr val="accent2"/>
                </a:solidFill>
              </a:rPr>
              <a:t>"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			}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		</a:t>
            </a:r>
            <a:r>
              <a:rPr lang="en-GB" sz="1600" dirty="0" smtClean="0">
                <a:solidFill>
                  <a:schemeClr val="accent2"/>
                </a:solidFill>
              </a:rPr>
              <a:t> </a:t>
            </a:r>
            <a:r>
              <a:rPr lang="en-GB" sz="1600" dirty="0">
                <a:solidFill>
                  <a:schemeClr val="accent2"/>
                </a:solidFill>
              </a:rPr>
              <a:t>]</a:t>
            </a:r>
          </a:p>
          <a:p>
            <a:r>
              <a:rPr lang="en-GB" sz="1600" dirty="0"/>
              <a:t>        </a:t>
            </a:r>
            <a:r>
              <a:rPr lang="en-GB" sz="1600" dirty="0" smtClean="0"/>
              <a:t>}, </a:t>
            </a:r>
            <a:endParaRPr lang="hu-HU" sz="1600" dirty="0" smtClean="0"/>
          </a:p>
          <a:p>
            <a:r>
              <a:rPr lang="hu-HU" sz="1600" dirty="0"/>
              <a:t>	</a:t>
            </a:r>
            <a:r>
              <a:rPr lang="en-GB" sz="1600" dirty="0" smtClean="0"/>
              <a:t>{</a:t>
            </a:r>
            <a:endParaRPr lang="hu-HU" sz="1600" dirty="0" smtClean="0"/>
          </a:p>
          <a:p>
            <a:r>
              <a:rPr lang="en-GB" sz="1600" dirty="0">
                <a:solidFill>
                  <a:schemeClr val="accent6"/>
                </a:solidFill>
              </a:rPr>
              <a:t>	</a:t>
            </a:r>
            <a:r>
              <a:rPr lang="hu-HU" sz="1600" dirty="0" smtClean="0">
                <a:solidFill>
                  <a:schemeClr val="accent6"/>
                </a:solidFill>
              </a:rPr>
              <a:t>     </a:t>
            </a:r>
            <a:r>
              <a:rPr lang="hu-HU" sz="1600" dirty="0" smtClean="0">
                <a:solidFill>
                  <a:schemeClr val="accent2"/>
                </a:solidFill>
              </a:rPr>
              <a:t>  </a:t>
            </a:r>
            <a:r>
              <a:rPr lang="en-GB" sz="1600" dirty="0" smtClean="0">
                <a:solidFill>
                  <a:schemeClr val="accent2"/>
                </a:solidFill>
              </a:rPr>
              <a:t>"</a:t>
            </a:r>
            <a:r>
              <a:rPr lang="en-GB" sz="1600" dirty="0">
                <a:solidFill>
                  <a:schemeClr val="accent2"/>
                </a:solidFill>
              </a:rPr>
              <a:t>tests": [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			{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			  "name": "</a:t>
            </a:r>
            <a:r>
              <a:rPr lang="en-GB" sz="1600" dirty="0" smtClean="0">
                <a:solidFill>
                  <a:schemeClr val="accent2"/>
                </a:solidFill>
              </a:rPr>
              <a:t>test</a:t>
            </a:r>
            <a:r>
              <a:rPr lang="hu-HU" sz="1600" dirty="0" smtClean="0">
                <a:solidFill>
                  <a:schemeClr val="accent2"/>
                </a:solidFill>
              </a:rPr>
              <a:t> </a:t>
            </a:r>
            <a:r>
              <a:rPr lang="en-GB" sz="1600" dirty="0" smtClean="0">
                <a:solidFill>
                  <a:schemeClr val="accent2"/>
                </a:solidFill>
              </a:rPr>
              <a:t>1</a:t>
            </a:r>
            <a:r>
              <a:rPr lang="en-GB" sz="1600" dirty="0">
                <a:solidFill>
                  <a:schemeClr val="accent2"/>
                </a:solidFill>
              </a:rPr>
              <a:t>"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			}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		 </a:t>
            </a:r>
            <a:r>
              <a:rPr lang="en-GB" sz="1600" dirty="0" smtClean="0">
                <a:solidFill>
                  <a:schemeClr val="accent2"/>
                </a:solidFill>
              </a:rPr>
              <a:t>]</a:t>
            </a:r>
            <a:endParaRPr lang="en-GB" sz="1600" dirty="0">
              <a:solidFill>
                <a:schemeClr val="accent2"/>
              </a:solidFill>
            </a:endParaRPr>
          </a:p>
          <a:p>
            <a:r>
              <a:rPr lang="en-GB" sz="1600" dirty="0"/>
              <a:t>        }</a:t>
            </a:r>
          </a:p>
          <a:p>
            <a:r>
              <a:rPr lang="en-GB" sz="1600" dirty="0"/>
              <a:t>      </a:t>
            </a:r>
          </a:p>
          <a:p>
            <a:r>
              <a:rPr lang="en-GB" sz="1600" dirty="0"/>
              <a:t>    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10276436" y="3625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accent4"/>
                </a:solidFill>
              </a:rPr>
              <a:t>1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0276436" y="56334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accent4"/>
                </a:solidFill>
              </a:rPr>
              <a:t>2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4591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GraphQL</a:t>
            </a:r>
            <a:r>
              <a:rPr lang="hu-HU" dirty="0"/>
              <a:t> N+1 </a:t>
            </a:r>
            <a:r>
              <a:rPr lang="hu-HU" dirty="0" smtClean="0"/>
              <a:t>probléma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495" y="361312"/>
            <a:ext cx="1056326" cy="1056326"/>
          </a:xfrm>
        </p:spPr>
      </p:pic>
      <p:sp>
        <p:nvSpPr>
          <p:cNvPr id="5" name="Tartalom helye 2"/>
          <p:cNvSpPr txBox="1">
            <a:spLocks/>
          </p:cNvSpPr>
          <p:nvPr/>
        </p:nvSpPr>
        <p:spPr>
          <a:xfrm>
            <a:off x="581837" y="2213810"/>
            <a:ext cx="11160984" cy="464419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hu-HU" sz="2400" dirty="0" smtClean="0"/>
          </a:p>
          <a:p>
            <a:r>
              <a:rPr lang="hu-HU" sz="2400" dirty="0" smtClean="0"/>
              <a:t>Group </a:t>
            </a:r>
            <a:r>
              <a:rPr lang="hu-HU" sz="2400" dirty="0" err="1" smtClean="0"/>
              <a:t>Resolver</a:t>
            </a:r>
            <a:r>
              <a:rPr lang="hu-HU" sz="2400" dirty="0" smtClean="0"/>
              <a:t>:</a:t>
            </a:r>
          </a:p>
          <a:p>
            <a:pPr marL="0" indent="0">
              <a:buNone/>
            </a:pPr>
            <a:r>
              <a:rPr lang="hu-HU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</a:t>
            </a:r>
            <a:r>
              <a:rPr lang="hu-HU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		</a:t>
            </a:r>
            <a:r>
              <a:rPr lang="hu-HU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public</a:t>
            </a:r>
            <a:r>
              <a:rPr lang="hu-HU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 </a:t>
            </a:r>
            <a:r>
              <a:rPr lang="hu-HU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CompletableFuture</a:t>
            </a:r>
            <a:r>
              <a:rPr lang="hu-HU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&lt;List&lt;</a:t>
            </a:r>
            <a:r>
              <a:rPr lang="hu-HU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TestDTO</a:t>
            </a:r>
            <a:r>
              <a:rPr lang="hu-HU" sz="1600" dirty="0">
                <a:latin typeface="Consolas" panose="020B0609020204030204" pitchFamily="49" charset="0"/>
                <a:cs typeface="Calibri Light" panose="020F0302020204030204" pitchFamily="34" charset="0"/>
              </a:rPr>
              <a:t>&gt;&gt; </a:t>
            </a:r>
            <a:r>
              <a:rPr lang="hu-HU" sz="160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tests</a:t>
            </a:r>
            <a:r>
              <a:rPr lang="hu-HU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(</a:t>
            </a:r>
            <a:r>
              <a:rPr lang="hu-HU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GroupDTO</a:t>
            </a:r>
            <a:r>
              <a:rPr lang="hu-HU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 </a:t>
            </a:r>
            <a:r>
              <a:rPr lang="hu-HU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group</a:t>
            </a:r>
            <a:r>
              <a:rPr lang="hu-HU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) {</a:t>
            </a:r>
            <a:r>
              <a:rPr lang="hu-HU" sz="1600" dirty="0">
                <a:latin typeface="Consolas" panose="020B0609020204030204" pitchFamily="49" charset="0"/>
                <a:cs typeface="Calibri Light" panose="020F03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hu-HU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 </a:t>
            </a:r>
            <a:r>
              <a:rPr lang="hu-HU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	     	</a:t>
            </a:r>
            <a:r>
              <a:rPr lang="hu-HU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DataLoader</a:t>
            </a:r>
            <a:r>
              <a:rPr lang="hu-HU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&lt;Long</a:t>
            </a:r>
            <a:r>
              <a:rPr lang="hu-HU" sz="1600" dirty="0">
                <a:latin typeface="Consolas" panose="020B0609020204030204" pitchFamily="49" charset="0"/>
                <a:cs typeface="Calibri Light" panose="020F0302020204030204" pitchFamily="34" charset="0"/>
              </a:rPr>
              <a:t>, </a:t>
            </a:r>
            <a:r>
              <a:rPr lang="hu-HU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TestDTO</a:t>
            </a:r>
            <a:r>
              <a:rPr lang="hu-HU" sz="1600" dirty="0">
                <a:latin typeface="Consolas" panose="020B0609020204030204" pitchFamily="49" charset="0"/>
                <a:cs typeface="Calibri Light" panose="020F0302020204030204" pitchFamily="34" charset="0"/>
              </a:rPr>
              <a:t>&gt; </a:t>
            </a:r>
            <a:r>
              <a:rPr lang="hu-HU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testDataLoader</a:t>
            </a:r>
            <a:r>
              <a:rPr lang="hu-HU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 </a:t>
            </a:r>
            <a:r>
              <a:rPr lang="hu-HU" sz="1600" dirty="0">
                <a:latin typeface="Consolas" panose="020B0609020204030204" pitchFamily="49" charset="0"/>
                <a:cs typeface="Calibri Light" panose="020F0302020204030204" pitchFamily="34" charset="0"/>
              </a:rPr>
              <a:t>= </a:t>
            </a:r>
            <a:r>
              <a:rPr lang="hu-HU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getDataLoader</a:t>
            </a:r>
            <a:r>
              <a:rPr lang="hu-HU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(„</a:t>
            </a:r>
            <a:r>
              <a:rPr lang="hu-HU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tesloader</a:t>
            </a:r>
            <a:r>
              <a:rPr lang="hu-HU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”);</a:t>
            </a:r>
          </a:p>
          <a:p>
            <a:pPr marL="0" indent="0">
              <a:buNone/>
            </a:pPr>
            <a:r>
              <a:rPr lang="hu-HU" sz="1600" dirty="0">
                <a:latin typeface="Consolas" panose="020B0609020204030204" pitchFamily="49" charset="0"/>
                <a:cs typeface="Calibri Light" panose="020F0302020204030204" pitchFamily="34" charset="0"/>
              </a:rPr>
              <a:t>	</a:t>
            </a:r>
            <a:r>
              <a:rPr lang="hu-HU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	</a:t>
            </a:r>
            <a:r>
              <a:rPr lang="hu-HU" sz="1600" dirty="0">
                <a:latin typeface="Consolas" panose="020B0609020204030204" pitchFamily="49" charset="0"/>
                <a:cs typeface="Calibri Light" panose="020F0302020204030204" pitchFamily="34" charset="0"/>
              </a:rPr>
              <a:t>	</a:t>
            </a:r>
            <a:r>
              <a:rPr lang="hu-HU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return</a:t>
            </a:r>
            <a:r>
              <a:rPr lang="hu-HU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 </a:t>
            </a:r>
            <a:r>
              <a:rPr lang="hu-HU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testDataLoader.loadMany</a:t>
            </a:r>
            <a:r>
              <a:rPr lang="hu-HU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(</a:t>
            </a:r>
            <a:r>
              <a:rPr lang="hu-HU" sz="16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group.getTestIds</a:t>
            </a:r>
            <a:r>
              <a:rPr lang="hu-HU" sz="1600" dirty="0" smtClean="0">
                <a:solidFill>
                  <a:schemeClr val="accent4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()</a:t>
            </a:r>
            <a:r>
              <a:rPr lang="hu-HU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);</a:t>
            </a:r>
            <a:endParaRPr lang="hu-HU" sz="1600" dirty="0">
              <a:solidFill>
                <a:schemeClr val="accent2"/>
              </a:solidFill>
              <a:latin typeface="Consolas" panose="020B0609020204030204" pitchFamily="49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</a:t>
            </a:r>
            <a:r>
              <a:rPr lang="hu-HU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		}</a:t>
            </a:r>
          </a:p>
          <a:p>
            <a:r>
              <a:rPr lang="hu-HU" sz="2400" dirty="0" smtClean="0"/>
              <a:t>Test </a:t>
            </a:r>
            <a:r>
              <a:rPr lang="hu-HU" sz="2400" b="1" dirty="0" err="1" smtClean="0"/>
              <a:t>DataLoader</a:t>
            </a:r>
            <a:r>
              <a:rPr lang="hu-HU" sz="2400" b="1" dirty="0" smtClean="0"/>
              <a:t>:</a:t>
            </a:r>
            <a:endParaRPr lang="hu-HU" b="1" dirty="0" smtClean="0"/>
          </a:p>
          <a:p>
            <a:pPr marL="0" indent="0">
              <a:buNone/>
            </a:pPr>
            <a:r>
              <a:rPr lang="hu-HU" sz="1600" dirty="0" smtClean="0">
                <a:latin typeface="Consolas" panose="020B0609020204030204" pitchFamily="49" charset="0"/>
                <a:cs typeface="Arial" panose="020B0604020202020204" pitchFamily="34" charset="0"/>
              </a:rPr>
              <a:t>		</a:t>
            </a:r>
            <a:r>
              <a:rPr lang="hu-HU" sz="16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public</a:t>
            </a:r>
            <a:r>
              <a:rPr lang="hu-HU" sz="1600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Consolas" panose="020B0609020204030204" pitchFamily="49" charset="0"/>
                <a:cs typeface="Arial" panose="020B0604020202020204" pitchFamily="34" charset="0"/>
              </a:rPr>
              <a:t>CompletionStage</a:t>
            </a:r>
            <a:r>
              <a:rPr lang="hu-HU" sz="1600" dirty="0">
                <a:latin typeface="Consolas" panose="020B0609020204030204" pitchFamily="49" charset="0"/>
                <a:cs typeface="Arial" panose="020B0604020202020204" pitchFamily="34" charset="0"/>
              </a:rPr>
              <a:t>&lt;List&lt;</a:t>
            </a:r>
            <a:r>
              <a:rPr lang="hu-HU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TestDTO</a:t>
            </a:r>
            <a:r>
              <a:rPr lang="hu-HU" sz="1600" dirty="0">
                <a:latin typeface="Consolas" panose="020B0609020204030204" pitchFamily="49" charset="0"/>
                <a:cs typeface="Arial" panose="020B0604020202020204" pitchFamily="34" charset="0"/>
              </a:rPr>
              <a:t>&gt;&gt; </a:t>
            </a:r>
            <a:r>
              <a:rPr lang="hu-HU" sz="1600" dirty="0" err="1">
                <a:latin typeface="Consolas" panose="020B0609020204030204" pitchFamily="49" charset="0"/>
                <a:cs typeface="Arial" panose="020B0604020202020204" pitchFamily="34" charset="0"/>
              </a:rPr>
              <a:t>load</a:t>
            </a:r>
            <a:r>
              <a:rPr lang="hu-HU" sz="1600" dirty="0">
                <a:latin typeface="Consolas" panose="020B0609020204030204" pitchFamily="49" charset="0"/>
                <a:cs typeface="Arial" panose="020B0604020202020204" pitchFamily="34" charset="0"/>
              </a:rPr>
              <a:t>(List&lt;Long&gt; </a:t>
            </a:r>
            <a:r>
              <a:rPr lang="hu-HU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testIds</a:t>
            </a:r>
            <a:r>
              <a:rPr lang="hu-HU" sz="1600" dirty="0">
                <a:latin typeface="Consolas" panose="020B0609020204030204" pitchFamily="49" charset="0"/>
                <a:cs typeface="Arial" panose="020B0604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hu-HU" sz="1600" dirty="0" smtClean="0">
                <a:latin typeface="Consolas" panose="020B0609020204030204" pitchFamily="49" charset="0"/>
                <a:cs typeface="Arial" panose="020B0604020202020204" pitchFamily="34" charset="0"/>
              </a:rPr>
              <a:t>			</a:t>
            </a:r>
            <a:r>
              <a:rPr lang="hu-HU" sz="16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hu-HU" sz="1600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Consolas" panose="020B0609020204030204" pitchFamily="49" charset="0"/>
                <a:cs typeface="Arial" panose="020B0604020202020204" pitchFamily="34" charset="0"/>
              </a:rPr>
              <a:t>CompletableFuture.supplyAsync</a:t>
            </a:r>
            <a:r>
              <a:rPr lang="hu-HU" sz="1600" dirty="0">
                <a:latin typeface="Consolas" panose="020B0609020204030204" pitchFamily="49" charset="0"/>
                <a:cs typeface="Arial" panose="020B0604020202020204" pitchFamily="34" charset="0"/>
              </a:rPr>
              <a:t>(() -&gt; {</a:t>
            </a:r>
          </a:p>
          <a:p>
            <a:pPr marL="0" indent="0">
              <a:buNone/>
            </a:pPr>
            <a:r>
              <a:rPr lang="hu-HU" sz="1600" dirty="0">
                <a:latin typeface="Consolas" panose="020B0609020204030204" pitchFamily="49" charset="0"/>
                <a:cs typeface="Arial" panose="020B0604020202020204" pitchFamily="34" charset="0"/>
              </a:rPr>
              <a:t>     </a:t>
            </a:r>
            <a:r>
              <a:rPr lang="hu-HU" sz="1600" dirty="0" smtClean="0">
                <a:latin typeface="Consolas" panose="020B0609020204030204" pitchFamily="49" charset="0"/>
                <a:cs typeface="Arial" panose="020B0604020202020204" pitchFamily="34" charset="0"/>
              </a:rPr>
              <a:t>	   		List&lt;</a:t>
            </a:r>
            <a:r>
              <a:rPr lang="hu-HU" sz="16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GroupDTO</a:t>
            </a:r>
            <a:r>
              <a:rPr lang="hu-HU" sz="1600" dirty="0">
                <a:latin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hu-HU" sz="1600" dirty="0" err="1">
                <a:solidFill>
                  <a:schemeClr val="accent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tests</a:t>
            </a: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hu-HU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testRepo.getByManyTestIds</a:t>
            </a: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hu-HU" sz="1600" dirty="0" err="1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testIds</a:t>
            </a: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hu-HU" sz="1600" dirty="0">
                <a:latin typeface="Consolas" panose="020B0609020204030204" pitchFamily="49" charset="0"/>
                <a:cs typeface="Arial" panose="020B0604020202020204" pitchFamily="34" charset="0"/>
              </a:rPr>
              <a:t>     </a:t>
            </a:r>
            <a:r>
              <a:rPr lang="hu-HU" sz="1600" dirty="0" smtClean="0">
                <a:latin typeface="Consolas" panose="020B0609020204030204" pitchFamily="49" charset="0"/>
                <a:cs typeface="Arial" panose="020B0604020202020204" pitchFamily="34" charset="0"/>
              </a:rPr>
              <a:t>	      	</a:t>
            </a:r>
            <a:r>
              <a:rPr lang="hu-HU" sz="16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hu-HU" sz="1600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Consolas" panose="020B0609020204030204" pitchFamily="49" charset="0"/>
                <a:cs typeface="Arial" panose="020B0604020202020204" pitchFamily="34" charset="0"/>
              </a:rPr>
              <a:t>sortByIds</a:t>
            </a:r>
            <a:r>
              <a:rPr lang="hu-HU" sz="16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hu-HU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testIds</a:t>
            </a:r>
            <a:r>
              <a:rPr lang="hu-HU" sz="16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hu-HU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tests</a:t>
            </a:r>
            <a:r>
              <a:rPr lang="hu-HU" sz="1600" dirty="0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hu-HU" sz="1600" dirty="0"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hu-HU" sz="1600" dirty="0" smtClean="0">
                <a:latin typeface="Consolas" panose="020B0609020204030204" pitchFamily="49" charset="0"/>
                <a:cs typeface="Arial" panose="020B0604020202020204" pitchFamily="34" charset="0"/>
              </a:rPr>
              <a:t>		});</a:t>
            </a:r>
            <a:endParaRPr lang="hu-HU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anose="020B0609020204030204" pitchFamily="49" charset="0"/>
                <a:cs typeface="Arial" panose="020B0604020202020204" pitchFamily="34" charset="0"/>
              </a:rPr>
              <a:t>		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28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773" y="447188"/>
            <a:ext cx="970450" cy="970450"/>
          </a:xfrm>
        </p:spPr>
      </p:pic>
      <p:sp>
        <p:nvSpPr>
          <p:cNvPr id="5" name="Szövegdoboz 4"/>
          <p:cNvSpPr txBox="1"/>
          <p:nvPr/>
        </p:nvSpPr>
        <p:spPr>
          <a:xfrm>
            <a:off x="1903851" y="2852757"/>
            <a:ext cx="86376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</a:rPr>
              <a:t>@Repository</a:t>
            </a:r>
          </a:p>
          <a:p>
            <a:r>
              <a:rPr lang="en-GB" dirty="0">
                <a:latin typeface="Consolas" panose="020B0609020204030204" pitchFamily="49" charset="0"/>
              </a:rPr>
              <a:t>public </a:t>
            </a:r>
            <a:r>
              <a:rPr lang="en-GB" dirty="0">
                <a:solidFill>
                  <a:schemeClr val="accent3"/>
                </a:solidFill>
                <a:latin typeface="Consolas" panose="020B0609020204030204" pitchFamily="49" charset="0"/>
              </a:rPr>
              <a:t>interface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</a:rPr>
              <a:t>UserRepo</a:t>
            </a:r>
            <a:r>
              <a:rPr lang="en-GB" dirty="0">
                <a:latin typeface="Consolas" panose="020B0609020204030204" pitchFamily="49" charset="0"/>
              </a:rPr>
              <a:t> extends 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  <a:t>Neo4jRepository</a:t>
            </a:r>
            <a:r>
              <a:rPr lang="en-GB" dirty="0">
                <a:latin typeface="Consolas" panose="020B0609020204030204" pitchFamily="49" charset="0"/>
              </a:rPr>
              <a:t>&lt;User, Long&gt; {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Optional&lt;User&gt; </a:t>
            </a:r>
            <a:r>
              <a:rPr lang="en-GB" dirty="0" err="1">
                <a:latin typeface="Consolas" panose="020B0609020204030204" pitchFamily="49" charset="0"/>
              </a:rPr>
              <a:t>findByName</a:t>
            </a:r>
            <a:r>
              <a:rPr lang="en-GB" dirty="0">
                <a:latin typeface="Consolas" panose="020B0609020204030204" pitchFamily="49" charset="0"/>
              </a:rPr>
              <a:t>(String name);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@Query(</a:t>
            </a:r>
            <a:r>
              <a:rPr lang="en-GB" dirty="0">
                <a:solidFill>
                  <a:schemeClr val="accent4"/>
                </a:solidFill>
                <a:latin typeface="Consolas" panose="020B0609020204030204" pitchFamily="49" charset="0"/>
              </a:rPr>
              <a:t>"MATCH (</a:t>
            </a:r>
            <a:r>
              <a:rPr lang="en-GB" dirty="0" err="1">
                <a:solidFill>
                  <a:schemeClr val="accent4"/>
                </a:solidFill>
                <a:latin typeface="Consolas" panose="020B0609020204030204" pitchFamily="49" charset="0"/>
              </a:rPr>
              <a:t>u:User</a:t>
            </a:r>
            <a:r>
              <a:rPr lang="en-GB" dirty="0">
                <a:solidFill>
                  <a:schemeClr val="accent4"/>
                </a:solidFill>
                <a:latin typeface="Consolas" panose="020B0609020204030204" pitchFamily="49" charset="0"/>
              </a:rPr>
              <a:t>) WHERE id(u) IN $0" +</a:t>
            </a:r>
          </a:p>
          <a:p>
            <a:r>
              <a:rPr lang="en-GB" dirty="0">
                <a:solidFill>
                  <a:schemeClr val="accent4"/>
                </a:solidFill>
                <a:latin typeface="Consolas" panose="020B0609020204030204" pitchFamily="49" charset="0"/>
              </a:rPr>
              <a:t>            " WITH u," +</a:t>
            </a:r>
          </a:p>
          <a:p>
            <a:r>
              <a:rPr lang="en-GB" dirty="0">
                <a:solidFill>
                  <a:schemeClr val="accent4"/>
                </a:solidFill>
                <a:latin typeface="Consolas" panose="020B0609020204030204" pitchFamily="49" charset="0"/>
              </a:rPr>
              <a:t>            " [(u)-[:GROUPUSER]-(</a:t>
            </a:r>
            <a:r>
              <a:rPr lang="en-GB" dirty="0" err="1">
                <a:solidFill>
                  <a:schemeClr val="accent4"/>
                </a:solidFill>
                <a:latin typeface="Consolas" panose="020B0609020204030204" pitchFamily="49" charset="0"/>
              </a:rPr>
              <a:t>g:Group</a:t>
            </a:r>
            <a:r>
              <a:rPr lang="en-GB" dirty="0">
                <a:solidFill>
                  <a:schemeClr val="accent4"/>
                </a:solidFill>
                <a:latin typeface="Consolas" panose="020B0609020204030204" pitchFamily="49" charset="0"/>
              </a:rPr>
              <a:t>) | id(g)] AS </a:t>
            </a:r>
            <a:r>
              <a:rPr lang="en-GB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groupIds</a:t>
            </a:r>
            <a:r>
              <a:rPr lang="en-GB" dirty="0">
                <a:solidFill>
                  <a:schemeClr val="accent4"/>
                </a:solidFill>
                <a:latin typeface="Consolas" panose="020B0609020204030204" pitchFamily="49" charset="0"/>
              </a:rPr>
              <a:t>," +</a:t>
            </a:r>
          </a:p>
          <a:p>
            <a:r>
              <a:rPr lang="en-GB" dirty="0">
                <a:solidFill>
                  <a:schemeClr val="accent4"/>
                </a:solidFill>
                <a:latin typeface="Consolas" panose="020B0609020204030204" pitchFamily="49" charset="0"/>
              </a:rPr>
              <a:t>            " RETURN id(u) AS id, u.name AS name, </a:t>
            </a:r>
            <a:r>
              <a:rPr lang="en-GB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groupIds</a:t>
            </a:r>
            <a:r>
              <a:rPr lang="en-GB" dirty="0">
                <a:solidFill>
                  <a:schemeClr val="accent4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    List&lt;</a:t>
            </a:r>
            <a:r>
              <a:rPr lang="en-GB" dirty="0" err="1">
                <a:latin typeface="Consolas" panose="020B0609020204030204" pitchFamily="49" charset="0"/>
              </a:rPr>
              <a:t>UserDTO</a:t>
            </a:r>
            <a:r>
              <a:rPr lang="en-GB" dirty="0">
                <a:latin typeface="Consolas" panose="020B0609020204030204" pitchFamily="49" charset="0"/>
              </a:rPr>
              <a:t>&gt; </a:t>
            </a:r>
            <a:r>
              <a:rPr lang="en-GB" dirty="0" err="1">
                <a:latin typeface="Consolas" panose="020B0609020204030204" pitchFamily="49" charset="0"/>
              </a:rPr>
              <a:t>getByManyIds</a:t>
            </a:r>
            <a:r>
              <a:rPr lang="en-GB" dirty="0">
                <a:latin typeface="Consolas" panose="020B0609020204030204" pitchFamily="49" charset="0"/>
              </a:rPr>
              <a:t>(List&lt;Long&gt; ids);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31278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1083</TotalTime>
  <Words>291</Words>
  <Application>Microsoft Office PowerPoint</Application>
  <PresentationFormat>Szélesvásznú</PresentationFormat>
  <Paragraphs>130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8" baseType="lpstr">
      <vt:lpstr>Arial</vt:lpstr>
      <vt:lpstr>Calibri Light</vt:lpstr>
      <vt:lpstr>Century Gothic</vt:lpstr>
      <vt:lpstr>Consolas</vt:lpstr>
      <vt:lpstr>Wingdings 2</vt:lpstr>
      <vt:lpstr>Jegyezhető</vt:lpstr>
      <vt:lpstr>Általános iskolások oktatását segítő webalkalmazás </vt:lpstr>
      <vt:lpstr>Általános iskolások oktatását segítő webalkalmazás</vt:lpstr>
      <vt:lpstr>Általános iskolások oktatását segítő webalkalmazás</vt:lpstr>
      <vt:lpstr>Technológiák</vt:lpstr>
      <vt:lpstr>Backend: Spring</vt:lpstr>
      <vt:lpstr>GraphQL</vt:lpstr>
      <vt:lpstr>GraphQL N+1 probléma</vt:lpstr>
      <vt:lpstr>GraphQL N+1 probléma</vt:lpstr>
      <vt:lpstr>Adatbázis</vt:lpstr>
      <vt:lpstr>Modell</vt:lpstr>
      <vt:lpstr>Frontend: React</vt:lpstr>
      <vt:lpstr>Köszönöm a figyelmet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Gergo Miklos</dc:creator>
  <cp:lastModifiedBy>Gergo Miklos</cp:lastModifiedBy>
  <cp:revision>27</cp:revision>
  <dcterms:created xsi:type="dcterms:W3CDTF">2020-05-26T20:28:44Z</dcterms:created>
  <dcterms:modified xsi:type="dcterms:W3CDTF">2020-05-28T15:26:02Z</dcterms:modified>
</cp:coreProperties>
</file>