
<file path=[Content_Types].xml><?xml version="1.0" encoding="utf-8"?>
<Types xmlns="http://schemas.openxmlformats.org/package/2006/content-types">
  <Default Extension="webm" ContentType="video/webm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7AC3CCA-C797-4891-BE02-D94E43425B78}">
  <a:tblStyle styleId="{D03447BB-5D67-496B-8E87-E561075AD55C}" styleName="Dark Style 1 - Accent 3">
    <a:wholeTbl>
      <a:tcTxStyle>
        <a:fontRef idx="minor">
          <a:prstClr val="black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 w="38100">
              <a:solidFill>
                <a:schemeClr val="lt1"/>
              </a:solidFill>
            </a:ln>
          </a:left>
          <a:right>
            <a:ln>
              <a:noFill/>
            </a:ln>
          </a:righ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>
          <a:right>
            <a:ln w="38100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7AC3CCA-C797-4891-BE02-D94E43425B78}" styleName="Medium Style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2E81F9-F9C4-DD88-8E0B-544E2DFDCA1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47997D-664B-8A2E-7EC2-EE708CA1572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523E02-B6D6-BC7E-77F4-EC86AE5912AF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0B748-BF10-B67A-5F6C-CBD5F176746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08759-0645-DC61-BD1B-4B0203BCED6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CA9B89-CE86-DD35-0DBC-55499F2DD972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653CA1-111D-EE35-9835-BC73DBAE0224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E76963-7631-E6C0-1D15-8203A1A8F85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64FAB7-2E38-F5E0-5347-B4ADD2E56E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585870-D67E-2560-FE90-A877F017AB4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9914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1115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17482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5E63A3-D440-A288-C507-0D5F8F2F997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F25CBD-9ADC-E85C-31C3-C8D890F047D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780137-A4C7-4671-D96C-B4C33660406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9E6FE1-BACA-CE17-399F-FDE478F94BE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8EB52-6A3B-0A30-EF21-A11B10A4832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3D7B25-CB93-C1EE-8205-8038D673298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pdf/2008.13367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microsoft.com/office/2007/relationships/media" Target="../media/media1.webm"/><Relationship Id="rId5" Type="http://schemas.openxmlformats.org/officeDocument/2006/relationships/video" Target="../media/media1.webm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Focal loss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8620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graphicFrame>
        <p:nvGraphicFramePr>
          <p:cNvPr id="556534142" name=""/>
          <p:cNvGraphicFramePr>
            <a:graphicFrameLocks xmlns:a="http://schemas.openxmlformats.org/drawingml/2006/main"/>
          </p:cNvGraphicFramePr>
          <p:nvPr/>
        </p:nvGraphicFramePr>
        <p:xfrm>
          <a:off x="1795925" y="3081523"/>
          <a:ext cx="8600148" cy="18395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{D7AC3CCA-C797-4891-BE02-D94E43425B78}</a:tableStyleId>
              </a:tblPr>
              <a:tblGrid>
                <a:gridCol w="3040526"/>
                <a:gridCol w="3040526"/>
                <a:gridCol w="3040526"/>
              </a:tblGrid>
              <a:tr h="846274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>
                                  <m:fPr>
                                    <m:ctrlPr>
                                      <a:rPr lang="en-US" sz="1800" b="1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>
                                  <m:fPr>
                                    <m:ctrlPr>
                                      <a:rPr lang="en-US" sz="1800" b="1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  <a:tr h="798152"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y=1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-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-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  <a:tr h="841756"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y=-1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α-1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)ln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3517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Initialization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6662888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Hyperparameters are tested to find optimal value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4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α=0.75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lvl="1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γ=2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117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Applications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9568423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1">
              <a:defRPr/>
            </a:pPr>
            <a:r>
              <a:rPr>
                <a:solidFill>
                  <a:schemeClr val="bg1"/>
                </a:solidFill>
              </a:rPr>
              <a:t>YOLOv8 – Distributed focal loss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994156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61314" y="2239307"/>
            <a:ext cx="7915275" cy="2124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3042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Traditional loss for localization tasks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456663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loc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/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SL(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sz="280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</p:txBody>
      </p:sp>
      <p:sp>
        <p:nvSpPr>
          <p:cNvPr id="492154186" name=""/>
          <p:cNvSpPr/>
          <p:nvPr/>
        </p:nvSpPr>
        <p:spPr bwMode="auto">
          <a:xfrm flipH="0" flipV="0">
            <a:off x="2764350" y="2560563"/>
            <a:ext cx="6680937" cy="173687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80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SL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L1=</m:t>
                              </m:r>
                              <m:nary>
                                <m:naryPr>
                                  <m:chr m:val="∑"/>
                                  <m:grow m:val="off"/>
                                  <m:limLoc m:val="subSup"/>
                                  <m:supHide m:val="on"/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-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en-US" sz="2800" i="1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i"/>
                                                </m:rPr>
                                                <a:rPr lang="en-US" sz="2800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if 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-</m:t>
                                  </m:r>
                                  <m:sSub>
                                    <m:sSubPr>
                                      <m:ctrlPr>
                                        <a:rPr lang="en-US" sz="2800" b="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&lt;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ε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L2 = </m:t>
                              </m:r>
                              <m:nary>
                                <m:naryPr>
                                  <m:chr m:val="∑"/>
                                  <m:grow m:val="off"/>
                                  <m:limLoc m:val="subSup"/>
                                  <m:supHide m:val="on"/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-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en-US" sz="2800" i="1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i"/>
                                                </m:rPr>
                                                <a:rPr lang="en-US" sz="2800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2800">
              <a:solidFill>
                <a:schemeClr val="bg1"/>
              </a:solidFill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9597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Applications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566696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YOLO11 – </a:t>
            </a:r>
            <a:r>
              <a:rPr u="sng">
                <a:solidFill>
                  <a:schemeClr val="bg1"/>
                </a:solidFill>
                <a:hlinkClick r:id="rId3" tooltip="https://arxiv.org/pdf/2008.13367"/>
              </a:rPr>
              <a:t>Varifocal </a:t>
            </a:r>
            <a:r>
              <a:rPr>
                <a:solidFill>
                  <a:schemeClr val="bg1"/>
                </a:solidFill>
              </a:rPr>
              <a:t>loss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Down-weights negative examples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Up-weights positive examples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89211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Varifocal loss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414141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VFL(p,q)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-q(q</m:t>
                              </m:r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e>
                              </m:func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 (1-q)</m:t>
                              </m:r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(1-p)</m:t>
                                  </m:r>
                                </m:e>
                              </m:func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-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  <m:sSup>
                                <m:sSup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γ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(1-p)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If foreground,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q=</m:t>
                      </m:r>
                      <m:f>
                        <m:f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predicted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target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predicted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target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If background 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Iou </m:t>
                      </m:r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r>
                        <m:rPr>
                          <m:sty m:val="i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ε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q=0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4221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Experimental Techniques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714819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2 stage cascade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Biased sampling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7150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Limitations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0194727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9710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Purpose of focal loss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892527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Prevent loss function being overwhelmed by “easy negatives”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838684437" name=""/>
          <p:cNvGrpSpPr/>
          <p:nvPr/>
        </p:nvGrpSpPr>
        <p:grpSpPr bwMode="auto">
          <a:xfrm>
            <a:off x="3192662" y="2747029"/>
            <a:ext cx="5806675" cy="3812454"/>
            <a:chOff x="0" y="0"/>
            <a:chExt cx="5806675" cy="3812454"/>
          </a:xfrm>
        </p:grpSpPr>
        <p:grpSp>
          <p:nvGrpSpPr>
            <p:cNvPr id="216248011" name=""/>
            <p:cNvGrpSpPr/>
            <p:nvPr/>
          </p:nvGrpSpPr>
          <p:grpSpPr bwMode="auto">
            <a:xfrm>
              <a:off x="0" y="0"/>
              <a:ext cx="5806675" cy="3800180"/>
              <a:chOff x="0" y="0"/>
              <a:chExt cx="5806675" cy="3800180"/>
            </a:xfrm>
          </p:grpSpPr>
          <p:pic>
            <p:nvPicPr>
              <p:cNvPr id="1319604355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0" y="0"/>
                <a:ext cx="5806675" cy="3800180"/>
              </a:xfrm>
              <a:prstGeom prst="rect">
                <a:avLst/>
              </a:prstGeom>
              <a:ln w="19049">
                <a:solidFill>
                  <a:schemeClr val="bg1"/>
                </a:solidFill>
                <a:prstDash val="solid"/>
              </a:ln>
            </p:spPr>
          </p:pic>
          <p:sp>
            <p:nvSpPr>
              <p:cNvPr id="1627937621" name=""/>
              <p:cNvSpPr/>
              <p:nvPr/>
            </p:nvSpPr>
            <p:spPr bwMode="auto">
              <a:xfrm flipH="0" flipV="0">
                <a:off x="0" y="0"/>
                <a:ext cx="3161616" cy="97213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80587195" name=""/>
              <p:cNvSpPr/>
              <p:nvPr/>
            </p:nvSpPr>
            <p:spPr bwMode="auto">
              <a:xfrm flipH="0" flipV="0">
                <a:off x="0" y="972138"/>
                <a:ext cx="2857208" cy="97213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86842657" name=""/>
              <p:cNvSpPr/>
              <p:nvPr/>
            </p:nvSpPr>
            <p:spPr bwMode="auto">
              <a:xfrm flipH="0" flipV="0">
                <a:off x="0" y="1944277"/>
                <a:ext cx="2042183" cy="54989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92971322" name=""/>
              <p:cNvSpPr/>
              <p:nvPr/>
            </p:nvSpPr>
            <p:spPr bwMode="auto">
              <a:xfrm flipH="0" flipV="0">
                <a:off x="0" y="2346881"/>
                <a:ext cx="1364631" cy="111943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12430724" name=""/>
              <p:cNvSpPr/>
              <p:nvPr/>
            </p:nvSpPr>
            <p:spPr bwMode="auto">
              <a:xfrm flipH="0" flipV="0">
                <a:off x="0" y="3417658"/>
                <a:ext cx="1492286" cy="38252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855136" name=""/>
              <p:cNvSpPr/>
              <p:nvPr/>
            </p:nvSpPr>
            <p:spPr bwMode="auto">
              <a:xfrm flipH="0" flipV="0">
                <a:off x="2514908" y="819935"/>
                <a:ext cx="646706" cy="63827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17544703" name=""/>
              <p:cNvSpPr/>
              <p:nvPr/>
            </p:nvSpPr>
            <p:spPr bwMode="auto">
              <a:xfrm flipH="0" flipV="0">
                <a:off x="4296265" y="0"/>
                <a:ext cx="1510409" cy="34368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4736102" name=""/>
              <p:cNvSpPr/>
              <p:nvPr/>
            </p:nvSpPr>
            <p:spPr bwMode="auto">
              <a:xfrm flipH="0" flipV="0">
                <a:off x="4053474" y="0"/>
                <a:ext cx="485582" cy="24303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48389381" name=""/>
              <p:cNvSpPr/>
              <p:nvPr/>
            </p:nvSpPr>
            <p:spPr bwMode="auto">
              <a:xfrm flipH="0" flipV="0">
                <a:off x="2503703" y="1757706"/>
                <a:ext cx="196391" cy="89849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91188646" name=""/>
              <p:cNvSpPr/>
              <p:nvPr/>
            </p:nvSpPr>
            <p:spPr bwMode="auto">
              <a:xfrm flipH="0" flipV="0">
                <a:off x="2565392" y="2553092"/>
                <a:ext cx="134702" cy="638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08092928" name=""/>
            <p:cNvSpPr/>
            <p:nvPr/>
          </p:nvSpPr>
          <p:spPr bwMode="auto">
            <a:xfrm flipH="0" flipV="0">
              <a:off x="1428604" y="12274"/>
              <a:ext cx="4378070" cy="38001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49" cap="flat" cmpd="sng" algn="ctr">
              <a:solidFill>
                <a:srgbClr val="FF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8366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Proposed loss function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666770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FL</m:t>
                      </m:r>
                      <m:d>
                        <m:dPr>
                          <m:begChr m:val="("/>
                          <m:endChr m:val=")"/>
                          <m:ctrl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m:rPr/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sSub>
                        <m:sSub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(1-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γ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(-</m:t>
                      </m:r>
                      <m:func>
                        <m:funcPr>
                          <m:ctrlPr>
                            <a:rPr lang="en-US" sz="2800" b="0" i="1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is defined as the ground truth</a:t>
            </a:r>
            <a:endParaRPr>
              <a:solidFill>
                <a:schemeClr val="bg1"/>
              </a:solidFill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is the predicted probability for a foreground class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785617614" name=""/>
          <p:cNvSpPr txBox="1"/>
          <p:nvPr/>
        </p:nvSpPr>
        <p:spPr bwMode="auto">
          <a:xfrm flipH="0" flipV="0">
            <a:off x="4787011" y="2366520"/>
            <a:ext cx="2617976" cy="90389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6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6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6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6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60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6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p, if y=1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6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1-p, 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7972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13305247" name="">
            <a:hlinkClick r:id="" action="ppaction://media"/>
          </p:cNvPr>
          <p:cNvPicPr>
            <a:picLocks noChangeAspect="1"/>
          </p:cNvPicPr>
          <p:nvPr>
            <p:ph idx="1"/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3"/>
          <a:stretch/>
        </p:blipFill>
        <p:spPr bwMode="auto">
          <a:xfrm rot="0" flipH="0" flipV="0">
            <a:off x="2433293" y="1826443"/>
            <a:ext cx="7325412" cy="5031556"/>
          </a:xfrm>
          <a:prstGeom prst="rect">
            <a:avLst/>
          </a:prstGeom>
        </p:spPr>
      </p:pic>
      <p:sp>
        <p:nvSpPr>
          <p:cNvPr id="2412002" name=""/>
          <p:cNvSpPr txBox="1"/>
          <p:nvPr/>
        </p:nvSpPr>
        <p:spPr bwMode="auto">
          <a:xfrm flipH="0" flipV="0">
            <a:off x="5614421" y="1368883"/>
            <a:ext cx="963156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Video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1074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graphicFrame>
        <p:nvGraphicFramePr>
          <p:cNvPr id="1436298935" name=""/>
          <p:cNvGraphicFramePr>
            <a:graphicFrameLocks xmlns:a="http://schemas.openxmlformats.org/drawingml/2006/main"/>
          </p:cNvGraphicFramePr>
          <p:nvPr/>
        </p:nvGraphicFramePr>
        <p:xfrm>
          <a:off x="260143" y="1580144"/>
          <a:ext cx="11671711" cy="3280551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{D03447BB-5D67-496B-8E87-E561075AD55C}</a:tableStyleId>
              </a:tblPr>
              <a:tblGrid>
                <a:gridCol w="3890570"/>
                <a:gridCol w="3890570"/>
                <a:gridCol w="3890570"/>
              </a:tblGrid>
              <a:tr h="1044593">
                <a:tc>
                  <a:txBody>
                    <a:bodyPr/>
                    <a:p>
                      <a:pPr algn="ctr">
                        <a:defRPr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06748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"/>
                              </m:oMathParaPr>
                              <m:oMath>
                                <m:r>
                                  <m:rPr>
                                    <m:sty m:val="p"/>
                                  </m:rPr>
                                  <a:rPr lang="en-US" sz="24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α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>
                          <a:solidFill>
                            <a:schemeClr val="bg1"/>
                          </a:solidFill>
                        </a:rPr>
                        <a:t>Scales the whole loss function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Controls magnitude of overall loss 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168478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"/>
                              </m:oMathParaPr>
                              <m:oMath>
                                <m:r>
                                  <m:rPr/>
                                  <a:rPr sz="240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γ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>
                          <a:solidFill>
                            <a:schemeClr val="bg1"/>
                          </a:solidFill>
                        </a:rPr>
                        <a:t>Reduces the values greater as 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→1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Controls ratio in loss contribution for easy and hard examples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9163929" name=""/>
          <p:cNvSpPr txBox="1"/>
          <p:nvPr/>
        </p:nvSpPr>
        <p:spPr bwMode="auto">
          <a:xfrm flipH="0" flipV="0">
            <a:off x="4910798" y="5116005"/>
            <a:ext cx="306820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Based on experiments, ideal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954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Implementation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4331617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04556" y="1954097"/>
            <a:ext cx="9582885" cy="3982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3323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RetinaNet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767712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Based on Feature Pyramid Network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Top down approach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r>
              <a:rPr>
                <a:solidFill>
                  <a:schemeClr val="bg1"/>
                </a:solidFill>
              </a:rPr>
              <a:t>Better preserves spacial details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r>
              <a:rPr>
                <a:solidFill>
                  <a:schemeClr val="bg1"/>
                </a:solidFill>
              </a:rPr>
              <a:t>Upscales lower resolution data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r>
              <a:rPr>
                <a:solidFill>
                  <a:schemeClr val="bg1"/>
                </a:solidFill>
              </a:rPr>
              <a:t>Data is combined by addition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Classification at multiple resolutions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14414546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20206" y="2049095"/>
            <a:ext cx="4585747" cy="2018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0466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RetinaNet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6329193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>
                <a:solidFill>
                  <a:schemeClr val="bg1"/>
                </a:solidFill>
              </a:rPr>
              <a:t>Does a convolutional object classification</a:t>
            </a:r>
            <a:endParaRPr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2. Does a bounding box regression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3988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wtf is C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773672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06597" y="2945876"/>
            <a:ext cx="6134099" cy="647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2025-03-23T15:50:59Z</dcterms:modified>
</cp:coreProperties>
</file>