
<file path=[Content_Types].xml><?xml version="1.0" encoding="utf-8"?>
<Types xmlns="http://schemas.openxmlformats.org/package/2006/content-types">
  <Default Extension="webm" ContentType="video/webm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7AC3CCA-C797-4891-BE02-D94E43425B78}">
  <a:tblStyle styleId="{D03447BB-5D67-496B-8E87-E561075AD55C}" styleName="Dark Style 1 - Accent 3">
    <a:wholeTbl>
      <a:tcTxStyle>
        <a:fontRef idx="minor">
          <a:prstClr val="black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>
          <a:left>
            <a:ln w="38100">
              <a:solidFill>
                <a:schemeClr val="lt1"/>
              </a:solidFill>
            </a:ln>
          </a:left>
          <a:right>
            <a:ln>
              <a:noFill/>
            </a:ln>
          </a:righ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>
          <a:right>
            <a:ln w="38100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7AC3CCA-C797-4891-BE02-D94E43425B78}" styleName="Medium Style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523E02-B6D6-BC7E-77F4-EC86AE5912AF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E0B748-BF10-B67A-5F6C-CBD5F176746C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D08759-0645-DC61-BD1B-4B0203BCED6A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CA9B89-CE86-DD35-0DBC-55499F2DD972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653CA1-111D-EE35-9835-BC73DBAE0224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E76963-7631-E6C0-1D15-8203A1A8F85F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64FAB7-2E38-F5E0-5347-B4ADD2E56E9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585870-D67E-2560-FE90-A877F017AB44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39914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21115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17482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5E63A3-D440-A288-C507-0D5F8F2F9978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F25CBD-9ADC-E85C-31C3-C8D890F047D2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780137-A4C7-4671-D96C-B4C33660406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9E6FE1-BACA-CE17-399F-FDE478F94BE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2E81F9-F9C4-DD88-8E0B-544E2DFDCA18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47997D-664B-8A2E-7EC2-EE708CA1572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pdf/2008.13367" TargetMode="Externa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microsoft.com/office/2007/relationships/media" Target="../media/media1.webm"/><Relationship Id="rId5" Type="http://schemas.openxmlformats.org/officeDocument/2006/relationships/video" Target="../media/media1.webm" 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Focal loss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6117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Applications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9568423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1">
              <a:defRPr/>
            </a:pPr>
            <a:r>
              <a:rPr>
                <a:solidFill>
                  <a:schemeClr val="bg1"/>
                </a:solidFill>
              </a:rPr>
              <a:t>YOLOv8 – Distributed focal loss</a:t>
            </a:r>
            <a:endParaRPr>
              <a:solidFill>
                <a:schemeClr val="bg1"/>
              </a:solidFill>
            </a:endParaRPr>
          </a:p>
          <a:p>
            <a:pPr lvl="2">
              <a:defRPr/>
            </a:pPr>
            <a:endParaRPr>
              <a:solidFill>
                <a:schemeClr val="bg1"/>
              </a:solidFill>
            </a:endParaRPr>
          </a:p>
        </p:txBody>
      </p:sp>
      <p:pic>
        <p:nvPicPr>
          <p:cNvPr id="994156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61314" y="2239307"/>
            <a:ext cx="7915275" cy="2124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23042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Traditional loss for localization tasks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4566631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8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loc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lang="en-US" sz="28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  <m:sup/>
                        <m:e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SL(</m:t>
                          </m:r>
                          <m:sSub>
                            <m:sSubPr>
                              <m:ctrlPr>
                                <a:rPr lang="en-US" sz="2800" b="0" i="1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-</m:t>
                          </m:r>
                          <m:sSub>
                            <m:sSubPr>
                              <m:ctrlPr>
                                <a:rPr lang="en-US" sz="2800" b="0" i="1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trlPr>
                                    <a:rPr lang="en-US" sz="2800" i="1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y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</mc:Choice>
              <mc:Fallback/>
            </mc:AlternateContent>
            <a:endParaRPr>
              <a:solidFill>
                <a:schemeClr val="bg1"/>
              </a:solidFill>
            </a:endParaRPr>
          </a:p>
        </p:txBody>
      </p:sp>
      <p:sp>
        <p:nvSpPr>
          <p:cNvPr id="492154186" name=""/>
          <p:cNvSpPr/>
          <p:nvPr/>
        </p:nvSpPr>
        <p:spPr bwMode="auto">
          <a:xfrm flipH="0" flipV="0">
            <a:off x="2764350" y="2560563"/>
            <a:ext cx="6680937" cy="173687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280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SL = 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eqArr>
                            <m:eqArrPr>
                              <m:baseJc m:val="center"/>
                              <m:maxDist m:val="off"/>
                              <m:objDist m:val="off"/>
                              <m:rSp/>
                              <m:rSpRule/>
                              <m:ctrlPr>
                                <a:rPr lang="en-US" sz="2800" b="0" i="1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L1=</m:t>
                              </m:r>
                              <m:nary>
                                <m:naryPr>
                                  <m:chr m:val="∑"/>
                                  <m:grow m:val="off"/>
                                  <m:limLoc m:val="subSup"/>
                                  <m:supHide m:val="on"/>
                                  <m:ctrlPr>
                                    <a:rPr lang="en-US" sz="2800" b="0" i="1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i"/>
                                            </m:rPr>
                                            <a:rPr lang="en-US" sz="2800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i"/>
                                            </m:rPr>
                                            <a:rPr lang="en-US" sz="2800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-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trlPr>
                                                <a:rPr lang="en-US" sz="2800" i="1" u="none" strike="noStrike" cap="none" spc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i"/>
                                                </m:rPr>
                                                <a:rPr lang="en-US" sz="2800" u="none" strike="noStrike" cap="none" spc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sty m:val="i"/>
                                            </m:rPr>
                                            <a:rPr lang="en-US" sz="2800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 if </m:t>
                              </m:r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</m:t>
                              </m:r>
                              <m:d>
                                <m:dPr>
                                  <m:begChr m:val="("/>
                                  <m:endChr m:val=")"/>
                                  <m:ctrl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-</m:t>
                                  </m:r>
                                  <m:sSub>
                                    <m:sSubPr>
                                      <m:ctrlPr>
                                        <a:rPr lang="en-US" sz="2800" b="0" i="1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i"/>
                                            </m:rPr>
                                            <a:rPr lang="en-US" sz="2800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&lt;</m:t>
                              </m:r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ε</m:t>
                              </m:r>
                            </m:e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L2 = </m:t>
                              </m:r>
                              <m:nary>
                                <m:naryPr>
                                  <m:chr m:val="∑"/>
                                  <m:grow m:val="off"/>
                                  <m:limLoc m:val="subSup"/>
                                  <m:supHide m:val="on"/>
                                  <m:ctrlPr>
                                    <a:rPr lang="en-US" sz="2800" b="0" i="1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i"/>
                                            </m:rPr>
                                            <a:rPr lang="en-US" sz="2800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i"/>
                                            </m:rPr>
                                            <a:rPr lang="en-US" sz="2800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-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trlPr>
                                                <a:rPr lang="en-US" sz="2800" i="1" u="none" strike="noStrike" cap="none" spc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i"/>
                                                </m:rPr>
                                                <a:rPr lang="en-US" sz="2800" u="none" strike="noStrike" cap="none" spc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/>
                                                  <a:ea typeface="Cambria Math"/>
                                                  <a:cs typeface="Cambria Math"/>
                                                </a:rP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sty m:val="i"/>
                                            </m:rPr>
                                            <a:rPr lang="en-US" sz="2800" u="none" strike="noStrike" cap="none" spc="0">
                                              <a:solidFill>
                                                <a:schemeClr val="bg1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chemeClr val="bg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 else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</mc:Choice>
              <mc:Fallback/>
            </mc:AlternateContent>
            <a:endParaRPr sz="2800">
              <a:solidFill>
                <a:schemeClr val="bg1"/>
              </a:solidFill>
              <a:latin typeface="Cambria Math"/>
              <a:ea typeface="Cambria Math"/>
              <a:cs typeface="Cambri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29597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Applications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5666960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YOLO11 – </a:t>
            </a:r>
            <a:r>
              <a:rPr u="sng">
                <a:solidFill>
                  <a:schemeClr val="bg1"/>
                </a:solidFill>
                <a:hlinkClick r:id="rId3" tooltip="https://arxiv.org/pdf/2008.13367"/>
              </a:rPr>
              <a:t>Varifocal </a:t>
            </a:r>
            <a:r>
              <a:rPr>
                <a:solidFill>
                  <a:schemeClr val="bg1"/>
                </a:solidFill>
              </a:rPr>
              <a:t>loss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a:r>
              <a:rPr>
                <a:solidFill>
                  <a:schemeClr val="bg1"/>
                </a:solidFill>
              </a:rPr>
              <a:t>Down-weights negative examples</a:t>
            </a:r>
            <a:endParaRPr>
              <a:solidFill>
                <a:schemeClr val="bg1"/>
              </a:solidFill>
            </a:endParaRPr>
          </a:p>
          <a:p>
            <a:pPr lvl="1">
              <a:defRPr/>
            </a:pPr>
            <a:r>
              <a:rPr>
                <a:solidFill>
                  <a:schemeClr val="bg1"/>
                </a:solidFill>
              </a:rPr>
              <a:t>Up-weights positive examples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892118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Varifocal loss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4141410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l">
              <a:buFont typeface="Arial"/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VFL(p,q) = 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eqArr>
                            <m:eqArrPr>
                              <m:baseJc m:val="center"/>
                              <m:maxDist m:val="off"/>
                              <m:objDist m:val="off"/>
                              <m:rSp/>
                              <m:rSpRule/>
                              <m:ctrlPr>
                                <a:rPr lang="en-US" sz="2800" b="0" i="1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-q(q</m:t>
                              </m:r>
                              <m:func>
                                <m:funcPr>
                                  <m:ctrlPr>
                                    <a:rPr lang="en-US" sz="2800" b="0" i="1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p</m:t>
                                  </m:r>
                                </m:e>
                              </m:func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+ (1-q)</m:t>
                              </m:r>
                              <m:func>
                                <m:funcPr>
                                  <m:ctrlPr>
                                    <a:rPr lang="en-US" sz="2800" b="0" i="1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(1-p)</m:t>
                                  </m:r>
                                </m:e>
                              </m:func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-</m:t>
                              </m:r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α</m:t>
                              </m:r>
                              <m:sSup>
                                <m:sSupPr>
                                  <m:ctrlPr>
                                    <a:rPr lang="en-US" sz="2800" b="0" i="1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γ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800" b="0" i="1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2800" u="none" strike="noStrike" cap="none" spc="0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(1-p)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</mc:Choice>
              <mc:Fallback/>
            </mc:AlternateContent>
            <a:endParaRPr>
              <a:solidFill>
                <a:schemeClr val="bg1"/>
              </a:solidFill>
            </a:endParaRPr>
          </a:p>
          <a:p>
            <a:pPr marL="0" indent="0" algn="l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 marL="0" indent="0" algn="l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If foreground,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q=</m:t>
                      </m:r>
                      <m:f>
                        <m:fPr>
                          <m:ctrlPr>
                            <a:rPr lang="en-US" sz="28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predicted</m:t>
                          </m:r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target</m:t>
                          </m:r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predicted</m:t>
                          </m:r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target</m:t>
                          </m:r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>
              <a:solidFill>
                <a:schemeClr val="bg1"/>
              </a:solidFill>
            </a:endParaRPr>
          </a:p>
          <a:p>
            <a:pPr marL="0" indent="0" algn="l">
              <a:buFont typeface="Arial"/>
              <a:buNone/>
              <a:defRPr/>
            </a:pPr>
            <a:r>
              <a:rPr>
                <a:solidFill>
                  <a:schemeClr val="bg1"/>
                </a:solidFill>
              </a:rPr>
              <a:t>If background or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Iou </m:t>
                      </m:r>
                      <m:r>
                        <m:rPr/>
                        <a:rPr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r>
                        <m:rPr>
                          <m:sty m:val="i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ε</m:t>
                      </m:r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bg1"/>
                </a:solidFill>
              </a:rPr>
              <a:t>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q=0</m:t>
                      </m:r>
                    </m:oMath>
                  </m:oMathPara>
                </a14:m>
              </mc:Choice>
              <mc:Fallback/>
            </mc:AlternateContent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54221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Experimental Techniques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5714819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2 stage cascade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Biased sampling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571506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Limitations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0194727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39710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Purpose of focal loss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892527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Prevent loss function being overwhelmed by “easy negatives”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838684437" name=""/>
          <p:cNvGrpSpPr/>
          <p:nvPr/>
        </p:nvGrpSpPr>
        <p:grpSpPr bwMode="auto">
          <a:xfrm>
            <a:off x="3192662" y="2747029"/>
            <a:ext cx="5806675" cy="3812454"/>
            <a:chOff x="0" y="0"/>
            <a:chExt cx="5806675" cy="3812454"/>
          </a:xfrm>
        </p:grpSpPr>
        <p:grpSp>
          <p:nvGrpSpPr>
            <p:cNvPr id="216248011" name=""/>
            <p:cNvGrpSpPr/>
            <p:nvPr/>
          </p:nvGrpSpPr>
          <p:grpSpPr bwMode="auto">
            <a:xfrm>
              <a:off x="0" y="0"/>
              <a:ext cx="5806675" cy="3800180"/>
              <a:chOff x="0" y="0"/>
              <a:chExt cx="5806675" cy="3800180"/>
            </a:xfrm>
          </p:grpSpPr>
          <p:pic>
            <p:nvPicPr>
              <p:cNvPr id="1319604355" name="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 flipH="0" flipV="0">
                <a:off x="0" y="0"/>
                <a:ext cx="5806675" cy="3800180"/>
              </a:xfrm>
              <a:prstGeom prst="rect">
                <a:avLst/>
              </a:prstGeom>
              <a:ln w="19049">
                <a:solidFill>
                  <a:schemeClr val="bg1"/>
                </a:solidFill>
                <a:prstDash val="solid"/>
              </a:ln>
            </p:spPr>
          </p:pic>
          <p:sp>
            <p:nvSpPr>
              <p:cNvPr id="1627937621" name=""/>
              <p:cNvSpPr/>
              <p:nvPr/>
            </p:nvSpPr>
            <p:spPr bwMode="auto">
              <a:xfrm flipH="0" flipV="0">
                <a:off x="0" y="0"/>
                <a:ext cx="3161616" cy="97213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80587195" name=""/>
              <p:cNvSpPr/>
              <p:nvPr/>
            </p:nvSpPr>
            <p:spPr bwMode="auto">
              <a:xfrm flipH="0" flipV="0">
                <a:off x="0" y="972138"/>
                <a:ext cx="2857208" cy="97213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86842657" name=""/>
              <p:cNvSpPr/>
              <p:nvPr/>
            </p:nvSpPr>
            <p:spPr bwMode="auto">
              <a:xfrm flipH="0" flipV="0">
                <a:off x="0" y="1944277"/>
                <a:ext cx="2042183" cy="549896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92971322" name=""/>
              <p:cNvSpPr/>
              <p:nvPr/>
            </p:nvSpPr>
            <p:spPr bwMode="auto">
              <a:xfrm flipH="0" flipV="0">
                <a:off x="0" y="2346881"/>
                <a:ext cx="1364631" cy="111943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12430724" name=""/>
              <p:cNvSpPr/>
              <p:nvPr/>
            </p:nvSpPr>
            <p:spPr bwMode="auto">
              <a:xfrm flipH="0" flipV="0">
                <a:off x="0" y="3417658"/>
                <a:ext cx="1492286" cy="38252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2855136" name=""/>
              <p:cNvSpPr/>
              <p:nvPr/>
            </p:nvSpPr>
            <p:spPr bwMode="auto">
              <a:xfrm flipH="0" flipV="0">
                <a:off x="2514908" y="819935"/>
                <a:ext cx="646706" cy="638273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317544703" name=""/>
              <p:cNvSpPr/>
              <p:nvPr/>
            </p:nvSpPr>
            <p:spPr bwMode="auto">
              <a:xfrm flipH="0" flipV="0">
                <a:off x="4296265" y="0"/>
                <a:ext cx="1510409" cy="34368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44736102" name=""/>
              <p:cNvSpPr/>
              <p:nvPr/>
            </p:nvSpPr>
            <p:spPr bwMode="auto">
              <a:xfrm flipH="0" flipV="0">
                <a:off x="4053474" y="0"/>
                <a:ext cx="485582" cy="243034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48389381" name=""/>
              <p:cNvSpPr/>
              <p:nvPr/>
            </p:nvSpPr>
            <p:spPr bwMode="auto">
              <a:xfrm flipH="0" flipV="0">
                <a:off x="2503703" y="1757706"/>
                <a:ext cx="196391" cy="898491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91188646" name=""/>
              <p:cNvSpPr/>
              <p:nvPr/>
            </p:nvSpPr>
            <p:spPr bwMode="auto">
              <a:xfrm flipH="0" flipV="0">
                <a:off x="2565392" y="2553092"/>
                <a:ext cx="134702" cy="63827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808092928" name=""/>
            <p:cNvSpPr/>
            <p:nvPr/>
          </p:nvSpPr>
          <p:spPr bwMode="auto">
            <a:xfrm flipH="0" flipV="0">
              <a:off x="1428604" y="12274"/>
              <a:ext cx="4378070" cy="380018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9049" cap="flat" cmpd="sng" algn="ctr">
              <a:solidFill>
                <a:srgbClr val="FF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48366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Proposed loss function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6667707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ctr">
              <a:buFont typeface="Arial"/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FL</m:t>
                      </m:r>
                      <m:d>
                        <m:dPr>
                          <m:begChr m:val="("/>
                          <m:endChr m:val=")"/>
                          <m:ctrl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sub>
                          </m:sSub>
                        </m:e>
                      </m:d>
                      <m:r>
                        <m:rPr/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 </m:t>
                      </m:r>
                      <m:sSub>
                        <m:sSubPr>
                          <m:ctrlPr>
                            <a:rPr lang="en-US" sz="28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sub>
                      </m:sSub>
                      <m:sSup>
                        <m:sSupPr>
                          <m:ctrlPr>
                            <a:rPr lang="en-US" sz="28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(1-</m:t>
                          </m:r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800" b="0" i="1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sub>
                          </m:sSub>
                        </m:e>
                        <m:sup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γ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(-</m:t>
                      </m:r>
                      <m:func>
                        <m:funcPr>
                          <m:ctrlPr>
                            <a:rPr lang="en-US" sz="2800" b="0" i="1" u="none" strike="noStrike" cap="none" spc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800" i="1" u="none" strike="noStrike" cap="none" spc="0">
                                  <a:solidFill>
                                    <a:srgbClr val="FFFF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rgbClr val="FFFF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i"/>
                                </m:rPr>
                                <a:rPr lang="en-US" sz="2800" u="none" strike="noStrike" cap="none" spc="0">
                                  <a:solidFill>
                                    <a:srgbClr val="FFFF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sub>
                          </m:sSub>
                          <m:r>
                            <m:rPr>
                              <m:sty m:val="i"/>
                            </m:rPr>
                            <a:rPr lang="en-US" sz="2800" u="none" strike="noStrike" cap="none" spc="0">
                              <a:solidFill>
                                <a:srgbClr val="FFFF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</mc:Choice>
              <mc:Fallback/>
            </mc:AlternateContent>
            <a:endParaRPr>
              <a:solidFill>
                <a:schemeClr val="bg1"/>
              </a:solidFill>
            </a:endParaRPr>
          </a:p>
          <a:p>
            <a:pPr marL="0" indent="0" algn="ctr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 marL="0" indent="0" algn="ctr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 marL="0" indent="0" algn="ctr">
              <a:buFont typeface="Arial"/>
              <a:buNone/>
              <a:defRPr/>
            </a:pPr>
            <a:endParaRPr>
              <a:solidFill>
                <a:schemeClr val="bg1"/>
              </a:solidFill>
            </a:endParaRPr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bg1"/>
                </a:solidFill>
              </a:rPr>
              <a:t> is defined as the ground truth</a:t>
            </a:r>
            <a:endParaRPr>
              <a:solidFill>
                <a:schemeClr val="bg1"/>
              </a:solidFill>
            </a:endParaRPr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</m:oMath>
                  </m:oMathPara>
                </a14:m>
              </mc:Choice>
              <mc:Fallback/>
            </mc:AlternateContent>
            <a:r>
              <a:rPr>
                <a:solidFill>
                  <a:schemeClr val="bg1"/>
                </a:solidFill>
              </a:rPr>
              <a:t> is the predicted probability for a foreground class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785617614" name=""/>
          <p:cNvSpPr txBox="1"/>
          <p:nvPr/>
        </p:nvSpPr>
        <p:spPr bwMode="auto">
          <a:xfrm flipH="0" flipV="0">
            <a:off x="4787011" y="2366520"/>
            <a:ext cx="2617976" cy="90389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600" b="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26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2600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6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u="none" strike="noStrike" cap="none" spc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eqArr>
                            <m:eqArrPr>
                              <m:baseJc m:val="center"/>
                              <m:maxDist m:val="off"/>
                              <m:objDist m:val="off"/>
                              <m:rSp/>
                              <m:rSpRule/>
                              <m:ctrlPr>
                                <a:rPr lang="en-US" sz="2600" i="1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i"/>
                                </m:rPr>
                                <a:rPr lang="en-US" sz="26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p, if y=1</m:t>
                              </m:r>
                            </m:e>
                            <m:e>
                              <m:r>
                                <m:rPr>
                                  <m:sty m:val="i"/>
                                </m:rPr>
                                <a:rPr lang="en-US" sz="2600" u="none" strike="noStrike" cap="none" spc="0">
                                  <a:solidFill>
                                    <a:schemeClr val="bg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1-p, else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</mc:Choice>
              <mc:Fallback/>
            </mc:AlternateContent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579729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Tunable hyperparameters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613305247" name="">
            <a:hlinkClick r:id="" action="ppaction://media"/>
          </p:cNvPr>
          <p:cNvPicPr>
            <a:picLocks noChangeAspect="1"/>
          </p:cNvPicPr>
          <p:nvPr>
            <p:ph idx="1"/>
            <a:vide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3"/>
          <a:stretch/>
        </p:blipFill>
        <p:spPr bwMode="auto">
          <a:xfrm rot="0" flipH="0" flipV="0">
            <a:off x="2433293" y="1826443"/>
            <a:ext cx="7325412" cy="5031556"/>
          </a:xfrm>
          <a:prstGeom prst="rect">
            <a:avLst/>
          </a:prstGeom>
        </p:spPr>
      </p:pic>
      <p:sp>
        <p:nvSpPr>
          <p:cNvPr id="2412002" name=""/>
          <p:cNvSpPr txBox="1"/>
          <p:nvPr/>
        </p:nvSpPr>
        <p:spPr bwMode="auto">
          <a:xfrm flipH="0" flipV="0">
            <a:off x="5614421" y="1368883"/>
            <a:ext cx="963156" cy="4575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</a:rPr>
              <a:t>Video</a:t>
            </a:r>
            <a:endParaRPr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41074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Tunable hyperparameters</a:t>
            </a:r>
            <a:endParaRPr>
              <a:solidFill>
                <a:schemeClr val="bg1"/>
              </a:solidFill>
            </a:endParaRPr>
          </a:p>
        </p:txBody>
      </p:sp>
      <p:graphicFrame>
        <p:nvGraphicFramePr>
          <p:cNvPr id="1436298935" name=""/>
          <p:cNvGraphicFramePr>
            <a:graphicFrameLocks xmlns:a="http://schemas.openxmlformats.org/drawingml/2006/main"/>
          </p:cNvGraphicFramePr>
          <p:nvPr/>
        </p:nvGraphicFramePr>
        <p:xfrm>
          <a:off x="260143" y="1580144"/>
          <a:ext cx="11671711" cy="3280551"/>
        </p:xfrm>
        <a:graphic>
          <a:graphicData uri="http://schemas.openxmlformats.org/drawingml/2006/table">
            <a:tbl>
              <a:tblPr firstRow="0" firstCol="0" lastRow="0" lastCol="0" bandRow="1" bandCol="0">
                <a:tableStyleId>{D03447BB-5D67-496B-8E87-E561075AD55C}</a:tableStyleId>
              </a:tblPr>
              <a:tblGrid>
                <a:gridCol w="3890570"/>
                <a:gridCol w="3890570"/>
                <a:gridCol w="3890570"/>
              </a:tblGrid>
              <a:tr h="1044593">
                <a:tc>
                  <a:txBody>
                    <a:bodyPr/>
                    <a:p>
                      <a:pPr algn="ctr">
                        <a:defRPr/>
                      </a:pP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400">
                          <a:solidFill>
                            <a:schemeClr val="bg1"/>
                          </a:solidFill>
                        </a:rPr>
                        <a:t>Observation</a:t>
                      </a: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400" b="0" i="0" u="none" strike="noStrike" cap="none" spc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1067480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"/>
                              </m:oMathParaPr>
                              <m:oMath>
                                <m:r>
                                  <m:rPr>
                                    <m:sty m:val="p"/>
                                  </m:rPr>
                                  <a:rPr lang="en-US" sz="2400" u="none" strike="noStrike" cap="none" spc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α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>
                          <a:solidFill>
                            <a:schemeClr val="bg1"/>
                          </a:solidFill>
                        </a:rPr>
                        <a:t>Scales the whole loss function</a:t>
                      </a:r>
                      <a:endParaRPr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Controls magnitude of overall loss </a:t>
                      </a:r>
                      <a:endParaRPr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1168478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>
                                <m:jc m:val="center"/>
                              </m:oMathParaPr>
                              <m:oMath>
                                <m:r>
                                  <m:rPr/>
                                  <a:rPr sz="240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γ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1800">
                          <a:solidFill>
                            <a:schemeClr val="bg1"/>
                          </a:solidFill>
                        </a:rPr>
                        <a:t>Reduces the values greater as </a:t>
                      </a: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→1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Controls ratio in loss contribution for easy and hard examples</a:t>
                      </a:r>
                      <a:endParaRPr sz="1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69163929" name=""/>
          <p:cNvSpPr txBox="1"/>
          <p:nvPr/>
        </p:nvSpPr>
        <p:spPr bwMode="auto">
          <a:xfrm flipH="0" flipV="0">
            <a:off x="4910798" y="5116005"/>
            <a:ext cx="306820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Based on experiments, ideal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29548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Implementation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14331617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04556" y="1954097"/>
            <a:ext cx="9582885" cy="39823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93323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RetinaNet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7677129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Based on Feature Pyramid Network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9986296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011185" y="1747886"/>
            <a:ext cx="4728069" cy="2808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38620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Tunable hyperparameters</a:t>
            </a:r>
            <a:endParaRPr>
              <a:solidFill>
                <a:schemeClr val="bg1"/>
              </a:solidFill>
            </a:endParaRPr>
          </a:p>
        </p:txBody>
      </p:sp>
      <p:graphicFrame>
        <p:nvGraphicFramePr>
          <p:cNvPr id="556534142" name=""/>
          <p:cNvGraphicFramePr>
            <a:graphicFrameLocks xmlns:a="http://schemas.openxmlformats.org/drawingml/2006/main"/>
          </p:cNvGraphicFramePr>
          <p:nvPr/>
        </p:nvGraphicFramePr>
        <p:xfrm>
          <a:off x="1795925" y="3081523"/>
          <a:ext cx="8600148" cy="18395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{D7AC3CCA-C797-4891-BE02-D94E43425B78}</a:tableStyleId>
              </a:tblPr>
              <a:tblGrid>
                <a:gridCol w="3040526"/>
                <a:gridCol w="3040526"/>
                <a:gridCol w="3040526"/>
              </a:tblGrid>
              <a:tr h="846274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f>
                                  <m:fPr>
                                    <m:ctrlPr>
                                      <a:rPr lang="en-US" sz="1800" b="1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b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∂</m:t>
                                    </m:r>
                                  </m:num>
                                  <m:den>
                                    <m:r>
                                      <m:rPr>
                                        <m:sty m:val="b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∂</m:t>
                                    </m:r>
                                    <m:r>
                                      <m:rPr>
                                        <m:sty m:val="b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α</m:t>
                                    </m:r>
                                  </m:den>
                                </m:f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f>
                                  <m:fPr>
                                    <m:ctrlPr>
                                      <a:rPr lang="en-US" sz="1800" b="1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b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∂</m:t>
                                    </m:r>
                                  </m:num>
                                  <m:den>
                                    <m:r>
                                      <m:rPr>
                                        <m:sty m:val="b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∂</m:t>
                                    </m:r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γ</m:t>
                                    </m:r>
                                  </m:den>
                                </m:f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</a:tr>
              <a:tr h="798152"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y=1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-</m:t>
                                </m:r>
                                <m:sSup>
                                  <m:sSupPr>
                                    <m:ctrlPr>
                                      <a:rPr lang="en-US" sz="1800" b="0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(1-p)</m:t>
                                    </m:r>
                                  </m:e>
                                  <m:sup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γ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1800" b="0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p</m:t>
                                    </m:r>
                                  </m:e>
                                </m:func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func>
                                  <m:funcPr>
                                    <m:ctrlPr>
                                      <a:rPr lang="en-US" sz="1800" b="0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α</m:t>
                                    </m:r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(1-p)</m:t>
                                    </m:r>
                                  </m:e>
                                </m:func>
                              </m:oMath>
                            </m:oMathPara>
                          </a14:m>
                        </mc:Choice>
                        <mc:Fallback/>
                      </mc:AlternateContent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i"/>
                                  </m:rPr>
                                  <a:rPr lang="en-US" sz="1800" u="none" strike="noStrike" cap="none" spc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-</m:t>
                                </m:r>
                                <m:sSup>
                                  <m:sSupPr>
                                    <m:ctrlPr>
                                      <a:rPr lang="en-US" sz="1800" b="0" i="1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(1-p)</m:t>
                                    </m:r>
                                  </m:e>
                                  <m:sup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γ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1800" b="0" i="1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p</m:t>
                                    </m:r>
                                  </m:e>
                                </m:func>
                                <m:r>
                                  <m:rPr>
                                    <m:sty m:val="i"/>
                                  </m:rPr>
                                  <a:rPr lang="en-US" sz="1800" u="none" strike="noStrike" cap="none" spc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</a:tr>
              <a:tr h="841756"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y=-1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p>
                                  <m:sSupPr>
                                    <m:ctrlPr>
                                      <a:rPr lang="en-US" sz="1800" b="0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γ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1800" b="0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(1-p)</m:t>
                                    </m:r>
                                  </m:e>
                                </m:func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func>
                                  <m:funcPr>
                                    <m:ctrlPr>
                                      <a:rPr lang="en-US" sz="1800" b="0" i="1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α-1</m:t>
                                    </m:r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)ln</m:t>
                                    </m:r>
                                  </m:fName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p</m:t>
                                    </m:r>
                                  </m:e>
                                </m:func>
                              </m:oMath>
                            </m:oMathPara>
                          </a14:m>
                        </mc:Choice>
                        <mc:Fallback/>
                      </mc:AlternateContent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i"/>
                                  </m:rPr>
                                  <a:rPr lang="en-US" sz="1800" u="none" strike="noStrike" cap="none" spc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1800" b="0" i="1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γ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sz="1800" b="0" i="1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i"/>
                                      </m:rPr>
                                      <a:rPr lang="en-US" sz="1800" u="none" strike="noStrike" cap="none" spc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(1-p)</m:t>
                                    </m:r>
                                  </m:e>
                                </m:func>
                                <m:r>
                                  <m:rPr>
                                    <m:sty m:val="i"/>
                                  </m:rPr>
                                  <a:rPr lang="en-US" sz="1800" u="none" strike="noStrike" cap="none" spc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63517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Initialization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6662888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ONLYOFFICE/8.3.2.19</Application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2025-03-23T12:59:32Z</dcterms:modified>
</cp:coreProperties>
</file>