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361" r:id="rId3"/>
    <p:sldId id="362" r:id="rId5"/>
    <p:sldId id="363" r:id="rId6"/>
    <p:sldId id="364" r:id="rId7"/>
    <p:sldId id="365" r:id="rId8"/>
    <p:sldId id="357" r:id="rId9"/>
    <p:sldId id="323" r:id="rId10"/>
    <p:sldId id="287" r:id="rId11"/>
    <p:sldId id="265" r:id="rId12"/>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4.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679B6-DFB9-465D-BCF7-63C3CDB22F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DE9C1-3A93-4484-ADD9-54060A054C8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 Id="rId3" Type="http://schemas.openxmlformats.org/officeDocument/2006/relationships/tags" Target="../tags/tag3.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1054" name="think-cell Folie" r:id="rId3" imgW="12700" imgH="12700" progId="TCLayout.ActiveDocument.1">
                  <p:embed/>
                </p:oleObj>
              </mc:Choice>
              <mc:Fallback>
                <p:oleObj name="think-cell Folie" r:id="rId3" imgW="12700" imgH="12700" progId="TCLayout.ActiveDocument.1">
                  <p:embed/>
                  <p:pic>
                    <p:nvPicPr>
                      <p:cNvPr id="0" name="图片 1053"/>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1_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3102"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1243683"/>
            <a:ext cx="9456935" cy="4343718"/>
          </a:xfrm>
          <a:prstGeom prst="rect">
            <a:avLst/>
          </a:prstGeom>
        </p:spPr>
        <p:txBody>
          <a:bodyPr anchor="ct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err="1"/>
              <a:t>Section</a:t>
            </a:r>
            <a:r>
              <a:rPr lang="de-DE" dirty="0"/>
              <a:t> Title</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3F6070F3-CE90-48C4-9164-61E1D269245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76AC9C-B0EC-4E8B-9E2D-F71F05C002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070F3-CE90-48C4-9164-61E1D269245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6AC9C-B0EC-4E8B-9E2D-F71F05C002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6.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4" Type="http://schemas.openxmlformats.org/officeDocument/2006/relationships/notesSlide" Target="../notesSlides/notesSlide5.xml"/><Relationship Id="rId13" Type="http://schemas.openxmlformats.org/officeDocument/2006/relationships/slideLayout" Target="../slideLayouts/slideLayout1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sz="4400" dirty="0">
                <a:latin typeface="微软雅黑" panose="020B0503020204020204" pitchFamily="34" charset="-122"/>
                <a:ea typeface="微软雅黑" panose="020B0503020204020204" pitchFamily="34" charset="-122"/>
                <a:cs typeface="Open Sans" pitchFamily="34" charset="0"/>
              </a:rPr>
              <a:t>Site to Cloud(S2C</a:t>
            </a:r>
            <a:r>
              <a:rPr lang="en-US" sz="4400" dirty="0">
                <a:latin typeface="微软雅黑" panose="020B0503020204020204" pitchFamily="34" charset="-122"/>
                <a:ea typeface="微软雅黑" panose="020B0503020204020204" pitchFamily="34" charset="-122"/>
                <a:cs typeface="Open Sans" pitchFamily="34" charset="0"/>
                <a:sym typeface="+mn-ea"/>
              </a:rPr>
              <a:t>)</a:t>
            </a:r>
            <a:r>
              <a:rPr lang="en-US" sz="4400" dirty="0">
                <a:latin typeface="微软雅黑" panose="020B0503020204020204" pitchFamily="34" charset="-122"/>
                <a:ea typeface="微软雅黑" panose="020B0503020204020204" pitchFamily="34" charset="-122"/>
                <a:cs typeface="Open Sans" pitchFamily="34" charset="0"/>
              </a:rPr>
              <a:t> VPN API</a:t>
            </a:r>
            <a:endParaRPr lang="en-US" sz="4400" dirty="0">
              <a:latin typeface="微软雅黑" panose="020B0503020204020204" pitchFamily="34" charset="-122"/>
              <a:ea typeface="微软雅黑" panose="020B0503020204020204" pitchFamily="34" charset="-122"/>
              <a:cs typeface="Open Sans" pitchFamily="34" charset="0"/>
            </a:endParaRPr>
          </a:p>
        </p:txBody>
      </p:sp>
      <p:sp>
        <p:nvSpPr>
          <p:cNvPr id="3" name="Textplatzhalter 2"/>
          <p:cNvSpPr>
            <a:spLocks noGrp="1"/>
          </p:cNvSpPr>
          <p:nvPr>
            <p:ph type="body" sz="quarter" idx="13"/>
          </p:nvPr>
        </p:nvSpPr>
        <p:spPr>
          <a:xfrm>
            <a:off x="1386533" y="5170728"/>
            <a:ext cx="9398174" cy="1556385"/>
          </a:xfrm>
        </p:spPr>
        <p:txBody>
          <a:bodyPr/>
          <a:lstStyle/>
          <a:p>
            <a:r>
              <a:rPr lang="en-US" altLang="de-DE" dirty="0" smtClean="0">
                <a:solidFill>
                  <a:schemeClr val="accent1">
                    <a:lumMod val="20000"/>
                    <a:lumOff val="80000"/>
                  </a:schemeClr>
                </a:solidFill>
                <a:latin typeface="微软雅黑" panose="020B0503020204020204" pitchFamily="34" charset="-122"/>
                <a:ea typeface="微软雅黑" panose="020B0503020204020204" pitchFamily="34" charset="-122"/>
              </a:rPr>
              <a:t>China Telecom</a:t>
            </a:r>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 </a:t>
            </a:r>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rPr>
              <a:t>Huawei</a:t>
            </a:r>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Contacts: xudan6@chinatelecom.cn, qingshuting1@huawei.com</a:t>
            </a:r>
            <a:endPar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endParaRPr>
          </a:p>
          <a:p>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3"/>
          <p:cNvSpPr>
            <a:spLocks noGrp="1"/>
          </p:cNvSpPr>
          <p:nvPr>
            <p:ph type="body" sz="quarter" idx="12"/>
          </p:nvPr>
        </p:nvSpPr>
        <p:spPr/>
        <p:txBody>
          <a:bodyPr/>
          <a:lstStyle/>
          <a:p>
            <a:pPr marL="342900" indent="-342900">
              <a:lnSpc>
                <a:spcPct val="150000"/>
              </a:lnSpc>
              <a:buAutoNum type="arabicPeriod"/>
            </a:pPr>
            <a:r>
              <a:rPr lang="en-US" altLang="zh-CN" sz="2960" dirty="0" smtClean="0">
                <a:latin typeface="微软雅黑" panose="020B0503020204020204" pitchFamily="34" charset="-122"/>
                <a:ea typeface="微软雅黑" panose="020B0503020204020204" pitchFamily="34" charset="-122"/>
              </a:rPr>
              <a:t> Background</a:t>
            </a:r>
            <a:r>
              <a:rPr lang="en-US" altLang="zh-CN" sz="2960" b="1" dirty="0" smtClean="0">
                <a:solidFill>
                  <a:schemeClr val="tx1"/>
                </a:solidFill>
                <a:latin typeface="微软雅黑" panose="020B0503020204020204" pitchFamily="34" charset="-122"/>
                <a:ea typeface="微软雅黑" panose="020B0503020204020204" pitchFamily="34" charset="-122"/>
              </a:rPr>
              <a:t> </a:t>
            </a:r>
            <a:endParaRPr lang="en-US" altLang="zh-CN" sz="2960" b="1"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sz="2960" dirty="0" smtClean="0">
                <a:latin typeface="微软雅黑" panose="020B0503020204020204" pitchFamily="34" charset="-122"/>
                <a:ea typeface="微软雅黑" panose="020B0503020204020204" pitchFamily="34" charset="-122"/>
              </a:rPr>
              <a:t> S2C VPN solution</a:t>
            </a:r>
            <a:endParaRPr lang="en-US" altLang="zh-CN" sz="296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sz="2960" dirty="0" smtClean="0">
                <a:latin typeface="微软雅黑" panose="020B0503020204020204" pitchFamily="34" charset="-122"/>
                <a:ea typeface="微软雅黑" panose="020B0503020204020204" pitchFamily="34" charset="-122"/>
              </a:rPr>
              <a:t> </a:t>
            </a:r>
            <a:r>
              <a:rPr lang="en-US" altLang="zh-CN" sz="2960" dirty="0" smtClean="0">
                <a:latin typeface="微软雅黑" panose="020B0503020204020204" pitchFamily="34" charset="-122"/>
                <a:ea typeface="微软雅黑" panose="020B0503020204020204" pitchFamily="34" charset="-122"/>
                <a:sym typeface="+mn-ea"/>
              </a:rPr>
              <a:t>S2C VPN</a:t>
            </a:r>
            <a:r>
              <a:rPr lang="en-US" altLang="zh-CN" sz="2960" dirty="0" err="1" smtClean="0">
                <a:latin typeface="微软雅黑" panose="020B0503020204020204" pitchFamily="34" charset="-122"/>
                <a:ea typeface="微软雅黑" panose="020B0503020204020204" pitchFamily="34" charset="-122"/>
              </a:rPr>
              <a:t> API</a:t>
            </a:r>
            <a:endParaRPr lang="en-US" altLang="zh-CN" sz="296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sz="2960" dirty="0" smtClean="0">
                <a:latin typeface="微软雅黑" panose="020B0503020204020204" pitchFamily="34" charset="-122"/>
                <a:ea typeface="微软雅黑" panose="020B0503020204020204" pitchFamily="34" charset="-122"/>
              </a:rPr>
              <a:t> User </a:t>
            </a:r>
            <a:r>
              <a:rPr lang="en-US" altLang="zh-CN" sz="2960" dirty="0" smtClean="0">
                <a:latin typeface="微软雅黑" panose="020B0503020204020204" pitchFamily="34" charset="-122"/>
                <a:ea typeface="微软雅黑" panose="020B0503020204020204" pitchFamily="34" charset="-122"/>
              </a:rPr>
              <a:t>story</a:t>
            </a:r>
            <a:endParaRPr lang="en-US" altLang="zh-CN" sz="2960" dirty="0" smtClean="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en-US" altLang="zh-CN" sz="2960" dirty="0" smtClean="0">
                <a:latin typeface="微软雅黑" panose="020B0503020204020204" pitchFamily="34" charset="-122"/>
                <a:ea typeface="微软雅黑" panose="020B0503020204020204" pitchFamily="34" charset="-122"/>
              </a:rPr>
              <a:t> </a:t>
            </a:r>
            <a:r>
              <a:rPr lang="en-US" altLang="zh-CN" sz="2960">
                <a:latin typeface="微软雅黑" panose="020B0503020204020204" pitchFamily="34" charset="-122"/>
                <a:ea typeface="微软雅黑" panose="020B0503020204020204" pitchFamily="34" charset="-122"/>
                <a:sym typeface="+mn-ea"/>
              </a:rPr>
              <a:t>S2C VPN</a:t>
            </a:r>
            <a:r>
              <a:rPr lang="en-US" altLang="zh-CN" sz="2960">
                <a:latin typeface="微软雅黑" panose="020B0503020204020204" pitchFamily="34" charset="-122"/>
                <a:ea typeface="微软雅黑" panose="020B0503020204020204" pitchFamily="34" charset="-122"/>
                <a:sym typeface="+mn-ea"/>
              </a:rPr>
              <a:t> API  Deliverables Plan </a:t>
            </a:r>
            <a:endParaRPr lang="zh-CN" altLang="en-US" sz="2960" dirty="0" err="1" smtClean="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281134" y="604407"/>
            <a:ext cx="3540096" cy="741680"/>
          </a:xfrm>
          <a:prstGeom prst="rect">
            <a:avLst/>
          </a:prstGeom>
          <a:noFill/>
        </p:spPr>
        <p:txBody>
          <a:bodyPr wrap="square" rtlCol="0">
            <a:spAutoFit/>
          </a:bodyPr>
          <a:lstStyle/>
          <a:p>
            <a:r>
              <a:rPr lang="en-US" altLang="zh-CN" sz="4230" dirty="0" smtClean="0">
                <a:solidFill>
                  <a:schemeClr val="bg1"/>
                </a:solidFill>
                <a:latin typeface="Segoe UI Black" panose="020B0A02040204020203" pitchFamily="34" charset="0"/>
                <a:ea typeface="Segoe UI Black" panose="020B0A02040204020203" pitchFamily="34" charset="0"/>
              </a:rPr>
              <a:t>Contents</a:t>
            </a:r>
            <a:endParaRPr lang="zh-CN" altLang="en-US" sz="4230" dirty="0">
              <a:solidFill>
                <a:schemeClr val="bg1"/>
              </a:solidFill>
              <a:latin typeface="Segoe UI Black" panose="020B0A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9900" y="436880"/>
            <a:ext cx="6273800" cy="829945"/>
          </a:xfrm>
        </p:spPr>
        <p:txBody>
          <a:bodyPr>
            <a:normAutofit fontScale="90000"/>
          </a:bodyPr>
          <a:p>
            <a:r>
              <a:rPr lang="en-US" altLang="zh-CN">
                <a:latin typeface="微软雅黑" panose="020B0503020204020204" pitchFamily="34" charset="-122"/>
                <a:ea typeface="微软雅黑" panose="020B0503020204020204" pitchFamily="34" charset="-122"/>
              </a:rPr>
              <a:t>1. </a:t>
            </a:r>
            <a:r>
              <a:rPr lang="zh-CN" altLang="en-US">
                <a:latin typeface="微软雅黑" panose="020B0503020204020204" pitchFamily="34" charset="-122"/>
                <a:ea typeface="微软雅黑" panose="020B0503020204020204" pitchFamily="34" charset="-122"/>
              </a:rPr>
              <a:t>Background</a:t>
            </a:r>
            <a:r>
              <a:rPr lang="en-US" altLang="zh-CN">
                <a:latin typeface="微软雅黑" panose="020B0503020204020204" pitchFamily="34" charset="-122"/>
                <a:ea typeface="微软雅黑" panose="020B0503020204020204" pitchFamily="34" charset="-122"/>
              </a:rPr>
              <a:t>-</a:t>
            </a:r>
            <a:br>
              <a:rPr lang="en-US" altLang="zh-CN">
                <a:latin typeface="微软雅黑" panose="020B0503020204020204" pitchFamily="34" charset="-122"/>
                <a:ea typeface="微软雅黑" panose="020B0503020204020204" pitchFamily="34" charset="-122"/>
              </a:rPr>
            </a:br>
            <a:r>
              <a:rPr lang="en-US" altLang="zh-CN" sz="2665">
                <a:latin typeface="微软雅黑" panose="020B0503020204020204" pitchFamily="34" charset="-122"/>
                <a:ea typeface="微软雅黑" panose="020B0503020204020204" pitchFamily="34" charset="-122"/>
              </a:rPr>
              <a:t>what drives S2C VPN API</a:t>
            </a:r>
            <a:r>
              <a:rPr lang="zh-CN" altLang="en-US" sz="2665">
                <a:latin typeface="微软雅黑" panose="020B0503020204020204" pitchFamily="34" charset="-122"/>
                <a:ea typeface="微软雅黑" panose="020B0503020204020204" pitchFamily="34" charset="-122"/>
              </a:rPr>
              <a:t> </a:t>
            </a:r>
            <a:endParaRPr lang="zh-CN" altLang="en-US" sz="2665">
              <a:latin typeface="微软雅黑" panose="020B0503020204020204" pitchFamily="34" charset="-122"/>
              <a:ea typeface="微软雅黑" panose="020B0503020204020204" pitchFamily="34" charset="-122"/>
            </a:endParaRPr>
          </a:p>
        </p:txBody>
      </p:sp>
      <p:sp>
        <p:nvSpPr>
          <p:cNvPr id="3" name="文本框 2"/>
          <p:cNvSpPr txBox="1"/>
          <p:nvPr/>
        </p:nvSpPr>
        <p:spPr>
          <a:xfrm>
            <a:off x="215900" y="4587240"/>
            <a:ext cx="10808335" cy="1937385"/>
          </a:xfrm>
          <a:prstGeom prst="rect">
            <a:avLst/>
          </a:prstGeom>
          <a:noFill/>
        </p:spPr>
        <p:txBody>
          <a:bodyPr wrap="square" rtlCol="0" anchor="t">
            <a:noAutofit/>
          </a:bodyPr>
          <a:p>
            <a:pPr indent="0" fontAlgn="auto">
              <a:lnSpc>
                <a:spcPct val="150000"/>
              </a:lnSpc>
            </a:pPr>
            <a:r>
              <a:rPr lang="en-US" b="1" dirty="0">
                <a:solidFill>
                  <a:srgbClr val="C00000"/>
                </a:solidFill>
                <a:ea typeface="微软雅黑" panose="020B0503020204020204" pitchFamily="34" charset="-122"/>
                <a:cs typeface="+mn-lt"/>
                <a:sym typeface="+mn-ea"/>
              </a:rPr>
              <a:t>New business scenarios driven：</a:t>
            </a:r>
            <a:endParaRPr lang="en-US" b="1" dirty="0">
              <a:solidFill>
                <a:srgbClr val="C00000"/>
              </a:solidFill>
              <a:ea typeface="微软雅黑" panose="020B0503020204020204" pitchFamily="34" charset="-122"/>
              <a:cs typeface="+mn-lt"/>
              <a:sym typeface="+mn-ea"/>
            </a:endParaRPr>
          </a:p>
          <a:p>
            <a:pPr indent="0" fontAlgn="auto">
              <a:lnSpc>
                <a:spcPct val="150000"/>
              </a:lnSpc>
            </a:pPr>
            <a:r>
              <a:rPr lang="en-US" dirty="0">
                <a:ea typeface="微软雅黑" panose="020B0503020204020204" pitchFamily="34" charset="-122"/>
                <a:cs typeface="+mn-lt"/>
                <a:sym typeface="+mn-ea"/>
              </a:rPr>
              <a:t>The demand for cloud leased networks for new business scenarios is exploding. Traditional standardized product delivery models are difficult to meet real-time, dynamic, and on-demand service  needs.  </a:t>
            </a:r>
            <a:endParaRPr lang="en-US" dirty="0">
              <a:ea typeface="微软雅黑" panose="020B0503020204020204" pitchFamily="34" charset="-122"/>
              <a:cs typeface="+mn-lt"/>
              <a:sym typeface="+mn-ea"/>
            </a:endParaRPr>
          </a:p>
          <a:p>
            <a:pPr indent="0" fontAlgn="auto">
              <a:lnSpc>
                <a:spcPct val="150000"/>
              </a:lnSpc>
            </a:pPr>
            <a:r>
              <a:rPr lang="en-US" dirty="0">
                <a:sym typeface="+mn-ea"/>
              </a:rPr>
              <a:t>S2C VPN </a:t>
            </a:r>
            <a:r>
              <a:rPr lang="en-US" dirty="0">
                <a:ea typeface="微软雅黑" panose="020B0503020204020204" pitchFamily="34" charset="-122"/>
                <a:cs typeface="+mn-lt"/>
                <a:sym typeface="+mn-ea"/>
              </a:rPr>
              <a:t>API invocation will become the mainstream, driving agile provision of cloud connectivity network services.</a:t>
            </a:r>
            <a:endParaRPr lang="en-US" dirty="0">
              <a:ea typeface="微软雅黑" panose="020B0503020204020204" pitchFamily="34" charset="-122"/>
              <a:cs typeface="+mn-lt"/>
              <a:sym typeface="+mn-ea"/>
            </a:endParaRPr>
          </a:p>
        </p:txBody>
      </p:sp>
      <p:pic>
        <p:nvPicPr>
          <p:cNvPr id="5" name="图片 4"/>
          <p:cNvPicPr>
            <a:picLocks noChangeAspect="1"/>
          </p:cNvPicPr>
          <p:nvPr>
            <p:custDataLst>
              <p:tags r:id="rId1"/>
            </p:custDataLst>
          </p:nvPr>
        </p:nvPicPr>
        <p:blipFill>
          <a:blip r:embed="rId2"/>
          <a:stretch>
            <a:fillRect/>
          </a:stretch>
        </p:blipFill>
        <p:spPr>
          <a:xfrm>
            <a:off x="215900" y="1565275"/>
            <a:ext cx="6094095" cy="2813685"/>
          </a:xfrm>
          <a:prstGeom prst="rect">
            <a:avLst/>
          </a:prstGeom>
        </p:spPr>
      </p:pic>
      <p:sp>
        <p:nvSpPr>
          <p:cNvPr id="6" name="右箭头 5"/>
          <p:cNvSpPr/>
          <p:nvPr/>
        </p:nvSpPr>
        <p:spPr>
          <a:xfrm>
            <a:off x="6642735" y="2943225"/>
            <a:ext cx="660400" cy="2978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8063865" y="1634490"/>
            <a:ext cx="3724910" cy="1432560"/>
          </a:xfrm>
          <a:prstGeom prst="roundRect">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120380" y="1593215"/>
            <a:ext cx="3854450" cy="1751330"/>
          </a:xfrm>
          <a:prstGeom prst="rect">
            <a:avLst/>
          </a:prstGeom>
          <a:noFill/>
        </p:spPr>
        <p:txBody>
          <a:bodyPr wrap="square" rtlCol="0" anchor="t">
            <a:noAutofit/>
          </a:bodyPr>
          <a:p>
            <a:pPr marL="285750" indent="-285750">
              <a:buFont typeface="Arial" panose="020B0604020202020204" pitchFamily="34" charset="0"/>
              <a:buChar char="•"/>
            </a:pPr>
            <a:r>
              <a:rPr lang="zh-CN" altLang="en-US"/>
              <a:t>Elastic </a:t>
            </a:r>
            <a:r>
              <a:rPr lang="en-US" altLang="zh-CN"/>
              <a:t>large </a:t>
            </a:r>
            <a:r>
              <a:rPr lang="zh-CN" altLang="en-US"/>
              <a:t>bandwidth</a:t>
            </a:r>
            <a:endParaRPr lang="zh-CN" altLang="en-US"/>
          </a:p>
          <a:p>
            <a:pPr marL="285750" indent="-285750">
              <a:buFont typeface="Arial" panose="020B0604020202020204" pitchFamily="34" charset="0"/>
              <a:buChar char="•"/>
            </a:pPr>
            <a:r>
              <a:rPr lang="zh-CN" altLang="en-US">
                <a:sym typeface="+mn-ea"/>
              </a:rPr>
              <a:t>Flexible on-demand access mode</a:t>
            </a:r>
            <a:r>
              <a:rPr lang="en-US" altLang="zh-CN">
                <a:sym typeface="+mn-ea"/>
              </a:rPr>
              <a:t>s</a:t>
            </a:r>
            <a:endParaRPr lang="zh-CN" altLang="en-US">
              <a:sym typeface="+mn-ea"/>
            </a:endParaRPr>
          </a:p>
          <a:p>
            <a:pPr marL="285750" indent="-285750">
              <a:buFont typeface="Arial" panose="020B0604020202020204" pitchFamily="34" charset="0"/>
              <a:buChar char="•"/>
            </a:pPr>
            <a:r>
              <a:rPr lang="en-US" altLang="zh-CN"/>
              <a:t>Private, non public, b</a:t>
            </a:r>
            <a:r>
              <a:rPr lang="zh-CN" altLang="en-US"/>
              <a:t>etter than </a:t>
            </a:r>
            <a:r>
              <a:rPr lang="en-US" altLang="zh-CN"/>
              <a:t>I</a:t>
            </a:r>
            <a:r>
              <a:rPr lang="zh-CN" altLang="en-US"/>
              <a:t>nternet access</a:t>
            </a:r>
            <a:r>
              <a:rPr lang="en-US" altLang="zh-CN"/>
              <a:t>(Low latency, high guarantee,security)</a:t>
            </a:r>
            <a:endParaRPr lang="en-US" altLang="zh-CN"/>
          </a:p>
        </p:txBody>
      </p:sp>
      <p:sp>
        <p:nvSpPr>
          <p:cNvPr id="9" name="文本框 8"/>
          <p:cNvSpPr txBox="1"/>
          <p:nvPr/>
        </p:nvSpPr>
        <p:spPr>
          <a:xfrm>
            <a:off x="6421120" y="2383790"/>
            <a:ext cx="1531620" cy="64516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pitchFamily="34" charset="-122"/>
              </a:rPr>
              <a:t>S2C VPN requirements</a:t>
            </a:r>
            <a:endParaRPr lang="en-US" altLang="zh-CN" sz="1800">
              <a:latin typeface="Arial" panose="020B0604020202020204" pitchFamily="34" charset="0"/>
              <a:ea typeface="微软雅黑" panose="020B0503020204020204" pitchFamily="34" charset="-122"/>
            </a:endParaRPr>
          </a:p>
        </p:txBody>
      </p:sp>
      <p:sp>
        <p:nvSpPr>
          <p:cNvPr id="10" name="圆角矩形 9"/>
          <p:cNvSpPr/>
          <p:nvPr>
            <p:custDataLst>
              <p:tags r:id="rId3"/>
            </p:custDataLst>
          </p:nvPr>
        </p:nvSpPr>
        <p:spPr>
          <a:xfrm>
            <a:off x="8063865" y="3423285"/>
            <a:ext cx="3724910" cy="1130935"/>
          </a:xfrm>
          <a:prstGeom prst="roundRect">
            <a:avLst/>
          </a:prstGeom>
          <a:noFill/>
          <a:ln>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custDataLst>
              <p:tags r:id="rId4"/>
            </p:custDataLst>
          </p:nvPr>
        </p:nvSpPr>
        <p:spPr>
          <a:xfrm>
            <a:off x="8120380" y="3362325"/>
            <a:ext cx="3854450" cy="1199515"/>
          </a:xfrm>
          <a:prstGeom prst="rect">
            <a:avLst/>
          </a:prstGeom>
          <a:noFill/>
        </p:spPr>
        <p:txBody>
          <a:bodyPr wrap="square" rtlCol="0" anchor="t">
            <a:noAutofit/>
          </a:bodyPr>
          <a:p>
            <a:pPr marL="285750" indent="-285750">
              <a:buFont typeface="Arial" panose="020B0604020202020204" pitchFamily="34" charset="0"/>
              <a:buChar char="•"/>
            </a:pPr>
            <a:r>
              <a:rPr lang="en-US" altLang="zh-CN"/>
              <a:t>Easy use/</a:t>
            </a:r>
            <a:r>
              <a:rPr lang="en-US" dirty="0">
                <a:ea typeface="微软雅黑" panose="020B0503020204020204" pitchFamily="34" charset="-122"/>
                <a:cs typeface="+mn-lt"/>
                <a:sym typeface="+mn-ea"/>
              </a:rPr>
              <a:t>invocation</a:t>
            </a:r>
            <a:endParaRPr lang="en-US" dirty="0">
              <a:ea typeface="微软雅黑" panose="020B0503020204020204" pitchFamily="34" charset="-122"/>
              <a:cs typeface="+mn-lt"/>
              <a:sym typeface="+mn-ea"/>
            </a:endParaRPr>
          </a:p>
          <a:p>
            <a:pPr marL="285750" indent="-285750">
              <a:buFont typeface="Arial" panose="020B0604020202020204" pitchFamily="34" charset="0"/>
              <a:buChar char="•"/>
            </a:pPr>
            <a:r>
              <a:rPr lang="zh-CN" altLang="en-US">
                <a:sym typeface="+mn-ea"/>
              </a:rPr>
              <a:t>Fast service provisioning</a:t>
            </a:r>
            <a:endParaRPr lang="zh-CN" altLang="en-US">
              <a:sym typeface="+mn-ea"/>
            </a:endParaRPr>
          </a:p>
          <a:p>
            <a:pPr marL="285750" indent="-285750">
              <a:buFont typeface="Arial" panose="020B0604020202020204" pitchFamily="34" charset="0"/>
              <a:buChar char="•"/>
            </a:pPr>
            <a:r>
              <a:rPr lang="en-US" altLang="zh-CN">
                <a:sym typeface="+mn-ea"/>
              </a:rPr>
              <a:t>F</a:t>
            </a:r>
            <a:r>
              <a:rPr lang="zh-CN" altLang="en-US">
                <a:sym typeface="+mn-ea"/>
              </a:rPr>
              <a:t>lexibly expanded </a:t>
            </a:r>
            <a:r>
              <a:rPr lang="en-US" altLang="zh-CN">
                <a:sym typeface="+mn-ea"/>
              </a:rPr>
              <a:t>conection of </a:t>
            </a:r>
            <a:r>
              <a:rPr lang="en-US" altLang="zh-CN">
                <a:sym typeface="+mn-ea"/>
              </a:rPr>
              <a:t>customers’ b</a:t>
            </a:r>
            <a:r>
              <a:rPr lang="zh-CN" altLang="en-US">
                <a:sym typeface="+mn-ea"/>
              </a:rPr>
              <a:t>ranch sites</a:t>
            </a:r>
            <a:endParaRPr lang="zh-CN" altLang="en-US">
              <a:sym typeface="+mn-ea"/>
            </a:endParaRPr>
          </a:p>
          <a:p>
            <a:pPr marL="285750" indent="-285750">
              <a:buFont typeface="Arial" panose="020B0604020202020204" pitchFamily="34" charset="0"/>
              <a:buChar char="•"/>
            </a:pPr>
            <a:endParaRPr lang="en-US" altLang="zh-CN"/>
          </a:p>
        </p:txBody>
      </p:sp>
      <p:sp>
        <p:nvSpPr>
          <p:cNvPr id="13" name="加号 12"/>
          <p:cNvSpPr/>
          <p:nvPr/>
        </p:nvSpPr>
        <p:spPr>
          <a:xfrm>
            <a:off x="9681210" y="3116580"/>
            <a:ext cx="353695" cy="2819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8853170" y="4451350"/>
            <a:ext cx="2010410" cy="401955"/>
          </a:xfrm>
          <a:prstGeom prst="ellipse">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API benefit</a:t>
            </a:r>
            <a:endParaRPr lang="en-US" altLang="zh-C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 name="矩形 53"/>
          <p:cNvSpPr/>
          <p:nvPr/>
        </p:nvSpPr>
        <p:spPr>
          <a:xfrm>
            <a:off x="2696845" y="3769360"/>
            <a:ext cx="5090160" cy="7086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标题 1"/>
          <p:cNvSpPr>
            <a:spLocks noGrp="1"/>
          </p:cNvSpPr>
          <p:nvPr>
            <p:ph type="title"/>
          </p:nvPr>
        </p:nvSpPr>
        <p:spPr/>
        <p:txBody>
          <a:bodyPr>
            <a:normAutofit/>
          </a:bodyPr>
          <a:p>
            <a:r>
              <a:rPr lang="en-US" altLang="zh-CN" sz="4000">
                <a:latin typeface="微软雅黑" panose="020B0503020204020204" pitchFamily="34" charset="-122"/>
                <a:ea typeface="微软雅黑" panose="020B0503020204020204" pitchFamily="34" charset="-122"/>
                <a:sym typeface="+mn-ea"/>
              </a:rPr>
              <a:t>2. S2C VPN API</a:t>
            </a:r>
            <a:r>
              <a:rPr lang="zh-CN" altLang="en-US" sz="4000">
                <a:latin typeface="微软雅黑" panose="020B0503020204020204" pitchFamily="34" charset="-122"/>
                <a:ea typeface="微软雅黑" panose="020B0503020204020204" pitchFamily="34" charset="-122"/>
                <a:sym typeface="+mn-ea"/>
              </a:rPr>
              <a:t> </a:t>
            </a:r>
            <a:endParaRPr lang="zh-CN" altLang="en-US" sz="4000">
              <a:latin typeface="微软雅黑" panose="020B0503020204020204" pitchFamily="34" charset="-122"/>
              <a:ea typeface="微软雅黑" panose="020B0503020204020204" pitchFamily="34" charset="-122"/>
            </a:endParaRPr>
          </a:p>
        </p:txBody>
      </p:sp>
      <p:sp>
        <p:nvSpPr>
          <p:cNvPr id="3" name="矩形 2"/>
          <p:cNvSpPr/>
          <p:nvPr/>
        </p:nvSpPr>
        <p:spPr>
          <a:xfrm>
            <a:off x="2728595" y="1910715"/>
            <a:ext cx="1644650" cy="502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Operator Portal</a:t>
            </a:r>
            <a:endParaRPr lang="en-US" altLang="zh-CN" sz="1400">
              <a:solidFill>
                <a:schemeClr val="tx1"/>
              </a:solidFill>
            </a:endParaRPr>
          </a:p>
        </p:txBody>
      </p:sp>
      <p:sp>
        <p:nvSpPr>
          <p:cNvPr id="4" name="矩形 3"/>
          <p:cNvSpPr/>
          <p:nvPr/>
        </p:nvSpPr>
        <p:spPr>
          <a:xfrm>
            <a:off x="4560570" y="1901190"/>
            <a:ext cx="3215640" cy="5029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Aggregator Portal</a:t>
            </a:r>
            <a:endParaRPr lang="en-US" altLang="zh-CN" sz="1400">
              <a:solidFill>
                <a:schemeClr val="tx1"/>
              </a:solidFill>
            </a:endParaRPr>
          </a:p>
        </p:txBody>
      </p:sp>
      <p:sp>
        <p:nvSpPr>
          <p:cNvPr id="5" name="矩形 4"/>
          <p:cNvSpPr/>
          <p:nvPr/>
        </p:nvSpPr>
        <p:spPr>
          <a:xfrm>
            <a:off x="2730500" y="2607310"/>
            <a:ext cx="5050155" cy="898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2731135" y="3064510"/>
            <a:ext cx="5049520" cy="2540"/>
          </a:xfrm>
          <a:prstGeom prst="line">
            <a:avLst/>
          </a:prstGeom>
          <a:ln>
            <a:solidFill>
              <a:schemeClr val="bg1">
                <a:lumMod val="75000"/>
              </a:schemeClr>
            </a:solidFill>
            <a:prstDash val="sysDash"/>
          </a:ln>
        </p:spPr>
        <p:style>
          <a:lnRef idx="2">
            <a:schemeClr val="accent4"/>
          </a:lnRef>
          <a:fillRef idx="0">
            <a:schemeClr val="accent4"/>
          </a:fillRef>
          <a:effectRef idx="1">
            <a:schemeClr val="accent4"/>
          </a:effectRef>
          <a:fontRef idx="minor">
            <a:schemeClr val="tx1"/>
          </a:fontRef>
        </p:style>
      </p:cxnSp>
      <p:sp>
        <p:nvSpPr>
          <p:cNvPr id="7" name="矩形 6"/>
          <p:cNvSpPr/>
          <p:nvPr/>
        </p:nvSpPr>
        <p:spPr>
          <a:xfrm>
            <a:off x="2828290" y="3883660"/>
            <a:ext cx="1433830" cy="449580"/>
          </a:xfrm>
          <a:prstGeom prst="rect">
            <a:avLst/>
          </a:prstGeom>
          <a:noFill/>
          <a:ln>
            <a:solidFill>
              <a:schemeClr val="tx1"/>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sym typeface="+mn-ea"/>
              </a:rPr>
              <a:t>MAN Controller</a:t>
            </a:r>
            <a:endParaRPr lang="en-US" altLang="zh-CN" sz="1400">
              <a:solidFill>
                <a:schemeClr val="tx1"/>
              </a:solidFill>
            </a:endParaRPr>
          </a:p>
        </p:txBody>
      </p:sp>
      <p:sp>
        <p:nvSpPr>
          <p:cNvPr id="9" name="矩形 8"/>
          <p:cNvSpPr/>
          <p:nvPr/>
        </p:nvSpPr>
        <p:spPr>
          <a:xfrm>
            <a:off x="4372610" y="3881755"/>
            <a:ext cx="1664970" cy="449580"/>
          </a:xfrm>
          <a:prstGeom prst="rect">
            <a:avLst/>
          </a:prstGeom>
          <a:noFill/>
          <a:ln>
            <a:solidFill>
              <a:schemeClr val="tx1"/>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Backbone Controller</a:t>
            </a:r>
            <a:endParaRPr lang="en-US" altLang="zh-CN" sz="1400">
              <a:solidFill>
                <a:schemeClr val="tx1"/>
              </a:solidFill>
            </a:endParaRPr>
          </a:p>
        </p:txBody>
      </p:sp>
      <p:sp>
        <p:nvSpPr>
          <p:cNvPr id="11" name="矩形 10"/>
          <p:cNvSpPr/>
          <p:nvPr/>
        </p:nvSpPr>
        <p:spPr>
          <a:xfrm>
            <a:off x="6130290" y="3881755"/>
            <a:ext cx="1463675" cy="450215"/>
          </a:xfrm>
          <a:prstGeom prst="rect">
            <a:avLst/>
          </a:prstGeom>
          <a:noFill/>
          <a:ln>
            <a:solidFill>
              <a:schemeClr val="tx1"/>
            </a:solidFill>
          </a:ln>
          <a:extLst>
            <a:ext uri="{909E8E84-426E-40DD-AFC4-6F175D3DCCD1}">
              <a14:hiddenFill xmlns:a14="http://schemas.microsoft.com/office/drawing/2010/main">
                <a:solidFill>
                  <a:schemeClr val="bg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Cloud Controller</a:t>
            </a:r>
            <a:endParaRPr lang="en-US" altLang="zh-CN" sz="1400">
              <a:solidFill>
                <a:schemeClr val="tx1"/>
              </a:solidFill>
            </a:endParaRPr>
          </a:p>
        </p:txBody>
      </p:sp>
      <p:pic>
        <p:nvPicPr>
          <p:cNvPr id="12" name="图片 11" descr="站点"/>
          <p:cNvPicPr>
            <a:picLocks noChangeAspect="1"/>
          </p:cNvPicPr>
          <p:nvPr/>
        </p:nvPicPr>
        <p:blipFill>
          <a:blip r:embed="rId1"/>
          <a:stretch>
            <a:fillRect/>
          </a:stretch>
        </p:blipFill>
        <p:spPr>
          <a:xfrm>
            <a:off x="1202055" y="4938395"/>
            <a:ext cx="441960" cy="378460"/>
          </a:xfrm>
          <a:prstGeom prst="rect">
            <a:avLst/>
          </a:prstGeom>
        </p:spPr>
      </p:pic>
      <p:pic>
        <p:nvPicPr>
          <p:cNvPr id="13" name="图片 12" descr="台式电脑"/>
          <p:cNvPicPr>
            <a:picLocks noChangeAspect="1"/>
          </p:cNvPicPr>
          <p:nvPr/>
        </p:nvPicPr>
        <p:blipFill>
          <a:blip r:embed="rId2"/>
          <a:stretch>
            <a:fillRect/>
          </a:stretch>
        </p:blipFill>
        <p:spPr>
          <a:xfrm>
            <a:off x="1286510" y="5806440"/>
            <a:ext cx="357505" cy="300990"/>
          </a:xfrm>
          <a:prstGeom prst="rect">
            <a:avLst/>
          </a:prstGeom>
        </p:spPr>
      </p:pic>
      <p:pic>
        <p:nvPicPr>
          <p:cNvPr id="15" name="图片 14" descr="云1"/>
          <p:cNvPicPr>
            <a:picLocks noChangeAspect="1"/>
          </p:cNvPicPr>
          <p:nvPr/>
        </p:nvPicPr>
        <p:blipFill>
          <a:blip r:embed="rId3"/>
          <a:stretch>
            <a:fillRect/>
          </a:stretch>
        </p:blipFill>
        <p:spPr>
          <a:xfrm>
            <a:off x="9792335" y="5273675"/>
            <a:ext cx="925195" cy="532765"/>
          </a:xfrm>
          <a:prstGeom prst="rect">
            <a:avLst/>
          </a:prstGeom>
        </p:spPr>
      </p:pic>
      <p:pic>
        <p:nvPicPr>
          <p:cNvPr id="17" name="图片 16" descr="云2"/>
          <p:cNvPicPr>
            <a:picLocks noChangeAspect="1"/>
          </p:cNvPicPr>
          <p:nvPr/>
        </p:nvPicPr>
        <p:blipFill>
          <a:blip r:embed="rId4"/>
          <a:stretch>
            <a:fillRect/>
          </a:stretch>
        </p:blipFill>
        <p:spPr>
          <a:xfrm>
            <a:off x="2967990" y="4938395"/>
            <a:ext cx="1990725" cy="1202055"/>
          </a:xfrm>
          <a:prstGeom prst="rect">
            <a:avLst/>
          </a:prstGeom>
        </p:spPr>
      </p:pic>
      <p:pic>
        <p:nvPicPr>
          <p:cNvPr id="18" name="图片 17" descr="云2"/>
          <p:cNvPicPr>
            <a:picLocks noChangeAspect="1"/>
          </p:cNvPicPr>
          <p:nvPr/>
        </p:nvPicPr>
        <p:blipFill>
          <a:blip r:embed="rId4"/>
          <a:stretch>
            <a:fillRect/>
          </a:stretch>
        </p:blipFill>
        <p:spPr>
          <a:xfrm>
            <a:off x="5692140" y="4938395"/>
            <a:ext cx="1990725" cy="1202055"/>
          </a:xfrm>
          <a:prstGeom prst="rect">
            <a:avLst/>
          </a:prstGeom>
        </p:spPr>
      </p:pic>
      <p:pic>
        <p:nvPicPr>
          <p:cNvPr id="19" name="图片 18" descr="云1"/>
          <p:cNvPicPr>
            <a:picLocks noChangeAspect="1"/>
          </p:cNvPicPr>
          <p:nvPr/>
        </p:nvPicPr>
        <p:blipFill>
          <a:blip r:embed="rId3"/>
          <a:stretch>
            <a:fillRect/>
          </a:stretch>
        </p:blipFill>
        <p:spPr>
          <a:xfrm>
            <a:off x="8757920" y="4739640"/>
            <a:ext cx="925195" cy="534035"/>
          </a:xfrm>
          <a:prstGeom prst="rect">
            <a:avLst/>
          </a:prstGeom>
        </p:spPr>
      </p:pic>
      <p:pic>
        <p:nvPicPr>
          <p:cNvPr id="20" name="图片 19" descr="云1"/>
          <p:cNvPicPr>
            <a:picLocks noChangeAspect="1"/>
          </p:cNvPicPr>
          <p:nvPr/>
        </p:nvPicPr>
        <p:blipFill>
          <a:blip r:embed="rId3"/>
          <a:stretch>
            <a:fillRect/>
          </a:stretch>
        </p:blipFill>
        <p:spPr>
          <a:xfrm>
            <a:off x="8757920" y="5645150"/>
            <a:ext cx="911860" cy="552450"/>
          </a:xfrm>
          <a:prstGeom prst="rect">
            <a:avLst/>
          </a:prstGeom>
        </p:spPr>
      </p:pic>
      <p:sp>
        <p:nvSpPr>
          <p:cNvPr id="21" name="矩形 20"/>
          <p:cNvSpPr/>
          <p:nvPr/>
        </p:nvSpPr>
        <p:spPr>
          <a:xfrm>
            <a:off x="239395" y="4672330"/>
            <a:ext cx="10980420" cy="1679575"/>
          </a:xfrm>
          <a:prstGeom prst="rect">
            <a:avLst/>
          </a:prstGeom>
          <a:noFill/>
          <a:ln>
            <a:solidFill>
              <a:schemeClr val="bg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2" name="直接连接符 21"/>
          <p:cNvCxnSpPr/>
          <p:nvPr/>
        </p:nvCxnSpPr>
        <p:spPr>
          <a:xfrm>
            <a:off x="2444115" y="4672330"/>
            <a:ext cx="0" cy="166116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935595" y="4690745"/>
            <a:ext cx="0" cy="1661160"/>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4933315" y="5688330"/>
            <a:ext cx="617220"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pic>
        <p:nvPicPr>
          <p:cNvPr id="31" name="图片 30" descr="交换机"/>
          <p:cNvPicPr>
            <a:picLocks noChangeAspect="1"/>
          </p:cNvPicPr>
          <p:nvPr/>
        </p:nvPicPr>
        <p:blipFill>
          <a:blip r:embed="rId5"/>
          <a:stretch>
            <a:fillRect/>
          </a:stretch>
        </p:blipFill>
        <p:spPr>
          <a:xfrm>
            <a:off x="2830830" y="5472430"/>
            <a:ext cx="447040" cy="318770"/>
          </a:xfrm>
          <a:prstGeom prst="rect">
            <a:avLst/>
          </a:prstGeom>
        </p:spPr>
      </p:pic>
      <p:pic>
        <p:nvPicPr>
          <p:cNvPr id="32" name="图片 31" descr="交换机"/>
          <p:cNvPicPr>
            <a:picLocks noChangeAspect="1"/>
          </p:cNvPicPr>
          <p:nvPr/>
        </p:nvPicPr>
        <p:blipFill>
          <a:blip r:embed="rId5"/>
          <a:stretch>
            <a:fillRect/>
          </a:stretch>
        </p:blipFill>
        <p:spPr>
          <a:xfrm>
            <a:off x="4457700" y="5509895"/>
            <a:ext cx="501015" cy="356870"/>
          </a:xfrm>
          <a:prstGeom prst="rect">
            <a:avLst/>
          </a:prstGeom>
        </p:spPr>
      </p:pic>
      <p:pic>
        <p:nvPicPr>
          <p:cNvPr id="33" name="图片 32" descr="交换机"/>
          <p:cNvPicPr>
            <a:picLocks noChangeAspect="1"/>
          </p:cNvPicPr>
          <p:nvPr/>
        </p:nvPicPr>
        <p:blipFill>
          <a:blip r:embed="rId5"/>
          <a:stretch>
            <a:fillRect/>
          </a:stretch>
        </p:blipFill>
        <p:spPr>
          <a:xfrm>
            <a:off x="5536565" y="5509895"/>
            <a:ext cx="501015" cy="356870"/>
          </a:xfrm>
          <a:prstGeom prst="rect">
            <a:avLst/>
          </a:prstGeom>
        </p:spPr>
      </p:pic>
      <p:pic>
        <p:nvPicPr>
          <p:cNvPr id="34" name="图片 33" descr="交换机"/>
          <p:cNvPicPr>
            <a:picLocks noChangeAspect="1"/>
          </p:cNvPicPr>
          <p:nvPr/>
        </p:nvPicPr>
        <p:blipFill>
          <a:blip r:embed="rId5"/>
          <a:stretch>
            <a:fillRect/>
          </a:stretch>
        </p:blipFill>
        <p:spPr>
          <a:xfrm>
            <a:off x="7363460" y="5509895"/>
            <a:ext cx="501015" cy="356870"/>
          </a:xfrm>
          <a:prstGeom prst="rect">
            <a:avLst/>
          </a:prstGeom>
        </p:spPr>
      </p:pic>
      <p:cxnSp>
        <p:nvCxnSpPr>
          <p:cNvPr id="36" name="直接连接符 35"/>
          <p:cNvCxnSpPr/>
          <p:nvPr/>
        </p:nvCxnSpPr>
        <p:spPr>
          <a:xfrm flipV="1">
            <a:off x="7721600" y="5139690"/>
            <a:ext cx="1036320" cy="38862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37" name="直接连接符 36"/>
          <p:cNvCxnSpPr>
            <a:endCxn id="20" idx="1"/>
          </p:cNvCxnSpPr>
          <p:nvPr/>
        </p:nvCxnSpPr>
        <p:spPr>
          <a:xfrm>
            <a:off x="7841615" y="5688330"/>
            <a:ext cx="916305" cy="233045"/>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a:xfrm flipV="1">
            <a:off x="2091690" y="5734050"/>
            <a:ext cx="799465" cy="22098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24" name="直接连接符 23"/>
          <p:cNvCxnSpPr/>
          <p:nvPr/>
        </p:nvCxnSpPr>
        <p:spPr>
          <a:xfrm>
            <a:off x="2091690" y="5264150"/>
            <a:ext cx="829945" cy="26416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
        <p:nvSpPr>
          <p:cNvPr id="38" name="文本框 37"/>
          <p:cNvSpPr txBox="1"/>
          <p:nvPr/>
        </p:nvSpPr>
        <p:spPr>
          <a:xfrm>
            <a:off x="3402965" y="5426075"/>
            <a:ext cx="970280" cy="368300"/>
          </a:xfrm>
          <a:prstGeom prst="rect">
            <a:avLst/>
          </a:prstGeom>
          <a:noFill/>
        </p:spPr>
        <p:txBody>
          <a:bodyPr wrap="square" rtlCol="0">
            <a:spAutoFit/>
          </a:bodyPr>
          <a:p>
            <a:pPr algn="ctr"/>
            <a:r>
              <a:rPr lang="en-US" altLang="zh-CN"/>
              <a:t>MAN</a:t>
            </a:r>
            <a:endParaRPr lang="en-US" altLang="zh-CN"/>
          </a:p>
        </p:txBody>
      </p:sp>
      <p:sp>
        <p:nvSpPr>
          <p:cNvPr id="39" name="文本框 38"/>
          <p:cNvSpPr txBox="1"/>
          <p:nvPr/>
        </p:nvSpPr>
        <p:spPr>
          <a:xfrm>
            <a:off x="6130290" y="5447665"/>
            <a:ext cx="1129030" cy="368300"/>
          </a:xfrm>
          <a:prstGeom prst="rect">
            <a:avLst/>
          </a:prstGeom>
          <a:noFill/>
        </p:spPr>
        <p:txBody>
          <a:bodyPr wrap="square" rtlCol="0">
            <a:spAutoFit/>
          </a:bodyPr>
          <a:p>
            <a:r>
              <a:rPr lang="en-US" altLang="zh-CN"/>
              <a:t>Backbone </a:t>
            </a:r>
            <a:endParaRPr lang="en-US" altLang="zh-CN"/>
          </a:p>
        </p:txBody>
      </p:sp>
      <p:sp>
        <p:nvSpPr>
          <p:cNvPr id="40" name="文本框 39"/>
          <p:cNvSpPr txBox="1"/>
          <p:nvPr/>
        </p:nvSpPr>
        <p:spPr>
          <a:xfrm>
            <a:off x="8858885" y="4938395"/>
            <a:ext cx="762635" cy="368300"/>
          </a:xfrm>
          <a:prstGeom prst="rect">
            <a:avLst/>
          </a:prstGeom>
          <a:noFill/>
        </p:spPr>
        <p:txBody>
          <a:bodyPr wrap="square" rtlCol="0">
            <a:spAutoFit/>
          </a:bodyPr>
          <a:p>
            <a:r>
              <a:rPr lang="en-US" altLang="zh-CN" sz="900" b="1"/>
              <a:t>Public </a:t>
            </a:r>
            <a:r>
              <a:rPr lang="en-US" altLang="zh-CN" sz="900"/>
              <a:t>Cloud</a:t>
            </a:r>
            <a:endParaRPr lang="en-US" altLang="zh-CN" sz="900"/>
          </a:p>
        </p:txBody>
      </p:sp>
      <p:sp>
        <p:nvSpPr>
          <p:cNvPr id="41" name="文本框 40"/>
          <p:cNvSpPr txBox="1"/>
          <p:nvPr/>
        </p:nvSpPr>
        <p:spPr>
          <a:xfrm>
            <a:off x="8849995" y="5866765"/>
            <a:ext cx="925195" cy="229870"/>
          </a:xfrm>
          <a:prstGeom prst="rect">
            <a:avLst/>
          </a:prstGeom>
          <a:noFill/>
        </p:spPr>
        <p:txBody>
          <a:bodyPr wrap="square" rtlCol="0">
            <a:spAutoFit/>
          </a:bodyPr>
          <a:p>
            <a:r>
              <a:rPr lang="en-US" altLang="zh-CN" sz="900" b="1"/>
              <a:t>Private </a:t>
            </a:r>
            <a:r>
              <a:rPr lang="en-US" altLang="zh-CN" sz="900"/>
              <a:t>Cloud</a:t>
            </a:r>
            <a:endParaRPr lang="en-US" altLang="zh-CN" sz="900"/>
          </a:p>
        </p:txBody>
      </p:sp>
      <p:sp>
        <p:nvSpPr>
          <p:cNvPr id="42" name="文本框 41"/>
          <p:cNvSpPr txBox="1"/>
          <p:nvPr/>
        </p:nvSpPr>
        <p:spPr>
          <a:xfrm>
            <a:off x="9954895" y="5492115"/>
            <a:ext cx="762635" cy="229870"/>
          </a:xfrm>
          <a:prstGeom prst="rect">
            <a:avLst/>
          </a:prstGeom>
          <a:noFill/>
        </p:spPr>
        <p:txBody>
          <a:bodyPr wrap="square" rtlCol="0">
            <a:spAutoFit/>
          </a:bodyPr>
          <a:p>
            <a:r>
              <a:rPr lang="en-US" altLang="zh-CN" sz="900"/>
              <a:t>Public Cloud</a:t>
            </a:r>
            <a:endParaRPr lang="en-US" altLang="zh-CN" sz="900"/>
          </a:p>
        </p:txBody>
      </p:sp>
      <p:sp>
        <p:nvSpPr>
          <p:cNvPr id="43" name="文本框 42"/>
          <p:cNvSpPr txBox="1"/>
          <p:nvPr/>
        </p:nvSpPr>
        <p:spPr>
          <a:xfrm>
            <a:off x="4090035" y="3115310"/>
            <a:ext cx="2167890" cy="306705"/>
          </a:xfrm>
          <a:prstGeom prst="rect">
            <a:avLst/>
          </a:prstGeom>
          <a:noFill/>
        </p:spPr>
        <p:txBody>
          <a:bodyPr wrap="square" rtlCol="0">
            <a:spAutoFit/>
          </a:bodyPr>
          <a:p>
            <a:r>
              <a:rPr lang="en-US" altLang="zh-CN" sz="1400"/>
              <a:t>Transformation Function</a:t>
            </a:r>
            <a:endParaRPr lang="en-US" altLang="zh-CN" sz="1400"/>
          </a:p>
        </p:txBody>
      </p:sp>
      <p:sp>
        <p:nvSpPr>
          <p:cNvPr id="44" name="文本框 43"/>
          <p:cNvSpPr txBox="1"/>
          <p:nvPr/>
        </p:nvSpPr>
        <p:spPr>
          <a:xfrm>
            <a:off x="4300855" y="2684145"/>
            <a:ext cx="1692275" cy="306705"/>
          </a:xfrm>
          <a:prstGeom prst="rect">
            <a:avLst/>
          </a:prstGeom>
          <a:noFill/>
        </p:spPr>
        <p:txBody>
          <a:bodyPr wrap="square" rtlCol="0">
            <a:spAutoFit/>
          </a:bodyPr>
          <a:p>
            <a:r>
              <a:rPr lang="en-US" altLang="zh-CN" sz="1400"/>
              <a:t>Exposure Gateway</a:t>
            </a:r>
            <a:endParaRPr lang="en-US" altLang="zh-CN" sz="1400"/>
          </a:p>
        </p:txBody>
      </p:sp>
      <p:pic>
        <p:nvPicPr>
          <p:cNvPr id="45" name="图片 44" descr="程序员"/>
          <p:cNvPicPr>
            <a:picLocks noChangeAspect="1"/>
          </p:cNvPicPr>
          <p:nvPr/>
        </p:nvPicPr>
        <p:blipFill>
          <a:blip r:embed="rId6"/>
          <a:stretch>
            <a:fillRect/>
          </a:stretch>
        </p:blipFill>
        <p:spPr>
          <a:xfrm>
            <a:off x="6944995" y="1249680"/>
            <a:ext cx="502285" cy="472440"/>
          </a:xfrm>
          <a:prstGeom prst="rect">
            <a:avLst/>
          </a:prstGeom>
        </p:spPr>
      </p:pic>
      <p:pic>
        <p:nvPicPr>
          <p:cNvPr id="46" name="图片 45" descr="程序员"/>
          <p:cNvPicPr>
            <a:picLocks noChangeAspect="1"/>
          </p:cNvPicPr>
          <p:nvPr/>
        </p:nvPicPr>
        <p:blipFill>
          <a:blip r:embed="rId6"/>
          <a:stretch>
            <a:fillRect/>
          </a:stretch>
        </p:blipFill>
        <p:spPr>
          <a:xfrm>
            <a:off x="5878195" y="1249680"/>
            <a:ext cx="502285" cy="472440"/>
          </a:xfrm>
          <a:prstGeom prst="rect">
            <a:avLst/>
          </a:prstGeom>
        </p:spPr>
      </p:pic>
      <p:pic>
        <p:nvPicPr>
          <p:cNvPr id="47" name="图片 46" descr="程序员"/>
          <p:cNvPicPr>
            <a:picLocks noChangeAspect="1"/>
          </p:cNvPicPr>
          <p:nvPr/>
        </p:nvPicPr>
        <p:blipFill>
          <a:blip r:embed="rId6"/>
          <a:stretch>
            <a:fillRect/>
          </a:stretch>
        </p:blipFill>
        <p:spPr>
          <a:xfrm>
            <a:off x="6411595" y="1247140"/>
            <a:ext cx="502285" cy="472440"/>
          </a:xfrm>
          <a:prstGeom prst="rect">
            <a:avLst/>
          </a:prstGeom>
        </p:spPr>
      </p:pic>
      <p:cxnSp>
        <p:nvCxnSpPr>
          <p:cNvPr id="48" name="直接箭头连接符 47"/>
          <p:cNvCxnSpPr>
            <a:stCxn id="3" idx="2"/>
          </p:cNvCxnSpPr>
          <p:nvPr/>
        </p:nvCxnSpPr>
        <p:spPr>
          <a:xfrm flipH="1">
            <a:off x="3546475" y="2413635"/>
            <a:ext cx="4445" cy="203835"/>
          </a:xfrm>
          <a:prstGeom prst="straightConnector1">
            <a:avLst/>
          </a:prstGeom>
          <a:ln>
            <a:solidFill>
              <a:srgbClr val="7030A0"/>
            </a:solidFill>
            <a:tailEnd type="arrow" w="med" len="med"/>
          </a:ln>
        </p:spPr>
        <p:style>
          <a:lnRef idx="2">
            <a:schemeClr val="accent5"/>
          </a:lnRef>
          <a:fillRef idx="0">
            <a:schemeClr val="accent5"/>
          </a:fillRef>
          <a:effectRef idx="1">
            <a:schemeClr val="accent5"/>
          </a:effectRef>
          <a:fontRef idx="minor">
            <a:schemeClr val="tx1"/>
          </a:fontRef>
        </p:style>
      </p:cxnSp>
      <p:cxnSp>
        <p:nvCxnSpPr>
          <p:cNvPr id="49" name="直接箭头连接符 48"/>
          <p:cNvCxnSpPr/>
          <p:nvPr/>
        </p:nvCxnSpPr>
        <p:spPr>
          <a:xfrm flipH="1">
            <a:off x="6257925" y="2419350"/>
            <a:ext cx="4445" cy="203835"/>
          </a:xfrm>
          <a:prstGeom prst="straightConnector1">
            <a:avLst/>
          </a:prstGeom>
          <a:ln>
            <a:solidFill>
              <a:srgbClr val="7030A0"/>
            </a:solidFill>
            <a:tailEnd type="arrow" w="med" len="med"/>
          </a:ln>
        </p:spPr>
        <p:style>
          <a:lnRef idx="2">
            <a:schemeClr val="accent5"/>
          </a:lnRef>
          <a:fillRef idx="0">
            <a:schemeClr val="accent5"/>
          </a:fillRef>
          <a:effectRef idx="1">
            <a:schemeClr val="accent5"/>
          </a:effectRef>
          <a:fontRef idx="minor">
            <a:schemeClr val="tx1"/>
          </a:fontRef>
        </p:style>
      </p:cxnSp>
      <p:cxnSp>
        <p:nvCxnSpPr>
          <p:cNvPr id="50" name="直接箭头连接符 49"/>
          <p:cNvCxnSpPr/>
          <p:nvPr/>
        </p:nvCxnSpPr>
        <p:spPr>
          <a:xfrm>
            <a:off x="5146675" y="3525520"/>
            <a:ext cx="0" cy="243840"/>
          </a:xfrm>
          <a:prstGeom prst="straightConnector1">
            <a:avLst/>
          </a:prstGeom>
          <a:ln>
            <a:solidFill>
              <a:srgbClr val="7030A0"/>
            </a:solidFill>
            <a:tailEnd type="arrow" w="med" len="med"/>
          </a:ln>
        </p:spPr>
        <p:style>
          <a:lnRef idx="2">
            <a:schemeClr val="accent5"/>
          </a:lnRef>
          <a:fillRef idx="0">
            <a:schemeClr val="accent5"/>
          </a:fillRef>
          <a:effectRef idx="1">
            <a:schemeClr val="accent5"/>
          </a:effectRef>
          <a:fontRef idx="minor">
            <a:schemeClr val="tx1"/>
          </a:fontRef>
        </p:style>
      </p:cxnSp>
      <p:cxnSp>
        <p:nvCxnSpPr>
          <p:cNvPr id="53" name="直接箭头连接符 52"/>
          <p:cNvCxnSpPr/>
          <p:nvPr/>
        </p:nvCxnSpPr>
        <p:spPr>
          <a:xfrm flipH="1">
            <a:off x="5144770" y="4484370"/>
            <a:ext cx="1905" cy="187960"/>
          </a:xfrm>
          <a:prstGeom prst="straightConnector1">
            <a:avLst/>
          </a:prstGeom>
          <a:ln>
            <a:solidFill>
              <a:srgbClr val="7030A0"/>
            </a:solidFill>
            <a:tailEnd type="arrow" w="med" len="med"/>
          </a:ln>
        </p:spPr>
        <p:style>
          <a:lnRef idx="2">
            <a:schemeClr val="accent5"/>
          </a:lnRef>
          <a:fillRef idx="0">
            <a:schemeClr val="accent5"/>
          </a:fillRef>
          <a:effectRef idx="1">
            <a:schemeClr val="accent5"/>
          </a:effectRef>
          <a:fontRef idx="minor">
            <a:schemeClr val="tx1"/>
          </a:fontRef>
        </p:style>
      </p:cxnSp>
      <p:sp>
        <p:nvSpPr>
          <p:cNvPr id="56" name="文本框 55"/>
          <p:cNvSpPr txBox="1"/>
          <p:nvPr/>
        </p:nvSpPr>
        <p:spPr>
          <a:xfrm>
            <a:off x="6808470" y="2315845"/>
            <a:ext cx="1325245" cy="368300"/>
          </a:xfrm>
          <a:prstGeom prst="rect">
            <a:avLst/>
          </a:prstGeom>
          <a:noFill/>
        </p:spPr>
        <p:txBody>
          <a:bodyPr wrap="square" rtlCol="0">
            <a:spAutoFit/>
          </a:bodyPr>
          <a:p>
            <a:r>
              <a:rPr lang="en-US" altLang="zh-CN">
                <a:solidFill>
                  <a:srgbClr val="7030A0"/>
                </a:solidFill>
              </a:rPr>
              <a:t>Service API</a:t>
            </a:r>
            <a:endParaRPr lang="en-US" altLang="zh-CN">
              <a:solidFill>
                <a:srgbClr val="7030A0"/>
              </a:solidFill>
            </a:endParaRPr>
          </a:p>
        </p:txBody>
      </p:sp>
      <p:sp>
        <p:nvSpPr>
          <p:cNvPr id="58" name="文本框 57"/>
          <p:cNvSpPr txBox="1"/>
          <p:nvPr/>
        </p:nvSpPr>
        <p:spPr>
          <a:xfrm>
            <a:off x="8331835" y="2239010"/>
            <a:ext cx="3308985" cy="737235"/>
          </a:xfrm>
          <a:prstGeom prst="rect">
            <a:avLst/>
          </a:prstGeom>
          <a:noFill/>
        </p:spPr>
        <p:txBody>
          <a:bodyPr wrap="square" rtlCol="0">
            <a:spAutoFit/>
          </a:bodyPr>
          <a:p>
            <a:r>
              <a:rPr lang="en-US" altLang="zh-CN" sz="1400"/>
              <a:t>S2C VPN  API: Creation/Modification/Query/Deletion of </a:t>
            </a:r>
            <a:r>
              <a:rPr lang="en-US" altLang="zh-CN" sz="1400">
                <a:sym typeface="+mn-ea"/>
              </a:rPr>
              <a:t>leased</a:t>
            </a:r>
            <a:r>
              <a:rPr lang="en-US" altLang="zh-CN" sz="1400">
                <a:sym typeface="+mn-ea"/>
              </a:rPr>
              <a:t> line</a:t>
            </a:r>
            <a:endParaRPr lang="en-US" altLang="zh-CN" sz="1400">
              <a:sym typeface="+mn-ea"/>
            </a:endParaRPr>
          </a:p>
        </p:txBody>
      </p:sp>
      <p:sp>
        <p:nvSpPr>
          <p:cNvPr id="60" name="文本框 59"/>
          <p:cNvSpPr txBox="1"/>
          <p:nvPr/>
        </p:nvSpPr>
        <p:spPr>
          <a:xfrm>
            <a:off x="6749415" y="3401060"/>
            <a:ext cx="1728470" cy="368300"/>
          </a:xfrm>
          <a:prstGeom prst="rect">
            <a:avLst/>
          </a:prstGeom>
          <a:noFill/>
        </p:spPr>
        <p:txBody>
          <a:bodyPr wrap="square" rtlCol="0">
            <a:spAutoFit/>
          </a:bodyPr>
          <a:p>
            <a:r>
              <a:rPr lang="en-US" altLang="zh-CN">
                <a:solidFill>
                  <a:srgbClr val="7030A0"/>
                </a:solidFill>
              </a:rPr>
              <a:t>Network API</a:t>
            </a:r>
            <a:endParaRPr lang="en-US" altLang="zh-CN">
              <a:solidFill>
                <a:srgbClr val="7030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latin typeface="微软雅黑" panose="020B0503020204020204" pitchFamily="34" charset="-122"/>
                <a:ea typeface="微软雅黑" panose="020B0503020204020204" pitchFamily="34" charset="-122"/>
                <a:sym typeface="+mn-ea"/>
              </a:rPr>
              <a:t>3. S2C VPN API</a:t>
            </a:r>
            <a:r>
              <a:rPr lang="zh-CN" altLang="en-US">
                <a:sym typeface="+mn-ea"/>
              </a:rPr>
              <a:t> </a:t>
            </a:r>
            <a:endParaRPr lang="zh-CN" altLang="en-US"/>
          </a:p>
        </p:txBody>
      </p:sp>
      <p:sp>
        <p:nvSpPr>
          <p:cNvPr id="25" name="textbox 25"/>
          <p:cNvSpPr/>
          <p:nvPr>
            <p:custDataLst>
              <p:tags r:id="rId1"/>
            </p:custDataLst>
          </p:nvPr>
        </p:nvSpPr>
        <p:spPr>
          <a:xfrm>
            <a:off x="373915" y="1851472"/>
            <a:ext cx="7446644" cy="376554"/>
          </a:xfrm>
          <a:prstGeom prst="rect">
            <a:avLst/>
          </a:prstGeom>
        </p:spPr>
        <p:txBody>
          <a:bodyPr vert="horz" wrap="square" lIns="0" tIns="0" rIns="0" bIns="0"/>
          <a:p>
            <a:pPr algn="l" rtl="0" eaLnBrk="0">
              <a:lnSpc>
                <a:spcPct val="107000"/>
              </a:lnSpc>
            </a:pPr>
            <a:endParaRPr lang="en-US" altLang="en-US" sz="400" dirty="0"/>
          </a:p>
          <a:p>
            <a:pPr marL="355600" indent="-342900" algn="l" rtl="0" eaLnBrk="0">
              <a:lnSpc>
                <a:spcPct val="84000"/>
              </a:lnSpc>
              <a:spcBef>
                <a:spcPts val="5"/>
              </a:spcBef>
              <a:buFont typeface="Wingdings" panose="05000000000000000000" charset="0"/>
              <a:buChar char="l"/>
            </a:pPr>
            <a:r>
              <a:rPr lang="en-US" altLang="zh-CN" sz="2200" b="1" dirty="0">
                <a:sym typeface="+mn-ea"/>
              </a:rPr>
              <a:t>Overview</a:t>
            </a:r>
            <a:endParaRPr lang="en-US" altLang="zh-CN" sz="2200" b="1" dirty="0"/>
          </a:p>
          <a:p>
            <a:pPr marL="12700" algn="l" rtl="0" eaLnBrk="0">
              <a:lnSpc>
                <a:spcPct val="84000"/>
              </a:lnSpc>
              <a:spcBef>
                <a:spcPts val="5"/>
              </a:spcBef>
            </a:pPr>
            <a:endParaRPr lang="en-US" altLang="en-US" sz="2200" dirty="0"/>
          </a:p>
        </p:txBody>
      </p:sp>
      <p:sp>
        <p:nvSpPr>
          <p:cNvPr id="6" name="文本框 5"/>
          <p:cNvSpPr txBox="1"/>
          <p:nvPr>
            <p:custDataLst>
              <p:tags r:id="rId2"/>
            </p:custDataLst>
          </p:nvPr>
        </p:nvSpPr>
        <p:spPr>
          <a:xfrm>
            <a:off x="374015" y="2228215"/>
            <a:ext cx="10703560" cy="3420110"/>
          </a:xfrm>
          <a:prstGeom prst="rect">
            <a:avLst/>
          </a:prstGeom>
          <a:noFill/>
        </p:spPr>
        <p:txBody>
          <a:bodyPr wrap="square" rtlCol="0">
            <a:noAutofit/>
          </a:bodyPr>
          <a:p>
            <a:pPr indent="0" fontAlgn="auto">
              <a:lnSpc>
                <a:spcPct val="150000"/>
              </a:lnSpc>
              <a:buFont typeface="Wingdings" panose="05000000000000000000" charset="0"/>
              <a:buNone/>
            </a:pPr>
            <a:r>
              <a:rPr lang="en-US" altLang="zh-CN" dirty="0"/>
              <a:t>Instead of ordering a private or customized network service by phone call, or through customer manager manually, this  </a:t>
            </a:r>
            <a:r>
              <a:rPr lang="en-US" altLang="zh-CN">
                <a:sym typeface="+mn-ea"/>
              </a:rPr>
              <a:t>S2C VPN</a:t>
            </a:r>
            <a:r>
              <a:rPr lang="en-US" altLang="zh-CN">
                <a:sym typeface="+mn-ea"/>
              </a:rPr>
              <a:t> </a:t>
            </a:r>
            <a:r>
              <a:rPr lang="en-US" altLang="zh-CN" dirty="0"/>
              <a:t>API allows users to create and configure site to cloud network service according to the user request by one click. With the proposed API, when someone calls the API service with network SLA requirements , telecom operators can create non-public cloud leased network service by orchestrating the IP VPN connections of metropolitan network and/or backbone network. </a:t>
            </a:r>
            <a:endParaRPr lang="en-US" altLang="zh-CN" dirty="0"/>
          </a:p>
          <a:p>
            <a:pPr indent="0" fontAlgn="auto">
              <a:lnSpc>
                <a:spcPct val="150000"/>
              </a:lnSpc>
              <a:buFont typeface="Wingdings" panose="05000000000000000000" charset="0"/>
              <a:buNone/>
            </a:pPr>
            <a:endParaRPr lang="en-US" altLang="zh-CN" dirty="0"/>
          </a:p>
          <a:p>
            <a:pPr indent="0" fontAlgn="auto">
              <a:lnSpc>
                <a:spcPct val="150000"/>
              </a:lnSpc>
              <a:buFont typeface="Wingdings" panose="05000000000000000000" charset="0"/>
              <a:buNone/>
            </a:pPr>
            <a:r>
              <a:rPr lang="en-US" altLang="zh-CN">
                <a:sym typeface="+mn-ea"/>
              </a:rPr>
              <a:t>S2C VPN </a:t>
            </a:r>
            <a:r>
              <a:rPr lang="zh-CN" altLang="en-US" dirty="0"/>
              <a:t> API </a:t>
            </a:r>
            <a:r>
              <a:rPr lang="en-US" altLang="zh-CN" dirty="0"/>
              <a:t>aims to</a:t>
            </a:r>
            <a:r>
              <a:rPr lang="zh-CN" altLang="en-US" dirty="0"/>
              <a:t> provide multi-site, multi-cloud network </a:t>
            </a:r>
            <a:r>
              <a:rPr lang="en-US" altLang="zh-CN" dirty="0"/>
              <a:t>connection </a:t>
            </a:r>
            <a:r>
              <a:rPr lang="zh-CN" altLang="en-US" dirty="0">
                <a:sym typeface="+mn-ea"/>
              </a:rPr>
              <a:t>for customers</a:t>
            </a:r>
            <a:r>
              <a:rPr lang="zh-CN" altLang="en-US" dirty="0"/>
              <a:t>, and </a:t>
            </a:r>
            <a:r>
              <a:rPr lang="en-US" altLang="zh-CN" dirty="0"/>
              <a:t>provide </a:t>
            </a:r>
            <a:r>
              <a:rPr lang="zh-CN" altLang="en-US" dirty="0"/>
              <a:t>virtual private network services for</a:t>
            </a:r>
            <a:r>
              <a:rPr lang="en-US" altLang="zh-CN" dirty="0"/>
              <a:t> </a:t>
            </a:r>
            <a:r>
              <a:rPr lang="zh-CN" altLang="en-US" dirty="0">
                <a:sym typeface="+mn-ea"/>
              </a:rPr>
              <a:t>industries and applications</a:t>
            </a:r>
            <a:r>
              <a:rPr lang="en-US" altLang="zh-CN" dirty="0">
                <a:sym typeface="+mn-ea"/>
              </a:rPr>
              <a:t> such as</a:t>
            </a:r>
            <a:r>
              <a:rPr lang="zh-CN" altLang="en-US" dirty="0"/>
              <a:t>  education, medical, Internet of things, </a:t>
            </a:r>
            <a:r>
              <a:rPr lang="en-US" altLang="zh-CN" dirty="0"/>
              <a:t>c</a:t>
            </a:r>
            <a:r>
              <a:rPr lang="zh-CN" altLang="en-US" dirty="0"/>
              <a:t>loud </a:t>
            </a:r>
            <a:r>
              <a:rPr lang="en-US" altLang="zh-CN" dirty="0"/>
              <a:t>d</a:t>
            </a:r>
            <a:r>
              <a:rPr lang="zh-CN" altLang="en-US" dirty="0"/>
              <a:t>esktop, </a:t>
            </a:r>
            <a:r>
              <a:rPr lang="en-US" altLang="zh-CN" dirty="0"/>
              <a:t>c</a:t>
            </a:r>
            <a:r>
              <a:rPr lang="zh-CN" altLang="en-US" dirty="0"/>
              <a:t>loud </a:t>
            </a:r>
            <a:r>
              <a:rPr lang="en-US" altLang="zh-CN" dirty="0"/>
              <a:t>c</a:t>
            </a:r>
            <a:r>
              <a:rPr lang="zh-CN" altLang="en-US" dirty="0"/>
              <a:t>onference, </a:t>
            </a:r>
            <a:r>
              <a:rPr lang="en-US" altLang="zh-CN" dirty="0"/>
              <a:t>c</a:t>
            </a:r>
            <a:r>
              <a:rPr lang="zh-CN" altLang="en-US" dirty="0"/>
              <a:t>loud recording and </a:t>
            </a:r>
            <a:r>
              <a:rPr lang="en-US" altLang="zh-CN" dirty="0"/>
              <a:t>etc. </a:t>
            </a:r>
            <a:endParaRPr lang="en-US" altLang="zh-CN" dirty="0"/>
          </a:p>
          <a:p>
            <a:pPr indent="0" fontAlgn="auto">
              <a:lnSpc>
                <a:spcPct val="150000"/>
              </a:lnSpc>
              <a:buFont typeface="Wingdings" panose="05000000000000000000" charset="0"/>
              <a:buNone/>
            </a:pP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latin typeface="微软雅黑" panose="020B0503020204020204" pitchFamily="34" charset="-122"/>
                <a:ea typeface="微软雅黑" panose="020B0503020204020204" pitchFamily="34" charset="-122"/>
                <a:sym typeface="+mn-ea"/>
              </a:rPr>
              <a:t>3. S2C VPN API </a:t>
            </a:r>
            <a:r>
              <a:rPr>
                <a:latin typeface="微软雅黑" panose="020B0503020204020204" pitchFamily="34" charset="-122"/>
                <a:ea typeface="微软雅黑" panose="020B0503020204020204" pitchFamily="34" charset="-122"/>
                <a:sym typeface="+mn-ea"/>
              </a:rPr>
              <a:t>family</a:t>
            </a:r>
            <a:endParaRPr>
              <a:latin typeface="微软雅黑" panose="020B0503020204020204" pitchFamily="34" charset="-122"/>
              <a:ea typeface="微软雅黑" panose="020B0503020204020204" pitchFamily="34" charset="-122"/>
              <a:sym typeface="+mn-ea"/>
            </a:endParaRPr>
          </a:p>
        </p:txBody>
      </p:sp>
      <p:graphicFrame>
        <p:nvGraphicFramePr>
          <p:cNvPr id="4" name="表格 3"/>
          <p:cNvGraphicFramePr/>
          <p:nvPr>
            <p:custDataLst>
              <p:tags r:id="rId1"/>
            </p:custDataLst>
          </p:nvPr>
        </p:nvGraphicFramePr>
        <p:xfrm>
          <a:off x="669925" y="1741805"/>
          <a:ext cx="9622790" cy="5022850"/>
        </p:xfrm>
        <a:graphic>
          <a:graphicData uri="http://schemas.openxmlformats.org/drawingml/2006/table">
            <a:tbl>
              <a:tblPr firstRow="1" bandRow="1">
                <a:effectLst/>
                <a:tableStyleId>{5940675A-B579-460E-94D1-54222C63F5DA}</a:tableStyleId>
              </a:tblPr>
              <a:tblGrid>
                <a:gridCol w="1916430"/>
                <a:gridCol w="6350635"/>
                <a:gridCol w="1355725"/>
              </a:tblGrid>
              <a:tr h="634365">
                <a:tc>
                  <a:txBody>
                    <a:bodyPr/>
                    <a:p>
                      <a:pPr>
                        <a:buNone/>
                      </a:pPr>
                      <a:r>
                        <a:rPr lang="en-US" altLang="zh-CN" b="1">
                          <a:solidFill>
                            <a:srgbClr val="FFFFFF"/>
                          </a:solidFill>
                          <a:latin typeface="微软雅黑" panose="020B0503020204020204" pitchFamily="34" charset="-122"/>
                          <a:ea typeface="微软雅黑" panose="020B0503020204020204" pitchFamily="34" charset="-122"/>
                        </a:rPr>
                        <a:t>API name</a:t>
                      </a:r>
                      <a:endParaRPr lang="en-US" altLang="zh-CN" b="1">
                        <a:solidFill>
                          <a:srgbClr val="FFFFFF"/>
                        </a:solidFill>
                        <a:latin typeface="微软雅黑" panose="020B0503020204020204" pitchFamily="34" charset="-122"/>
                        <a:ea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en-US" altLang="zh-CN" sz="1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API function</a:t>
                      </a:r>
                      <a:endParaRPr lang="en-US" altLang="zh-CN" sz="18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c>
                  <a:txBody>
                    <a:bodyPr/>
                    <a:p>
                      <a:pPr>
                        <a:buNone/>
                      </a:pPr>
                      <a:r>
                        <a:rPr lang="en-US" altLang="zh-CN" sz="1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Method</a:t>
                      </a:r>
                      <a:endParaRPr lang="en-US" altLang="zh-CN" sz="1400" b="1"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solidFill>
                      <a:schemeClr val="accent1"/>
                    </a:solidFill>
                  </a:tcPr>
                </a:tc>
              </a:tr>
              <a:tr h="913765">
                <a:tc>
                  <a:txBody>
                    <a:bodyPr/>
                    <a:p>
                      <a:pPr algn="l">
                        <a:lnSpc>
                          <a:spcPct val="130000"/>
                        </a:lnSpc>
                        <a:buClrTx/>
                        <a:buSzTx/>
                        <a:buFont typeface="Arial" panose="020B0604020202020204" pitchFamily="34" charset="0"/>
                        <a:buNone/>
                      </a:pPr>
                      <a:r>
                        <a:rPr lang="en-US" altLang="zh-CN" sz="1400" b="0" dirty="0">
                          <a:solidFill>
                            <a:srgbClr val="000000"/>
                          </a:solidFill>
                          <a:latin typeface="微软雅黑" panose="020B0503020204020204" pitchFamily="34" charset="-122"/>
                          <a:ea typeface="微软雅黑" panose="020B0503020204020204" pitchFamily="34" charset="-122"/>
                        </a:rPr>
                        <a:t>S2C VPN booking </a:t>
                      </a:r>
                      <a:endParaRPr lang="en-US" altLang="zh-CN" sz="1400" b="0" dirty="0">
                        <a:solidFill>
                          <a:srgbClr val="000000"/>
                        </a:solidFill>
                        <a:latin typeface="微软雅黑" panose="020B0503020204020204" pitchFamily="34" charset="-122"/>
                        <a:ea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marL="342900" indent="-342900" algn="l" fontAlgn="auto">
                        <a:lnSpc>
                          <a:spcPct val="130000"/>
                        </a:lnSpc>
                        <a:buClrTx/>
                        <a:buSzTx/>
                        <a:buFont typeface="+mj-lt"/>
                        <a:buAutoNum type="alphaLcPeriod"/>
                      </a:pPr>
                      <a:r>
                        <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For customer's service booking with specific access node and SLA requirements , </a:t>
                      </a: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check the </a:t>
                      </a:r>
                      <a:r>
                        <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network</a:t>
                      </a: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availability</a:t>
                      </a:r>
                      <a:r>
                        <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level</a:t>
                      </a: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and corresponding fees</a:t>
                      </a:r>
                      <a:r>
                        <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Arial" panose="020B0604020202020204" pitchFamily="34" charset="0"/>
                        <a:buNone/>
                      </a:pPr>
                      <a:r>
                        <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Post</a:t>
                      </a:r>
                      <a:endPar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r>
              <a:tr h="1198880">
                <a:tc>
                  <a:txBody>
                    <a:bodyPr/>
                    <a:p>
                      <a:pPr>
                        <a:buNone/>
                      </a:pPr>
                      <a:r>
                        <a:rPr lang="en-US" altLang="zh-CN" sz="1400" dirty="0">
                          <a:solidFill>
                            <a:srgbClr val="000000"/>
                          </a:solidFill>
                          <a:latin typeface="微软雅黑" panose="020B0503020204020204" pitchFamily="34" charset="-122"/>
                          <a:ea typeface="微软雅黑" panose="020B0503020204020204" pitchFamily="34" charset="-122"/>
                          <a:sym typeface="+mn-ea"/>
                        </a:rPr>
                        <a:t>S2C VPN </a:t>
                      </a:r>
                      <a:r>
                        <a:rPr lang="en-US" altLang="zh-CN" sz="1400" dirty="0">
                          <a:solidFill>
                            <a:srgbClr val="000000"/>
                          </a:solidFill>
                          <a:latin typeface="微软雅黑" panose="020B0503020204020204" pitchFamily="34" charset="-122"/>
                          <a:ea typeface="微软雅黑" panose="020B0503020204020204" pitchFamily="34" charset="-122"/>
                          <a:sym typeface="+mn-ea"/>
                        </a:rPr>
                        <a:t>creation</a:t>
                      </a:r>
                      <a:endParaRPr lang="en-US" altLang="zh-CN" sz="1400" dirty="0">
                        <a:solidFill>
                          <a:srgbClr val="000000"/>
                        </a:solidFill>
                        <a:latin typeface="微软雅黑" panose="020B0503020204020204" pitchFamily="34" charset="-122"/>
                        <a:ea typeface="微软雅黑" panose="020B0503020204020204" pitchFamily="34" charset="-122"/>
                        <a:sym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mj-lt"/>
                        <a:buNone/>
                      </a:pP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Create S2C VPN service, providing:</a:t>
                      </a:r>
                      <a:endParaRPr 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fontAlgn="auto">
                        <a:lnSpc>
                          <a:spcPct val="130000"/>
                        </a:lnSpc>
                        <a:buFont typeface="+mj-lt"/>
                        <a:buAutoNum type="alphaLcPeriod"/>
                      </a:pPr>
                      <a:r>
                        <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network availability level</a:t>
                      </a: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A-low, AA</a:t>
                      </a: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-medium</a:t>
                      </a:r>
                      <a:r>
                        <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AAA-high)</a:t>
                      </a:r>
                      <a:endPar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p>
                      <a:pPr marL="342900" indent="-342900" fontAlgn="auto">
                        <a:lnSpc>
                          <a:spcPct val="130000"/>
                        </a:lnSpc>
                        <a:buFont typeface="+mj-lt"/>
                        <a:buAutoNum type="alphaLcPeriod"/>
                      </a:pPr>
                      <a:r>
                        <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bandwidth, duration</a:t>
                      </a:r>
                      <a:endPar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Arial" panose="020B0604020202020204" pitchFamily="34" charset="0"/>
                        <a:buNone/>
                      </a:pPr>
                      <a:r>
                        <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Post</a:t>
                      </a:r>
                      <a:endParaRPr lang="en-US" altLang="zh-CN"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r>
              <a:tr h="518160">
                <a:tc>
                  <a:txBody>
                    <a:bodyPr/>
                    <a:p>
                      <a:pPr>
                        <a:buNone/>
                      </a:pPr>
                      <a:r>
                        <a:rPr lang="en-US" altLang="zh-CN" sz="1400" dirty="0">
                          <a:solidFill>
                            <a:srgbClr val="000000"/>
                          </a:solidFill>
                          <a:latin typeface="微软雅黑" panose="020B0503020204020204" pitchFamily="34" charset="-122"/>
                          <a:ea typeface="微软雅黑" panose="020B0503020204020204" pitchFamily="34" charset="-122"/>
                          <a:sym typeface="+mn-ea"/>
                        </a:rPr>
                        <a:t>S2C VPN </a:t>
                      </a:r>
                      <a:r>
                        <a:rPr lang="en-US" altLang="zh-CN" sz="1400" dirty="0">
                          <a:solidFill>
                            <a:srgbClr val="000000"/>
                          </a:solidFill>
                          <a:latin typeface="微软雅黑" panose="020B0503020204020204" pitchFamily="34" charset="-122"/>
                          <a:ea typeface="微软雅黑" panose="020B0503020204020204" pitchFamily="34" charset="-122"/>
                          <a:sym typeface="+mn-ea"/>
                        </a:rPr>
                        <a:t>modification</a:t>
                      </a:r>
                      <a:endParaRPr lang="en-US" altLang="zh-CN" sz="1400" dirty="0">
                        <a:solidFill>
                          <a:srgbClr val="000000"/>
                        </a:solidFill>
                        <a:latin typeface="微软雅黑" panose="020B0503020204020204" pitchFamily="34" charset="-122"/>
                        <a:ea typeface="微软雅黑" panose="020B0503020204020204" pitchFamily="34" charset="-122"/>
                        <a:sym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40000"/>
                        <a:lumOff val="60000"/>
                      </a:schemeClr>
                    </a:solidFill>
                  </a:tcPr>
                </a:tc>
                <a:tc>
                  <a:txBody>
                    <a:bodyPr/>
                    <a:p>
                      <a:pPr indent="0" fontAlgn="auto">
                        <a:lnSpc>
                          <a:spcPct val="130000"/>
                        </a:lnSpc>
                        <a:buFont typeface="+mj-lt"/>
                        <a:buNone/>
                      </a:pPr>
                      <a:r>
                        <a:rPr lang="en-US" altLang="zh-CN" sz="1400" dirty="0">
                          <a:solidFill>
                            <a:srgbClr val="000000"/>
                          </a:solidFill>
                          <a:latin typeface="微软雅黑" panose="020B0503020204020204" pitchFamily="34" charset="-122"/>
                          <a:ea typeface="微软雅黑" panose="020B0503020204020204" pitchFamily="34" charset="-122"/>
                          <a:sym typeface="+mn-ea"/>
                        </a:rPr>
                        <a:t>Modify</a:t>
                      </a: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adjust </a:t>
                      </a:r>
                      <a:r>
                        <a:rPr lang="en-US" altLang="zh-CN" sz="1400" dirty="0">
                          <a:solidFill>
                            <a:srgbClr val="000000"/>
                          </a:solidFill>
                          <a:latin typeface="微软雅黑" panose="020B0503020204020204" pitchFamily="34" charset="-122"/>
                          <a:ea typeface="微软雅黑" panose="020B0503020204020204" pitchFamily="34" charset="-122"/>
                          <a:sym typeface="+mn-ea"/>
                        </a:rPr>
                        <a:t>S2C VPN</a:t>
                      </a:r>
                      <a:r>
                        <a:rPr lang="en-US" altLang="zh-CN" sz="1400" dirty="0">
                          <a:solidFill>
                            <a:srgbClr val="000000"/>
                          </a:solidFill>
                          <a:latin typeface="微软雅黑" panose="020B0503020204020204" pitchFamily="34" charset="-122"/>
                          <a:ea typeface="微软雅黑" panose="020B0503020204020204" pitchFamily="34" charset="-122"/>
                          <a:sym typeface="+mn-ea"/>
                        </a:rPr>
                        <a:t> service</a:t>
                      </a: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r>
                        <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bandwidth</a:t>
                      </a: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 </a:t>
                      </a:r>
                      <a:endPar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40000"/>
                        <a:lumOff val="60000"/>
                      </a:schemeClr>
                    </a:solidFill>
                  </a:tcPr>
                </a:tc>
                <a:tc>
                  <a:txBody>
                    <a:bodyPr/>
                    <a:p>
                      <a:pPr indent="0" fontAlgn="auto">
                        <a:lnSpc>
                          <a:spcPct val="130000"/>
                        </a:lnSpc>
                        <a:buFont typeface="Arial" panose="020B0604020202020204" pitchFamily="34" charset="0"/>
                        <a:buNone/>
                      </a:pPr>
                      <a:r>
                        <a:rPr 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Post</a:t>
                      </a:r>
                      <a:endParaRPr lang="en-US" sz="1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40000"/>
                        <a:lumOff val="60000"/>
                      </a:schemeClr>
                    </a:solidFill>
                  </a:tcPr>
                </a:tc>
              </a:tr>
              <a:tr h="1239520">
                <a:tc>
                  <a:txBody>
                    <a:bodyPr/>
                    <a:p>
                      <a:pPr>
                        <a:buNone/>
                      </a:pPr>
                      <a:r>
                        <a:rPr lang="en-US" altLang="zh-CN" sz="1400" dirty="0">
                          <a:solidFill>
                            <a:srgbClr val="000000"/>
                          </a:solidFill>
                          <a:latin typeface="微软雅黑" panose="020B0503020204020204" pitchFamily="34" charset="-122"/>
                          <a:ea typeface="微软雅黑" panose="020B0503020204020204" pitchFamily="34" charset="-122"/>
                          <a:sym typeface="+mn-ea"/>
                        </a:rPr>
                        <a:t>S2C VPN </a:t>
                      </a:r>
                      <a:r>
                        <a:rPr lang="en-US" altLang="zh-CN" sz="1400" dirty="0">
                          <a:solidFill>
                            <a:srgbClr val="000000"/>
                          </a:solidFill>
                          <a:latin typeface="微软雅黑" panose="020B0503020204020204" pitchFamily="34" charset="-122"/>
                          <a:ea typeface="微软雅黑" panose="020B0503020204020204" pitchFamily="34" charset="-122"/>
                          <a:sym typeface="+mn-ea"/>
                        </a:rPr>
                        <a:t> query</a:t>
                      </a:r>
                      <a:endParaRPr lang="en-US" altLang="zh-CN" sz="1400" dirty="0">
                        <a:solidFill>
                          <a:srgbClr val="000000"/>
                        </a:solidFill>
                        <a:latin typeface="微软雅黑" panose="020B0503020204020204" pitchFamily="34" charset="-122"/>
                        <a:ea typeface="微软雅黑" panose="020B0503020204020204" pitchFamily="34" charset="-122"/>
                        <a:sym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mj-lt"/>
                        <a:buNone/>
                      </a:pPr>
                      <a:r>
                        <a:rPr lang="en-US" altLang="zh-CN" sz="1400" dirty="0">
                          <a:solidFill>
                            <a:srgbClr val="000000"/>
                          </a:solidFill>
                          <a:latin typeface="微软雅黑" panose="020B0503020204020204" pitchFamily="34" charset="-122"/>
                          <a:ea typeface="微软雅黑" panose="020B0503020204020204" pitchFamily="34" charset="-122"/>
                          <a:sym typeface="+mn-ea"/>
                        </a:rPr>
                        <a:t>Query S2C VPN service information:</a:t>
                      </a:r>
                      <a:endParaRPr lang="en-US" altLang="zh-CN" sz="1400" dirty="0">
                        <a:solidFill>
                          <a:srgbClr val="000000"/>
                        </a:solidFill>
                        <a:latin typeface="微软雅黑" panose="020B0503020204020204" pitchFamily="34" charset="-122"/>
                        <a:ea typeface="微软雅黑" panose="020B0503020204020204" pitchFamily="34" charset="-122"/>
                        <a:sym typeface="+mn-ea"/>
                      </a:endParaRPr>
                    </a:p>
                    <a:p>
                      <a:pPr marL="342900" indent="-342900" fontAlgn="auto">
                        <a:lnSpc>
                          <a:spcPct val="130000"/>
                        </a:lnSpc>
                        <a:buFont typeface="+mj-lt"/>
                        <a:buAutoNum type="alphaLcPeriod"/>
                      </a:pPr>
                      <a:r>
                        <a:rPr lang="en-US" altLang="zh-CN" sz="1400" dirty="0">
                          <a:solidFill>
                            <a:srgbClr val="000000"/>
                          </a:solidFill>
                          <a:latin typeface="微软雅黑" panose="020B0503020204020204" pitchFamily="34" charset="-122"/>
                          <a:ea typeface="微软雅黑" panose="020B0503020204020204" pitchFamily="34" charset="-122"/>
                          <a:sym typeface="+mn-ea"/>
                        </a:rPr>
                        <a:t>S2C VPN service real-time </a:t>
                      </a:r>
                      <a:r>
                        <a:rPr lang="en-US" altLang="zh-CN"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QoS</a:t>
                      </a:r>
                      <a:endPar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30000"/>
                        </a:lnSpc>
                        <a:buFont typeface="+mj-lt"/>
                        <a:buAutoNum type="alphaLcPeriod"/>
                      </a:pPr>
                      <a:r>
                        <a:rPr lang="en-US" altLang="zh-CN" sz="1400" dirty="0">
                          <a:solidFill>
                            <a:srgbClr val="000000"/>
                          </a:solidFill>
                          <a:latin typeface="微软雅黑" panose="020B0503020204020204" pitchFamily="34" charset="-122"/>
                          <a:ea typeface="微软雅黑" panose="020B0503020204020204" pitchFamily="34" charset="-122"/>
                          <a:sym typeface="+mn-ea"/>
                        </a:rPr>
                        <a:t>S2C VPN service order information</a:t>
                      </a:r>
                      <a:endPar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fontAlgn="auto">
                        <a:lnSpc>
                          <a:spcPct val="130000"/>
                        </a:lnSpc>
                        <a:buFont typeface="+mj-lt"/>
                        <a:buAutoNum type="alphaLcPeriod"/>
                      </a:pPr>
                      <a:r>
                        <a:rPr lang="en-US" altLang="zh-CN" sz="1400" dirty="0">
                          <a:solidFill>
                            <a:srgbClr val="000000"/>
                          </a:solidFill>
                          <a:latin typeface="微软雅黑" panose="020B0503020204020204" pitchFamily="34" charset="-122"/>
                          <a:ea typeface="微软雅黑" panose="020B0503020204020204" pitchFamily="34" charset="-122"/>
                          <a:sym typeface="+mn-ea"/>
                        </a:rPr>
                        <a:t>S2C VPN service guarantee log</a:t>
                      </a:r>
                      <a:endParaRPr lang="zh-CN" altLang="en-US" sz="14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Arial" panose="020B0604020202020204" pitchFamily="34" charset="0"/>
                        <a:buNone/>
                      </a:pPr>
                      <a:r>
                        <a:rPr lang="en-US" altLang="zh-CN" sz="1400" dirty="0">
                          <a:solidFill>
                            <a:srgbClr val="000000"/>
                          </a:solidFill>
                          <a:latin typeface="微软雅黑" panose="020B0503020204020204" pitchFamily="34" charset="-122"/>
                          <a:ea typeface="微软雅黑" panose="020B0503020204020204" pitchFamily="34" charset="-122"/>
                        </a:rPr>
                        <a:t>Get</a:t>
                      </a:r>
                      <a:endParaRPr lang="en-US" altLang="zh-CN" sz="1400" dirty="0">
                        <a:solidFill>
                          <a:srgbClr val="000000"/>
                        </a:solidFill>
                        <a:latin typeface="微软雅黑" panose="020B0503020204020204" pitchFamily="34" charset="-122"/>
                        <a:ea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r>
              <a:tr h="518160">
                <a:tc>
                  <a:txBody>
                    <a:bodyPr/>
                    <a:p>
                      <a:pPr>
                        <a:buNone/>
                      </a:pPr>
                      <a:r>
                        <a:rPr lang="en-US" altLang="zh-CN" sz="1400" dirty="0">
                          <a:solidFill>
                            <a:srgbClr val="000000"/>
                          </a:solidFill>
                          <a:latin typeface="微软雅黑" panose="020B0503020204020204" pitchFamily="34" charset="-122"/>
                          <a:ea typeface="微软雅黑" panose="020B0503020204020204" pitchFamily="34" charset="-122"/>
                          <a:sym typeface="+mn-ea"/>
                        </a:rPr>
                        <a:t>S2C VPN deletion</a:t>
                      </a:r>
                      <a:endParaRPr lang="zh-CN" altLang="en-US" sz="1400" dirty="0">
                        <a:solidFill>
                          <a:srgbClr val="000000"/>
                        </a:solidFill>
                        <a:latin typeface="微软雅黑" panose="020B0503020204020204" pitchFamily="34" charset="-122"/>
                        <a:ea typeface="微软雅黑" panose="020B0503020204020204" pitchFamily="34" charset="-122"/>
                        <a:sym typeface="+mn-ea"/>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mj-lt"/>
                        <a:buNone/>
                      </a:pPr>
                      <a:r>
                        <a:rPr lang="en-US" altLang="zh-CN" sz="1400" dirty="0">
                          <a:solidFill>
                            <a:srgbClr val="000000"/>
                          </a:solidFill>
                          <a:latin typeface="微软雅黑" panose="020B0503020204020204" pitchFamily="34" charset="-122"/>
                          <a:ea typeface="微软雅黑" panose="020B0503020204020204" pitchFamily="34" charset="-122"/>
                          <a:sym typeface="+mn-ea"/>
                        </a:rPr>
                        <a:t>Delete S2C VPN service information</a:t>
                      </a:r>
                      <a:endParaRPr lang="zh-CN" altLang="en-US" sz="1400" dirty="0">
                        <a:solidFill>
                          <a:srgbClr val="000000"/>
                        </a:solidFill>
                        <a:latin typeface="微软雅黑" panose="020B0503020204020204" pitchFamily="34" charset="-122"/>
                        <a:ea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c>
                  <a:txBody>
                    <a:bodyPr/>
                    <a:p>
                      <a:pPr indent="0" fontAlgn="auto">
                        <a:lnSpc>
                          <a:spcPct val="130000"/>
                        </a:lnSpc>
                        <a:buFont typeface="Arial" panose="020B0604020202020204" pitchFamily="34" charset="0"/>
                        <a:buNone/>
                      </a:pPr>
                      <a:r>
                        <a:rPr lang="en-US" altLang="zh-CN" sz="1400" dirty="0">
                          <a:solidFill>
                            <a:srgbClr val="000000"/>
                          </a:solidFill>
                          <a:latin typeface="微软雅黑" panose="020B0503020204020204" pitchFamily="34" charset="-122"/>
                          <a:ea typeface="微软雅黑" panose="020B0503020204020204" pitchFamily="34" charset="-122"/>
                        </a:rPr>
                        <a:t>Delete</a:t>
                      </a:r>
                      <a:endParaRPr lang="en-US" altLang="zh-CN" sz="1400" dirty="0">
                        <a:solidFill>
                          <a:srgbClr val="000000"/>
                        </a:solidFill>
                        <a:latin typeface="微软雅黑" panose="020B0503020204020204" pitchFamily="34" charset="-122"/>
                        <a:ea typeface="微软雅黑" panose="020B0503020204020204" pitchFamily="34" charset="-122"/>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chemeClr val="accent1">
                        <a:lumMod val="20000"/>
                        <a:lumOff val="8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4000">
                <a:latin typeface="微软雅黑" panose="020B0503020204020204" pitchFamily="34" charset="-122"/>
                <a:ea typeface="微软雅黑" panose="020B0503020204020204" pitchFamily="34" charset="-122"/>
                <a:sym typeface="+mn-ea"/>
              </a:rPr>
              <a:t>3.</a:t>
            </a:r>
            <a:r>
              <a:rPr lang="en-US" altLang="zh-CN" sz="4000">
                <a:latin typeface="微软雅黑" panose="020B0503020204020204" pitchFamily="34" charset="-122"/>
                <a:ea typeface="微软雅黑" panose="020B0503020204020204" pitchFamily="34" charset="-122"/>
                <a:sym typeface="+mn-ea"/>
              </a:rPr>
              <a:t>S2C VPN API </a:t>
            </a:r>
            <a:endParaRPr lang="zh-CN" altLang="en-US" sz="4000">
              <a:latin typeface="微软雅黑" panose="020B0503020204020204" pitchFamily="34" charset="-122"/>
              <a:ea typeface="微软雅黑" panose="020B0503020204020204" pitchFamily="34" charset="-122"/>
              <a:sym typeface="+mn-ea"/>
            </a:endParaRPr>
          </a:p>
        </p:txBody>
      </p:sp>
      <p:sp>
        <p:nvSpPr>
          <p:cNvPr id="3" name="矩形 2"/>
          <p:cNvSpPr/>
          <p:nvPr/>
        </p:nvSpPr>
        <p:spPr>
          <a:xfrm>
            <a:off x="1279525" y="1868805"/>
            <a:ext cx="10184130" cy="5632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05230" y="2962275"/>
            <a:ext cx="10230485" cy="11734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818380" y="1970405"/>
            <a:ext cx="2555240" cy="368300"/>
          </a:xfrm>
          <a:prstGeom prst="rect">
            <a:avLst/>
          </a:prstGeom>
          <a:noFill/>
        </p:spPr>
        <p:txBody>
          <a:bodyPr wrap="square" rtlCol="0">
            <a:spAutoFit/>
          </a:bodyPr>
          <a:p>
            <a:r>
              <a:rPr lang="en-US" altLang="zh-CN"/>
              <a:t>Enterprise Customer</a:t>
            </a:r>
            <a:endParaRPr lang="en-US" altLang="zh-CN"/>
          </a:p>
        </p:txBody>
      </p:sp>
      <p:sp>
        <p:nvSpPr>
          <p:cNvPr id="7" name="矩形 6"/>
          <p:cNvSpPr/>
          <p:nvPr/>
        </p:nvSpPr>
        <p:spPr>
          <a:xfrm>
            <a:off x="4280535" y="3415665"/>
            <a:ext cx="1480820" cy="46926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000">
                <a:solidFill>
                  <a:schemeClr val="tx1"/>
                </a:solidFill>
                <a:sym typeface="+mn-ea"/>
              </a:rPr>
              <a:t>The operator</a:t>
            </a:r>
            <a:r>
              <a:rPr lang="en-US" sz="1000">
                <a:solidFill>
                  <a:schemeClr val="tx1"/>
                </a:solidFill>
                <a:sym typeface="+mn-ea"/>
              </a:rPr>
              <a:t> </a:t>
            </a:r>
            <a:r>
              <a:rPr lang="en-US" sz="1000">
                <a:solidFill>
                  <a:schemeClr val="tx1"/>
                </a:solidFill>
              </a:rPr>
              <a:t>agrees to create</a:t>
            </a:r>
            <a:r>
              <a:rPr lang="zh-CN" altLang="en-US" sz="1000">
                <a:solidFill>
                  <a:schemeClr val="tx1"/>
                </a:solidFill>
              </a:rPr>
              <a:t> </a:t>
            </a:r>
            <a:r>
              <a:rPr lang="en-US" altLang="zh-CN" sz="1000">
                <a:solidFill>
                  <a:schemeClr val="tx1"/>
                </a:solidFill>
              </a:rPr>
              <a:t>S2C VPN</a:t>
            </a:r>
            <a:r>
              <a:rPr lang="en-US" altLang="zh-CN" sz="1000">
                <a:solidFill>
                  <a:schemeClr val="tx1"/>
                </a:solidFill>
              </a:rPr>
              <a:t> service</a:t>
            </a:r>
            <a:r>
              <a:rPr lang="zh-CN" altLang="en-US" sz="1000">
                <a:solidFill>
                  <a:schemeClr val="tx1"/>
                </a:solidFill>
              </a:rPr>
              <a:t> that meet SLAs</a:t>
            </a:r>
            <a:endParaRPr lang="zh-CN" altLang="en-US" sz="1000">
              <a:solidFill>
                <a:schemeClr val="tx1"/>
              </a:solidFill>
            </a:endParaRPr>
          </a:p>
        </p:txBody>
      </p:sp>
      <p:sp>
        <p:nvSpPr>
          <p:cNvPr id="8" name="矩形 7"/>
          <p:cNvSpPr/>
          <p:nvPr/>
        </p:nvSpPr>
        <p:spPr>
          <a:xfrm>
            <a:off x="7416165" y="3352165"/>
            <a:ext cx="1424940" cy="46926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000">
                <a:solidFill>
                  <a:schemeClr val="tx1"/>
                </a:solidFill>
                <a:sym typeface="+mn-ea"/>
              </a:rPr>
              <a:t>The operator</a:t>
            </a:r>
            <a:r>
              <a:rPr lang="en-US" sz="1000">
                <a:solidFill>
                  <a:schemeClr val="tx1"/>
                </a:solidFill>
                <a:sym typeface="+mn-ea"/>
              </a:rPr>
              <a:t> configures the network level resource </a:t>
            </a:r>
            <a:endParaRPr lang="en-US" sz="1000">
              <a:solidFill>
                <a:schemeClr val="tx1"/>
              </a:solidFill>
            </a:endParaRPr>
          </a:p>
        </p:txBody>
      </p:sp>
      <p:sp>
        <p:nvSpPr>
          <p:cNvPr id="11" name="矩形 10"/>
          <p:cNvSpPr/>
          <p:nvPr/>
        </p:nvSpPr>
        <p:spPr>
          <a:xfrm>
            <a:off x="9084945" y="3340100"/>
            <a:ext cx="857885" cy="46926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rPr>
              <a:t>Configuration complete</a:t>
            </a:r>
            <a:endParaRPr lang="en-US" altLang="zh-CN" sz="1000">
              <a:solidFill>
                <a:schemeClr val="tx1"/>
              </a:solidFill>
            </a:endParaRPr>
          </a:p>
        </p:txBody>
      </p:sp>
      <p:sp>
        <p:nvSpPr>
          <p:cNvPr id="12" name="矩形 11"/>
          <p:cNvSpPr/>
          <p:nvPr/>
        </p:nvSpPr>
        <p:spPr>
          <a:xfrm>
            <a:off x="1205230" y="4665980"/>
            <a:ext cx="10258425" cy="13277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227330" y="3401695"/>
            <a:ext cx="1192530" cy="245110"/>
          </a:xfrm>
          <a:prstGeom prst="rect">
            <a:avLst/>
          </a:prstGeom>
          <a:noFill/>
        </p:spPr>
        <p:txBody>
          <a:bodyPr wrap="square" rtlCol="0">
            <a:spAutoFit/>
          </a:bodyPr>
          <a:p>
            <a:r>
              <a:rPr lang="en-US" altLang="zh-CN" sz="1000" b="1">
                <a:latin typeface="微软雅黑" panose="020B0503020204020204" pitchFamily="34" charset="-122"/>
                <a:ea typeface="微软雅黑" panose="020B0503020204020204" pitchFamily="34" charset="-122"/>
              </a:rPr>
              <a:t>Op</a:t>
            </a:r>
            <a:r>
              <a:rPr lang="en-US" altLang="zh-CN" sz="1000" b="1">
                <a:latin typeface="微软雅黑" panose="020B0503020204020204" pitchFamily="34" charset="-122"/>
                <a:ea typeface="微软雅黑" panose="020B0503020204020204" pitchFamily="34" charset="-122"/>
              </a:rPr>
              <a:t>erator</a:t>
            </a:r>
            <a:endParaRPr lang="en-US" altLang="zh-CN" sz="1000" b="1">
              <a:latin typeface="微软雅黑" panose="020B0503020204020204" pitchFamily="34" charset="-122"/>
              <a:ea typeface="微软雅黑" panose="020B0503020204020204" pitchFamily="34" charset="-122"/>
            </a:endParaRPr>
          </a:p>
        </p:txBody>
      </p:sp>
      <p:sp>
        <p:nvSpPr>
          <p:cNvPr id="15" name="文本框 14"/>
          <p:cNvSpPr txBox="1"/>
          <p:nvPr/>
        </p:nvSpPr>
        <p:spPr>
          <a:xfrm>
            <a:off x="129540" y="5022215"/>
            <a:ext cx="1149985" cy="398780"/>
          </a:xfrm>
          <a:prstGeom prst="rect">
            <a:avLst/>
          </a:prstGeom>
          <a:noFill/>
        </p:spPr>
        <p:txBody>
          <a:bodyPr wrap="square" rtlCol="0">
            <a:spAutoFit/>
          </a:bodyPr>
          <a:p>
            <a:r>
              <a:rPr lang="en-US" altLang="zh-CN" sz="1000" b="1">
                <a:latin typeface="微软雅黑" panose="020B0503020204020204" pitchFamily="34" charset="-122"/>
                <a:ea typeface="微软雅黑" panose="020B0503020204020204" pitchFamily="34" charset="-122"/>
              </a:rPr>
              <a:t>Network resource </a:t>
            </a:r>
            <a:r>
              <a:rPr lang="en-US" altLang="zh-CN" sz="1000" b="1">
                <a:latin typeface="微软雅黑" panose="020B0503020204020204" pitchFamily="34" charset="-122"/>
                <a:ea typeface="微软雅黑" panose="020B0503020204020204" pitchFamily="34" charset="-122"/>
              </a:rPr>
              <a:t>layer</a:t>
            </a:r>
            <a:endParaRPr lang="en-US" altLang="zh-CN" sz="1000" b="1">
              <a:latin typeface="微软雅黑" panose="020B0503020204020204" pitchFamily="34" charset="-122"/>
              <a:ea typeface="微软雅黑" panose="020B0503020204020204" pitchFamily="34" charset="-122"/>
            </a:endParaRPr>
          </a:p>
        </p:txBody>
      </p:sp>
      <p:sp>
        <p:nvSpPr>
          <p:cNvPr id="17" name="矩形 16"/>
          <p:cNvSpPr/>
          <p:nvPr/>
        </p:nvSpPr>
        <p:spPr>
          <a:xfrm>
            <a:off x="6553835" y="5267325"/>
            <a:ext cx="3441700" cy="46926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rPr>
              <a:t>Cloud </a:t>
            </a:r>
            <a:r>
              <a:rPr lang="en-US" altLang="zh-CN" sz="1000">
                <a:solidFill>
                  <a:schemeClr val="tx1"/>
                </a:solidFill>
                <a:sym typeface="+mn-ea"/>
              </a:rPr>
              <a:t>infrastructure</a:t>
            </a:r>
            <a:endParaRPr lang="en-US" altLang="zh-CN" sz="1000">
              <a:solidFill>
                <a:schemeClr val="tx1"/>
              </a:solidFill>
            </a:endParaRPr>
          </a:p>
          <a:p>
            <a:pPr algn="ctr"/>
            <a:endParaRPr lang="en-US" altLang="zh-CN" sz="1000">
              <a:solidFill>
                <a:schemeClr val="tx1"/>
              </a:solidFill>
            </a:endParaRPr>
          </a:p>
        </p:txBody>
      </p:sp>
      <p:sp>
        <p:nvSpPr>
          <p:cNvPr id="18" name="矩形 17"/>
          <p:cNvSpPr/>
          <p:nvPr/>
        </p:nvSpPr>
        <p:spPr>
          <a:xfrm>
            <a:off x="3018155" y="4868545"/>
            <a:ext cx="3324860" cy="24828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schemeClr val="tx1"/>
                </a:solidFill>
              </a:rPr>
              <a:t> </a:t>
            </a:r>
            <a:r>
              <a:rPr lang="en-US" altLang="zh-CN" sz="1000">
                <a:solidFill>
                  <a:schemeClr val="tx1"/>
                </a:solidFill>
              </a:rPr>
              <a:t>Network </a:t>
            </a:r>
            <a:r>
              <a:rPr lang="zh-CN" altLang="en-US" sz="1000">
                <a:solidFill>
                  <a:schemeClr val="tx1"/>
                </a:solidFill>
              </a:rPr>
              <a:t>Controller</a:t>
            </a:r>
            <a:r>
              <a:rPr lang="en-US" altLang="zh-CN" sz="1000">
                <a:solidFill>
                  <a:schemeClr val="tx1"/>
                </a:solidFill>
              </a:rPr>
              <a:t>s(</a:t>
            </a:r>
            <a:r>
              <a:rPr lang="en-US" altLang="zh-CN" sz="1000">
                <a:solidFill>
                  <a:schemeClr val="tx1"/>
                </a:solidFill>
                <a:sym typeface="+mn-ea"/>
              </a:rPr>
              <a:t>Configure </a:t>
            </a:r>
            <a:r>
              <a:rPr lang="en-US" altLang="zh-CN" sz="1000" kern="0" dirty="0">
                <a:solidFill>
                  <a:srgbClr val="000000"/>
                </a:solidFill>
                <a:latin typeface="Songti SC Regular" panose="02010600040101010101" charset="-122"/>
                <a:ea typeface="Songti SC Regular" panose="02010600040101010101" charset="-122"/>
                <a:cs typeface="+mj-ea"/>
                <a:sym typeface="微软雅黑" panose="020B0503020204020204" pitchFamily="34" charset="-122"/>
              </a:rPr>
              <a:t>VLAN, L3VPN,...</a:t>
            </a:r>
            <a:r>
              <a:rPr lang="en-US" altLang="zh-CN" sz="1000">
                <a:solidFill>
                  <a:schemeClr val="tx1"/>
                </a:solidFill>
              </a:rPr>
              <a:t>)</a:t>
            </a:r>
            <a:endParaRPr lang="en-US" altLang="zh-CN" sz="1000">
              <a:solidFill>
                <a:schemeClr val="tx1"/>
              </a:solidFill>
            </a:endParaRPr>
          </a:p>
        </p:txBody>
      </p:sp>
      <p:sp>
        <p:nvSpPr>
          <p:cNvPr id="19" name="矩形 18"/>
          <p:cNvSpPr/>
          <p:nvPr/>
        </p:nvSpPr>
        <p:spPr>
          <a:xfrm>
            <a:off x="3017520" y="5267325"/>
            <a:ext cx="3324860" cy="46926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rPr>
              <a:t>CT infrastructure</a:t>
            </a:r>
            <a:endParaRPr lang="en-US" altLang="zh-CN" sz="1000">
              <a:solidFill>
                <a:schemeClr val="tx1"/>
              </a:solidFill>
            </a:endParaRPr>
          </a:p>
        </p:txBody>
      </p:sp>
      <p:sp>
        <p:nvSpPr>
          <p:cNvPr id="20" name="矩形 19"/>
          <p:cNvSpPr/>
          <p:nvPr/>
        </p:nvSpPr>
        <p:spPr>
          <a:xfrm>
            <a:off x="6553835" y="4868545"/>
            <a:ext cx="3441700" cy="24828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sym typeface="+mn-ea"/>
              </a:rPr>
              <a:t>Cloud </a:t>
            </a:r>
            <a:r>
              <a:rPr lang="zh-CN" altLang="en-US" sz="1000">
                <a:solidFill>
                  <a:schemeClr val="tx1"/>
                </a:solidFill>
                <a:sym typeface="+mn-ea"/>
              </a:rPr>
              <a:t>Controller</a:t>
            </a:r>
            <a:r>
              <a:rPr lang="en-US" altLang="zh-CN" sz="1000">
                <a:solidFill>
                  <a:schemeClr val="tx1"/>
                </a:solidFill>
                <a:sym typeface="+mn-ea"/>
              </a:rPr>
              <a:t>s(</a:t>
            </a:r>
            <a:r>
              <a:rPr lang="en-US" sz="1000" kern="0" dirty="0">
                <a:solidFill>
                  <a:srgbClr val="000000"/>
                </a:solidFill>
                <a:latin typeface="Songti SC Regular" panose="02010600040101010101" charset="-122"/>
                <a:ea typeface="Songti SC Regular" panose="02010600040101010101" charset="-122"/>
                <a:cs typeface="+mj-ea"/>
                <a:sym typeface="微软雅黑" panose="020B0503020204020204" pitchFamily="34" charset="-122"/>
              </a:rPr>
              <a:t>VLAN/VXLAN,...</a:t>
            </a:r>
            <a:r>
              <a:rPr lang="en-US" altLang="zh-CN" sz="1000">
                <a:solidFill>
                  <a:schemeClr val="tx1"/>
                </a:solidFill>
                <a:sym typeface="+mn-ea"/>
              </a:rPr>
              <a:t>)</a:t>
            </a:r>
            <a:endParaRPr lang="zh-CN" altLang="en-US" sz="1000">
              <a:solidFill>
                <a:schemeClr val="tx1"/>
              </a:solidFill>
            </a:endParaRPr>
          </a:p>
        </p:txBody>
      </p:sp>
      <p:cxnSp>
        <p:nvCxnSpPr>
          <p:cNvPr id="26" name="直接箭头连接符 25"/>
          <p:cNvCxnSpPr/>
          <p:nvPr/>
        </p:nvCxnSpPr>
        <p:spPr>
          <a:xfrm>
            <a:off x="5076190" y="2493645"/>
            <a:ext cx="6350" cy="946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055" y="3616325"/>
            <a:ext cx="297180" cy="101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7109460" y="3615055"/>
            <a:ext cx="376555"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1" idx="0"/>
          </p:cNvCxnSpPr>
          <p:nvPr/>
        </p:nvCxnSpPr>
        <p:spPr>
          <a:xfrm flipH="1" flipV="1">
            <a:off x="9508490" y="2428240"/>
            <a:ext cx="5715" cy="911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8841105" y="3589020"/>
            <a:ext cx="260350"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6055360" y="3382010"/>
            <a:ext cx="1066800" cy="46926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schemeClr val="tx1"/>
                </a:solidFill>
              </a:rPr>
              <a:t>Service Agreement</a:t>
            </a:r>
            <a:r>
              <a:rPr lang="en-US" altLang="zh-CN" sz="1000">
                <a:solidFill>
                  <a:schemeClr val="tx1"/>
                </a:solidFill>
              </a:rPr>
              <a:t> consent</a:t>
            </a:r>
            <a:endParaRPr lang="en-US" altLang="zh-CN" sz="1000">
              <a:solidFill>
                <a:schemeClr val="tx1"/>
              </a:solidFill>
            </a:endParaRPr>
          </a:p>
        </p:txBody>
      </p:sp>
      <p:sp>
        <p:nvSpPr>
          <p:cNvPr id="4" name="文本框 3"/>
          <p:cNvSpPr txBox="1"/>
          <p:nvPr/>
        </p:nvSpPr>
        <p:spPr>
          <a:xfrm>
            <a:off x="4415155" y="2609850"/>
            <a:ext cx="3369945" cy="245110"/>
          </a:xfrm>
          <a:prstGeom prst="rect">
            <a:avLst/>
          </a:prstGeom>
        </p:spPr>
        <p:txBody>
          <a:bodyPr wrap="square">
            <a:spAutoFit/>
            <a:extLst>
              <a:ext uri="{4A0BC546-FE56-4ADE-93B0-CB8AF2F6F144}">
                <wpsdc:textFrameExt xmlns:wpsdc="http://www.wps.cn/officeDocument/2022/drawingmlCustomData" type="text"/>
              </a:ext>
            </a:extLst>
          </a:bodyPr>
          <a:p>
            <a:pPr>
              <a:buNone/>
            </a:pPr>
            <a:r>
              <a:rPr lang="en-US" altLang="zh-CN" sz="1000" dirty="0">
                <a:solidFill>
                  <a:srgbClr val="000000"/>
                </a:solidFill>
                <a:latin typeface="Calibri" panose="020F0502020204030204" charset="0"/>
                <a:ea typeface="微软雅黑" panose="020B0503020204020204" pitchFamily="34" charset="-122"/>
                <a:cs typeface="Calibri" panose="020F0502020204030204" charset="0"/>
                <a:sym typeface="+mn-ea"/>
              </a:rPr>
              <a:t>S2C VPN  </a:t>
            </a:r>
            <a:r>
              <a:rPr lang="zh-CN" altLang="en-US" sz="1000">
                <a:latin typeface="Calibri" panose="020F0502020204030204" charset="0"/>
                <a:cs typeface="Calibri" panose="020F0502020204030204" charset="0"/>
                <a:sym typeface="+mn-ea"/>
              </a:rPr>
              <a:t>creation </a:t>
            </a:r>
            <a:r>
              <a:rPr lang="en-US" altLang="zh-CN" sz="1000" dirty="0">
                <a:solidFill>
                  <a:srgbClr val="000000"/>
                </a:solidFill>
                <a:latin typeface="Calibri" panose="020F0502020204030204" charset="0"/>
                <a:ea typeface="微软雅黑" panose="020B0503020204020204" pitchFamily="34" charset="-122"/>
                <a:cs typeface="Calibri" panose="020F0502020204030204" charset="0"/>
                <a:sym typeface="+mn-ea"/>
              </a:rPr>
              <a:t>request</a:t>
            </a:r>
            <a:endParaRPr lang="zh-CN" altLang="en-US" sz="1000">
              <a:latin typeface="Calibri" panose="020F0502020204030204" charset="0"/>
              <a:cs typeface="Calibri" panose="020F0502020204030204" charset="0"/>
            </a:endParaRPr>
          </a:p>
        </p:txBody>
      </p:sp>
      <p:sp>
        <p:nvSpPr>
          <p:cNvPr id="10" name="文本框 9"/>
          <p:cNvSpPr txBox="1"/>
          <p:nvPr>
            <p:custDataLst>
              <p:tags r:id="rId1"/>
            </p:custDataLst>
          </p:nvPr>
        </p:nvSpPr>
        <p:spPr>
          <a:xfrm>
            <a:off x="8322310" y="2507615"/>
            <a:ext cx="1452880" cy="398780"/>
          </a:xfrm>
          <a:prstGeom prst="rect">
            <a:avLst/>
          </a:prstGeom>
        </p:spPr>
        <p:txBody>
          <a:bodyPr wrap="square">
            <a:spAutoFit/>
            <a:extLst>
              <a:ext uri="{4A0BC546-FE56-4ADE-93B0-CB8AF2F6F144}">
                <wpsdc:textFrameExt xmlns:wpsdc="http://www.wps.cn/officeDocument/2022/drawingmlCustomData" type="text"/>
              </a:ext>
            </a:extLst>
          </a:bodyPr>
          <a:p>
            <a:pPr algn="l">
              <a:buClrTx/>
              <a:buSzTx/>
              <a:buFontTx/>
              <a:buNone/>
            </a:pPr>
            <a:r>
              <a:rPr lang="en-US" altLang="zh-CN" sz="1000" dirty="0">
                <a:solidFill>
                  <a:srgbClr val="000000"/>
                </a:solidFill>
                <a:latin typeface="Calibri" panose="020F0502020204030204" charset="0"/>
                <a:ea typeface="微软雅黑" panose="020B0503020204020204" pitchFamily="34" charset="-122"/>
                <a:cs typeface="Calibri" panose="020F0502020204030204" charset="0"/>
                <a:sym typeface="+mn-ea"/>
              </a:rPr>
              <a:t>S2C VPN  </a:t>
            </a:r>
            <a:r>
              <a:rPr lang="en-US" altLang="zh-CN" sz="1000" dirty="0">
                <a:solidFill>
                  <a:srgbClr val="000000"/>
                </a:solidFill>
                <a:latin typeface="Calibri" panose="020F0502020204030204" charset="0"/>
                <a:ea typeface="微软雅黑" panose="020B0503020204020204" pitchFamily="34" charset="-122"/>
                <a:cs typeface="Calibri" panose="020F0502020204030204" charset="0"/>
                <a:sym typeface="+mn-ea"/>
              </a:rPr>
              <a:t>creation response</a:t>
            </a:r>
            <a:endParaRPr lang="en-US" altLang="zh-CN" sz="1000" dirty="0">
              <a:solidFill>
                <a:srgbClr val="000000"/>
              </a:solidFill>
              <a:latin typeface="Calibri" panose="020F0502020204030204" charset="0"/>
              <a:ea typeface="微软雅黑" panose="020B0503020204020204" pitchFamily="34" charset="-122"/>
              <a:cs typeface="Calibri" panose="020F0502020204030204" charset="0"/>
            </a:endParaRPr>
          </a:p>
        </p:txBody>
      </p:sp>
      <p:cxnSp>
        <p:nvCxnSpPr>
          <p:cNvPr id="14" name="直接箭头连接符 13"/>
          <p:cNvCxnSpPr/>
          <p:nvPr>
            <p:custDataLst>
              <p:tags r:id="rId2"/>
            </p:custDataLst>
          </p:nvPr>
        </p:nvCxnSpPr>
        <p:spPr>
          <a:xfrm flipV="1">
            <a:off x="9942830" y="3587750"/>
            <a:ext cx="325120" cy="1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3"/>
            </p:custDataLst>
          </p:nvPr>
        </p:nvSpPr>
        <p:spPr>
          <a:xfrm>
            <a:off x="10225405" y="3340100"/>
            <a:ext cx="958850" cy="46926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solidFill>
                  <a:schemeClr val="tx1"/>
                </a:solidFill>
              </a:rPr>
              <a:t>API operation and management</a:t>
            </a:r>
            <a:endParaRPr lang="en-US" altLang="zh-CN" sz="1000">
              <a:solidFill>
                <a:schemeClr val="tx1"/>
              </a:solidFill>
            </a:endParaRPr>
          </a:p>
        </p:txBody>
      </p:sp>
      <p:cxnSp>
        <p:nvCxnSpPr>
          <p:cNvPr id="21" name="直接箭头连接符 20"/>
          <p:cNvCxnSpPr/>
          <p:nvPr>
            <p:custDataLst>
              <p:tags r:id="rId4"/>
            </p:custDataLst>
          </p:nvPr>
        </p:nvCxnSpPr>
        <p:spPr>
          <a:xfrm>
            <a:off x="10570845" y="2435860"/>
            <a:ext cx="6350" cy="946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5"/>
            </p:custDataLst>
          </p:nvPr>
        </p:nvSpPr>
        <p:spPr>
          <a:xfrm>
            <a:off x="9775190" y="2346960"/>
            <a:ext cx="1363980" cy="553085"/>
          </a:xfrm>
          <a:prstGeom prst="rect">
            <a:avLst/>
          </a:prstGeom>
        </p:spPr>
        <p:txBody>
          <a:bodyPr wrap="square">
            <a:spAutoFit/>
            <a:extLst>
              <a:ext uri="{4A0BC546-FE56-4ADE-93B0-CB8AF2F6F144}">
                <wpsdc:textFrameExt xmlns:wpsdc="http://www.wps.cn/officeDocument/2022/drawingmlCustomData" type="text"/>
              </a:ext>
            </a:extLst>
          </a:bodyPr>
          <a:p>
            <a:pPr algn="l">
              <a:buClrTx/>
              <a:buSzTx/>
              <a:buFontTx/>
            </a:pPr>
            <a:r>
              <a:rPr lang="en-US" altLang="zh-CN" sz="1000" dirty="0">
                <a:solidFill>
                  <a:srgbClr val="000000"/>
                </a:solidFill>
                <a:latin typeface="Calibri" panose="020F0502020204030204" charset="0"/>
                <a:ea typeface="微软雅黑" panose="020B0503020204020204" pitchFamily="34" charset="-122"/>
                <a:cs typeface="Calibri" panose="020F0502020204030204" charset="0"/>
                <a:sym typeface="+mn-ea"/>
              </a:rPr>
              <a:t> </a:t>
            </a:r>
            <a:r>
              <a:rPr lang="zh-CN" altLang="en-US" sz="1000">
                <a:latin typeface="Calibri" panose="020F0502020204030204" charset="0"/>
                <a:cs typeface="Calibri" panose="020F0502020204030204" charset="0"/>
                <a:sym typeface="+mn-ea"/>
              </a:rPr>
              <a:t>Modification/Query/Deletion</a:t>
            </a:r>
            <a:r>
              <a:rPr lang="zh-CN" altLang="en-US" sz="1000">
                <a:latin typeface="Calibri" panose="020F0502020204030204" charset="0"/>
                <a:cs typeface="Calibri" panose="020F0502020204030204" charset="0"/>
                <a:sym typeface="+mn-ea"/>
              </a:rPr>
              <a:t> </a:t>
            </a:r>
            <a:r>
              <a:rPr lang="en-US" altLang="zh-CN" sz="1000" dirty="0">
                <a:solidFill>
                  <a:srgbClr val="000000"/>
                </a:solidFill>
                <a:latin typeface="Calibri" panose="020F0502020204030204" charset="0"/>
                <a:ea typeface="微软雅黑" panose="020B0503020204020204" pitchFamily="34" charset="-122"/>
                <a:cs typeface="Calibri" panose="020F0502020204030204" charset="0"/>
                <a:sym typeface="+mn-ea"/>
              </a:rPr>
              <a:t>request</a:t>
            </a:r>
            <a:endParaRPr lang="zh-CN" altLang="en-US" sz="1000"/>
          </a:p>
        </p:txBody>
      </p:sp>
      <p:cxnSp>
        <p:nvCxnSpPr>
          <p:cNvPr id="23" name="直接箭头连接符 22"/>
          <p:cNvCxnSpPr/>
          <p:nvPr>
            <p:custDataLst>
              <p:tags r:id="rId6"/>
            </p:custDataLst>
          </p:nvPr>
        </p:nvCxnSpPr>
        <p:spPr>
          <a:xfrm flipH="1" flipV="1">
            <a:off x="11042015" y="2435860"/>
            <a:ext cx="5715" cy="911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7"/>
            </p:custDataLst>
          </p:nvPr>
        </p:nvSpPr>
        <p:spPr>
          <a:xfrm>
            <a:off x="11139170" y="2225040"/>
            <a:ext cx="876935" cy="737235"/>
          </a:xfrm>
          <a:prstGeom prst="rect">
            <a:avLst/>
          </a:prstGeom>
        </p:spPr>
        <p:txBody>
          <a:bodyPr wrap="square">
            <a:spAutoFit/>
            <a:extLst>
              <a:ext uri="{4A0BC546-FE56-4ADE-93B0-CB8AF2F6F144}">
                <wpsdc:textFrameExt xmlns:wpsdc="http://www.wps.cn/officeDocument/2022/drawingmlCustomData" type="text"/>
              </a:ext>
            </a:extLst>
          </a:bodyPr>
          <a:p>
            <a:pPr algn="l">
              <a:buClrTx/>
              <a:buSzTx/>
              <a:buFontTx/>
            </a:pPr>
            <a:r>
              <a:rPr lang="en-US" altLang="zh-CN" sz="1200" dirty="0">
                <a:solidFill>
                  <a:srgbClr val="000000"/>
                </a:solidFill>
                <a:latin typeface="Calibri" panose="020F0502020204030204" charset="0"/>
                <a:ea typeface="微软雅黑" panose="020B0503020204020204" pitchFamily="34" charset="-122"/>
                <a:cs typeface="Calibri" panose="020F0502020204030204" charset="0"/>
                <a:sym typeface="+mn-ea"/>
              </a:rPr>
              <a:t> </a:t>
            </a:r>
            <a:r>
              <a:rPr lang="zh-CN" altLang="en-US" sz="1000">
                <a:latin typeface="Calibri" panose="020F0502020204030204" charset="0"/>
                <a:cs typeface="Calibri" panose="020F0502020204030204" charset="0"/>
                <a:sym typeface="+mn-ea"/>
              </a:rPr>
              <a:t>Modification/Query/Deletion </a:t>
            </a:r>
            <a:r>
              <a:rPr lang="en-US" altLang="zh-CN" sz="1000" dirty="0">
                <a:solidFill>
                  <a:srgbClr val="000000"/>
                </a:solidFill>
                <a:latin typeface="Calibri" panose="020F0502020204030204" charset="0"/>
                <a:ea typeface="微软雅黑" panose="020B0503020204020204" pitchFamily="34" charset="-122"/>
                <a:cs typeface="Calibri" panose="020F0502020204030204" charset="0"/>
                <a:sym typeface="+mn-ea"/>
              </a:rPr>
              <a:t>response</a:t>
            </a:r>
            <a:endParaRPr lang="zh-CN" altLang="en-US" sz="1000">
              <a:latin typeface="Arial" panose="020B0604020202020204" pitchFamily="34" charset="0"/>
              <a:ea typeface="微软雅黑" panose="020B0503020204020204" pitchFamily="34" charset="-122"/>
            </a:endParaRPr>
          </a:p>
        </p:txBody>
      </p:sp>
      <p:sp>
        <p:nvSpPr>
          <p:cNvPr id="39" name="矩形 38"/>
          <p:cNvSpPr/>
          <p:nvPr>
            <p:custDataLst>
              <p:tags r:id="rId8"/>
            </p:custDataLst>
          </p:nvPr>
        </p:nvSpPr>
        <p:spPr>
          <a:xfrm>
            <a:off x="1419860" y="3382645"/>
            <a:ext cx="2585720" cy="55118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sz="1000">
                <a:solidFill>
                  <a:schemeClr val="tx1"/>
                </a:solidFill>
              </a:rPr>
              <a:t>The operator calculates the access resources </a:t>
            </a:r>
            <a:r>
              <a:rPr sz="1000">
                <a:solidFill>
                  <a:schemeClr val="tx1"/>
                </a:solidFill>
                <a:sym typeface="+mn-ea"/>
              </a:rPr>
              <a:t>availability</a:t>
            </a:r>
            <a:r>
              <a:rPr lang="en-US" sz="1000">
                <a:solidFill>
                  <a:schemeClr val="tx1"/>
                </a:solidFill>
                <a:sym typeface="+mn-ea"/>
              </a:rPr>
              <a:t> </a:t>
            </a:r>
            <a:r>
              <a:rPr sz="1000">
                <a:solidFill>
                  <a:schemeClr val="tx1"/>
                </a:solidFill>
              </a:rPr>
              <a:t>and </a:t>
            </a:r>
            <a:r>
              <a:rPr lang="en-US" sz="1000">
                <a:solidFill>
                  <a:schemeClr val="tx1"/>
                </a:solidFill>
              </a:rPr>
              <a:t>fees</a:t>
            </a:r>
            <a:r>
              <a:rPr sz="1000">
                <a:solidFill>
                  <a:schemeClr val="tx1"/>
                </a:solidFill>
              </a:rPr>
              <a:t> for different availability levels that meet the SLA</a:t>
            </a:r>
            <a:endParaRPr sz="1000">
              <a:solidFill>
                <a:schemeClr val="tx1"/>
              </a:solidFill>
            </a:endParaRPr>
          </a:p>
        </p:txBody>
      </p:sp>
      <p:cxnSp>
        <p:nvCxnSpPr>
          <p:cNvPr id="40" name="直接箭头连接符 39"/>
          <p:cNvCxnSpPr/>
          <p:nvPr>
            <p:custDataLst>
              <p:tags r:id="rId9"/>
            </p:custDataLst>
          </p:nvPr>
        </p:nvCxnSpPr>
        <p:spPr>
          <a:xfrm>
            <a:off x="2290445" y="2393950"/>
            <a:ext cx="6350" cy="946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custDataLst>
              <p:tags r:id="rId10"/>
            </p:custDataLst>
          </p:nvPr>
        </p:nvCxnSpPr>
        <p:spPr>
          <a:xfrm flipV="1">
            <a:off x="3416300" y="2374265"/>
            <a:ext cx="4445" cy="10026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文本框 42"/>
          <p:cNvSpPr txBox="1"/>
          <p:nvPr>
            <p:custDataLst>
              <p:tags r:id="rId11"/>
            </p:custDataLst>
          </p:nvPr>
        </p:nvSpPr>
        <p:spPr>
          <a:xfrm>
            <a:off x="996315" y="2609850"/>
            <a:ext cx="1782445"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000"/>
              <a:t>S2C VPN</a:t>
            </a:r>
            <a:r>
              <a:rPr lang="zh-CN" altLang="en-US" sz="1000"/>
              <a:t> booing request（ SLA，start node-end node）</a:t>
            </a:r>
            <a:endParaRPr lang="zh-CN" altLang="en-US" sz="1000">
              <a:latin typeface="Arial" panose="020B0604020202020204" pitchFamily="34" charset="0"/>
              <a:ea typeface="微软雅黑" panose="020B0503020204020204" pitchFamily="34" charset="-122"/>
            </a:endParaRPr>
          </a:p>
        </p:txBody>
      </p:sp>
      <p:sp>
        <p:nvSpPr>
          <p:cNvPr id="44" name="矩形 43"/>
          <p:cNvSpPr/>
          <p:nvPr>
            <p:custDataLst>
              <p:tags r:id="rId12"/>
            </p:custDataLst>
          </p:nvPr>
        </p:nvSpPr>
        <p:spPr>
          <a:xfrm>
            <a:off x="2774315" y="2622550"/>
            <a:ext cx="1539875" cy="469265"/>
          </a:xfrm>
          <a:prstGeom prst="rect">
            <a:avLst/>
          </a:prstGeom>
          <a:noFill/>
          <a:ln>
            <a:noFill/>
          </a:ln>
          <a:extLst>
            <a:ext uri="{909E8E84-426E-40DD-AFC4-6F175D3DCCD1}">
              <a14:hiddenFill xmlns:a14="http://schemas.microsoft.com/office/drawing/2010/main">
                <a:solidFill>
                  <a:schemeClr val="bg1">
                    <a:lumMod val="9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solidFill>
                  <a:schemeClr val="tx1"/>
                </a:solidFill>
              </a:rPr>
              <a:t>S2C VPN  booing </a:t>
            </a:r>
            <a:r>
              <a:rPr lang="en-US" altLang="zh-CN" sz="1000">
                <a:solidFill>
                  <a:schemeClr val="tx1"/>
                </a:solidFill>
              </a:rPr>
              <a:t>response</a:t>
            </a:r>
            <a:r>
              <a:rPr lang="zh-CN" altLang="en-US" sz="1000">
                <a:solidFill>
                  <a:schemeClr val="tx1"/>
                </a:solidFill>
              </a:rPr>
              <a:t>（</a:t>
            </a:r>
            <a:r>
              <a:rPr lang="en-US" altLang="zh-CN" sz="1000">
                <a:solidFill>
                  <a:schemeClr val="tx1"/>
                </a:solidFill>
                <a:sym typeface="微软雅黑" panose="020B0503020204020204" pitchFamily="34" charset="-122"/>
              </a:rPr>
              <a:t>network availability level</a:t>
            </a:r>
            <a:r>
              <a:rPr lang="en-US" altLang="zh-CN" sz="1000">
                <a:solidFill>
                  <a:schemeClr val="tx1"/>
                </a:solidFill>
              </a:rPr>
              <a:t>, fees assessment</a:t>
            </a:r>
            <a:r>
              <a:rPr lang="zh-CN" altLang="en-US" sz="1000">
                <a:solidFill>
                  <a:schemeClr val="tx1"/>
                </a:solidFill>
              </a:rPr>
              <a:t> </a:t>
            </a:r>
            <a:r>
              <a:rPr lang="zh-CN" altLang="en-US" sz="1000">
                <a:solidFill>
                  <a:schemeClr val="tx1"/>
                </a:solidFill>
                <a:sym typeface="+mn-ea"/>
              </a:rPr>
              <a:t>）</a:t>
            </a:r>
            <a:endParaRPr lang="zh-CN" altLang="en-US" sz="1000">
              <a:solidFill>
                <a:schemeClr val="tx1"/>
              </a:solidFill>
              <a:sym typeface="+mn-ea"/>
            </a:endParaRPr>
          </a:p>
        </p:txBody>
      </p:sp>
      <p:sp>
        <p:nvSpPr>
          <p:cNvPr id="46" name="上下箭头 45"/>
          <p:cNvSpPr/>
          <p:nvPr/>
        </p:nvSpPr>
        <p:spPr>
          <a:xfrm>
            <a:off x="6191250" y="4197985"/>
            <a:ext cx="254635" cy="47371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atin typeface="微软雅黑" panose="020B0503020204020204" pitchFamily="34" charset="-122"/>
                <a:ea typeface="微软雅黑" panose="020B0503020204020204" pitchFamily="34" charset="-122"/>
                <a:sym typeface="+mn-ea"/>
              </a:rPr>
              <a:t>4.user story</a:t>
            </a:r>
            <a:endParaRPr lang="zh-CN" altLang="en-US">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421005" y="1763395"/>
          <a:ext cx="11024870" cy="4966970"/>
        </p:xfrm>
        <a:graphic>
          <a:graphicData uri="http://schemas.openxmlformats.org/drawingml/2006/table">
            <a:tbl>
              <a:tblPr firstRow="1" bandRow="1">
                <a:tableStyleId>{5C22544A-7EE6-4342-B048-85BDC9FD1C3A}</a:tableStyleId>
              </a:tblPr>
              <a:tblGrid>
                <a:gridCol w="2364105"/>
                <a:gridCol w="8660765"/>
              </a:tblGrid>
              <a:tr h="577850">
                <a:tc>
                  <a:txBody>
                    <a:bodyPr/>
                    <a:p>
                      <a:pPr>
                        <a:buNone/>
                      </a:pPr>
                      <a:r>
                        <a:rPr lang="en-US" altLang="zh-CN"/>
                        <a:t>item</a:t>
                      </a:r>
                      <a:endParaRPr lang="en-US" altLang="zh-CN"/>
                    </a:p>
                  </a:txBody>
                  <a:tcPr/>
                </a:tc>
                <a:tc>
                  <a:txBody>
                    <a:bodyPr/>
                    <a:p>
                      <a:pPr>
                        <a:buNone/>
                      </a:pPr>
                      <a:r>
                        <a:rPr lang="zh-CN" altLang="en-US"/>
                        <a:t>Details</a:t>
                      </a:r>
                      <a:endParaRPr lang="zh-CN" altLang="en-US"/>
                    </a:p>
                  </a:txBody>
                  <a:tcPr/>
                </a:tc>
              </a:tr>
              <a:tr h="577850">
                <a:tc>
                  <a:txBody>
                    <a:bodyPr/>
                    <a:p>
                      <a:pPr>
                        <a:buNone/>
                      </a:pPr>
                      <a:r>
                        <a:rPr lang="zh-CN" altLang="en-US"/>
                        <a:t>Summary</a:t>
                      </a:r>
                      <a:endParaRPr lang="zh-CN" altLang="en-US"/>
                    </a:p>
                  </a:txBody>
                  <a:tcPr/>
                </a:tc>
                <a:tc>
                  <a:txBody>
                    <a:bodyPr/>
                    <a:p>
                      <a:pPr>
                        <a:buNone/>
                      </a:pPr>
                      <a:r>
                        <a:rPr lang="zh-CN" altLang="en-US"/>
                        <a:t>As an application developer </a:t>
                      </a:r>
                      <a:r>
                        <a:rPr lang="en-US" altLang="zh-CN"/>
                        <a:t>or industry customer</a:t>
                      </a:r>
                      <a:r>
                        <a:rPr lang="zh-CN" altLang="en-US"/>
                        <a:t>, I want to request (using my application server/backend service)</a:t>
                      </a:r>
                      <a:r>
                        <a:rPr lang="en-US" altLang="zh-CN"/>
                        <a:t>cloud leased network connection service between siteA/cloudA and </a:t>
                      </a:r>
                      <a:r>
                        <a:rPr lang="en-US" altLang="zh-CN" sz="1800">
                          <a:sym typeface="+mn-ea"/>
                        </a:rPr>
                        <a:t> siteB/cloudB</a:t>
                      </a:r>
                      <a:r>
                        <a:rPr lang="zh-CN" altLang="en-US"/>
                        <a:t> from a Communication Service Provider (CSP), so that I can ensure better </a:t>
                      </a:r>
                      <a:r>
                        <a:rPr lang="en-US" altLang="zh-CN"/>
                        <a:t>and more reliable </a:t>
                      </a:r>
                      <a:r>
                        <a:rPr lang="zh-CN" altLang="en-US"/>
                        <a:t>quality for our end users </a:t>
                      </a:r>
                      <a:r>
                        <a:rPr lang="en-US" altLang="zh-CN"/>
                        <a:t>at any required time with proper cost</a:t>
                      </a:r>
                      <a:r>
                        <a:rPr lang="zh-CN" altLang="en-US"/>
                        <a:t>.</a:t>
                      </a:r>
                      <a:endParaRPr lang="zh-CN" altLang="en-US"/>
                    </a:p>
                  </a:txBody>
                  <a:tcPr/>
                </a:tc>
              </a:tr>
              <a:tr h="577850">
                <a:tc>
                  <a:txBody>
                    <a:bodyPr/>
                    <a:p>
                      <a:pPr>
                        <a:buNone/>
                      </a:pPr>
                      <a:r>
                        <a:rPr lang="zh-CN" altLang="en-US"/>
                        <a:t>Roles, Actors and Scope</a:t>
                      </a:r>
                      <a:endParaRPr lang="zh-CN" altLang="en-US"/>
                    </a:p>
                  </a:txBody>
                  <a:tcPr/>
                </a:tc>
                <a:tc>
                  <a:txBody>
                    <a:bodyPr/>
                    <a:p>
                      <a:pPr>
                        <a:buNone/>
                      </a:pPr>
                      <a:r>
                        <a:rPr lang="zh-CN" altLang="en-US"/>
                        <a:t>Roles: Customer:User</a:t>
                      </a:r>
                      <a:endParaRPr lang="zh-CN" altLang="en-US"/>
                    </a:p>
                    <a:p>
                      <a:pPr>
                        <a:buNone/>
                      </a:pPr>
                      <a:r>
                        <a:rPr lang="zh-CN" altLang="en-US"/>
                        <a:t>Actors: Application service providers, </a:t>
                      </a:r>
                      <a:r>
                        <a:rPr lang="en-US" altLang="zh-CN"/>
                        <a:t>industry </a:t>
                      </a:r>
                      <a:r>
                        <a:rPr lang="en-US" altLang="zh-CN" sz="1800">
                          <a:sym typeface="+mn-ea"/>
                        </a:rPr>
                        <a:t>customer</a:t>
                      </a:r>
                      <a:r>
                        <a:rPr lang="zh-CN" altLang="en-US"/>
                        <a:t>, application developers. </a:t>
                      </a:r>
                      <a:endParaRPr lang="zh-CN" altLang="en-US"/>
                    </a:p>
                    <a:p>
                      <a:pPr>
                        <a:buNone/>
                      </a:pPr>
                      <a:r>
                        <a:rPr lang="zh-CN" altLang="en-US"/>
                        <a:t>Scope: </a:t>
                      </a:r>
                      <a:r>
                        <a:rPr lang="en-US" altLang="zh-CN"/>
                        <a:t>Service Booking(check  network availability level, and corresponding fees )</a:t>
                      </a:r>
                      <a:r>
                        <a:rPr lang="zh-CN" altLang="en-US"/>
                        <a:t>  - Create/Remove/</a:t>
                      </a:r>
                      <a:r>
                        <a:rPr lang="en-US" altLang="zh-CN"/>
                        <a:t>Modify/Query</a:t>
                      </a:r>
                      <a:r>
                        <a:rPr lang="zh-CN" altLang="en-US"/>
                        <a:t> service instance (</a:t>
                      </a:r>
                      <a:r>
                        <a:rPr>
                          <a:highlight>
                            <a:srgbClr val="000000">
                              <a:alpha val="0"/>
                            </a:srgbClr>
                          </a:highlight>
                        </a:rPr>
                        <a:t>S2C VPN</a:t>
                      </a:r>
                      <a:r>
                        <a:rPr lang="en-US">
                          <a:highlight>
                            <a:srgbClr val="000000">
                              <a:alpha val="0"/>
                            </a:srgbClr>
                          </a:highlight>
                        </a:rPr>
                        <a:t> </a:t>
                      </a:r>
                      <a:r>
                        <a:rPr lang="zh-CN" altLang="en-US">
                          <a:highlight>
                            <a:srgbClr val="000000">
                              <a:alpha val="0"/>
                            </a:srgbClr>
                          </a:highlight>
                        </a:rPr>
                        <a:t>sess</a:t>
                      </a:r>
                      <a:r>
                        <a:rPr lang="zh-CN" altLang="en-US"/>
                        <a:t>ion resource)</a:t>
                      </a:r>
                      <a:endParaRPr lang="zh-CN" altLang="en-US"/>
                    </a:p>
                  </a:txBody>
                  <a:tcPr/>
                </a:tc>
              </a:tr>
              <a:tr h="1061720">
                <a:tc>
                  <a:txBody>
                    <a:bodyPr/>
                    <a:p>
                      <a:pPr>
                        <a:buNone/>
                      </a:pPr>
                      <a:r>
                        <a:rPr lang="zh-CN" altLang="en-US"/>
                        <a:t>Activities/Steps</a:t>
                      </a:r>
                      <a:endParaRPr lang="zh-CN" altLang="en-US"/>
                    </a:p>
                  </a:txBody>
                  <a:tcPr/>
                </a:tc>
                <a:tc>
                  <a:txBody>
                    <a:bodyPr/>
                    <a:p>
                      <a:pPr>
                        <a:buNone/>
                      </a:pPr>
                      <a:r>
                        <a:rPr lang="en-US" altLang="zh-CN" sz="1800">
                          <a:sym typeface="+mn-ea"/>
                        </a:rPr>
                        <a:t>Starts when: The customer applic</a:t>
                      </a:r>
                      <a:r>
                        <a:rPr lang="en-US" altLang="zh-CN" sz="1800">
                          <a:highlight>
                            <a:srgbClr val="000000">
                              <a:alpha val="0"/>
                            </a:srgbClr>
                          </a:highlight>
                          <a:sym typeface="+mn-ea"/>
                        </a:rPr>
                        <a:t>ation server makes a POST request(including required service area(</a:t>
                      </a:r>
                      <a:r>
                        <a:rPr lang="en-US" altLang="zh-CN" sz="1800">
                          <a:highlight>
                            <a:srgbClr val="000000">
                              <a:alpha val="0"/>
                            </a:srgbClr>
                          </a:highlight>
                          <a:sym typeface="+mn-ea"/>
                        </a:rPr>
                        <a:t>access node and end node </a:t>
                      </a:r>
                      <a:r>
                        <a:rPr lang="en-US" altLang="zh-CN" sz="1800">
                          <a:highlight>
                            <a:srgbClr val="000000">
                              <a:alpha val="0"/>
                            </a:srgbClr>
                          </a:highlight>
                          <a:sym typeface="+mn-ea"/>
                        </a:rPr>
                        <a:t>), bandwidth requirements,etc) to the S2C VPN  service provision creation API to create a new S2C VPN session resource.</a:t>
                      </a:r>
                      <a:endParaRPr lang="en-US" altLang="zh-CN" sz="1800">
                        <a:highlight>
                          <a:srgbClr val="000000">
                            <a:alpha val="0"/>
                          </a:srgbClr>
                        </a:highlight>
                        <a:sym typeface="+mn-ea"/>
                      </a:endParaRPr>
                    </a:p>
                    <a:p>
                      <a:pPr>
                        <a:buNone/>
                      </a:pPr>
                      <a:r>
                        <a:rPr lang="en-US" altLang="zh-CN" sz="1800">
                          <a:highlight>
                            <a:srgbClr val="000000">
                              <a:alpha val="0"/>
                            </a:srgbClr>
                          </a:highlight>
                          <a:sym typeface="+mn-ea"/>
                        </a:rPr>
                        <a:t>Ends when: The customer application server makes a DELETE request to the S2C VPN service deletion API , or the S2C VPN service deletion session resource deletion was triggered automatically either because the customer specified duration has expired or the default expiration limit set by the  S2C VPN service</a:t>
                      </a:r>
                      <a:r>
                        <a:rPr lang="en-US" altLang="zh-CN" sz="1800">
                          <a:highlight>
                            <a:srgbClr val="000000">
                              <a:alpha val="0"/>
                            </a:srgbClr>
                          </a:highlight>
                          <a:sym typeface="+mn-ea"/>
                        </a:rPr>
                        <a:t> provider has reached.</a:t>
                      </a:r>
                      <a:endParaRPr lang="en-US" altLang="zh-CN" sz="1800">
                        <a:highlight>
                          <a:srgbClr val="000000">
                            <a:alpha val="0"/>
                          </a:srgbClr>
                        </a:highlight>
                        <a:sym typeface="+mn-ea"/>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2425" y="378460"/>
            <a:ext cx="7780655" cy="829945"/>
          </a:xfrm>
        </p:spPr>
        <p:txBody>
          <a:bodyPr>
            <a:normAutofit/>
          </a:bodyPr>
          <a:p>
            <a:r>
              <a:rPr lang="en-US" altLang="zh-CN" sz="3110">
                <a:latin typeface="微软雅黑" panose="020B0503020204020204" pitchFamily="34" charset="-122"/>
                <a:ea typeface="微软雅黑" panose="020B0503020204020204" pitchFamily="34" charset="-122"/>
                <a:sym typeface="+mn-ea"/>
              </a:rPr>
              <a:t>5. S2C VPN API  Deliverables Plan </a:t>
            </a:r>
            <a:endParaRPr lang="en-US" altLang="zh-CN" sz="3110">
              <a:latin typeface="微软雅黑" panose="020B0503020204020204" pitchFamily="34" charset="-122"/>
              <a:ea typeface="微软雅黑" panose="020B0503020204020204" pitchFamily="34" charset="-122"/>
              <a:sym typeface="+mn-ea"/>
            </a:endParaRPr>
          </a:p>
        </p:txBody>
      </p:sp>
      <p:graphicFrame>
        <p:nvGraphicFramePr>
          <p:cNvPr id="5" name="table 5"/>
          <p:cNvGraphicFramePr>
            <a:graphicFrameLocks noGrp="1"/>
          </p:cNvGraphicFramePr>
          <p:nvPr>
            <p:custDataLst>
              <p:tags r:id="rId1"/>
            </p:custDataLst>
          </p:nvPr>
        </p:nvGraphicFramePr>
        <p:xfrm>
          <a:off x="855980" y="2093595"/>
          <a:ext cx="5605780" cy="3512820"/>
        </p:xfrm>
        <a:graphic>
          <a:graphicData uri="http://schemas.openxmlformats.org/drawingml/2006/table">
            <a:tbl>
              <a:tblPr>
                <a:effectLst/>
                <a:tableStyleId>{5940675A-B579-460E-94D1-54222C63F5DA}</a:tableStyleId>
              </a:tblPr>
              <a:tblGrid>
                <a:gridCol w="1908810"/>
                <a:gridCol w="1007745"/>
                <a:gridCol w="2689225"/>
              </a:tblGrid>
              <a:tr h="849630">
                <a:tc gridSpan="3">
                  <a:txBody>
                    <a:bodyPr/>
                    <a:p>
                      <a:pPr algn="l" rtl="0" eaLnBrk="0">
                        <a:lnSpc>
                          <a:spcPct val="102000"/>
                        </a:lnSpc>
                      </a:pPr>
                      <a:endParaRPr lang="en-US" altLang="en-US" sz="500" dirty="0"/>
                    </a:p>
                    <a:p>
                      <a:pPr marL="94615" algn="l" rtl="0" eaLnBrk="0">
                        <a:lnSpc>
                          <a:spcPct val="91000"/>
                        </a:lnSpc>
                        <a:spcBef>
                          <a:spcPts val="0"/>
                        </a:spcBef>
                      </a:pPr>
                      <a:r>
                        <a:rPr sz="1400" b="1" i="1" spc="-30" dirty="0">
                          <a:solidFill>
                            <a:srgbClr val="000000">
                              <a:alpha val="100000"/>
                            </a:srgbClr>
                          </a:solidFill>
                          <a:latin typeface="Arial" panose="020B0604020202020204"/>
                          <a:ea typeface="Arial" panose="020B0604020202020204"/>
                          <a:cs typeface="Arial" panose="020B0604020202020204"/>
                        </a:rPr>
                        <a:t>Deliverable</a:t>
                      </a:r>
                      <a:r>
                        <a:rPr sz="1400" spc="-30" dirty="0">
                          <a:solidFill>
                            <a:srgbClr val="000000">
                              <a:alpha val="100000"/>
                            </a:srgbClr>
                          </a:solidFill>
                          <a:latin typeface="Arial" panose="020B0604020202020204"/>
                          <a:ea typeface="Arial" panose="020B0604020202020204"/>
                          <a:cs typeface="Arial" panose="020B0604020202020204"/>
                        </a:rPr>
                        <a:t>                               </a:t>
                      </a:r>
                      <a:r>
                        <a:rPr sz="1400" b="1" i="1" spc="-30" dirty="0">
                          <a:solidFill>
                            <a:srgbClr val="000000">
                              <a:alpha val="100000"/>
                            </a:srgbClr>
                          </a:solidFill>
                          <a:latin typeface="Arial" panose="020B0604020202020204"/>
                          <a:ea typeface="Arial" panose="020B0604020202020204"/>
                          <a:cs typeface="Arial" panose="020B0604020202020204"/>
                        </a:rPr>
                        <a:t>Required/Optional</a:t>
                      </a:r>
                      <a:r>
                        <a:rPr sz="1400" spc="-30" dirty="0">
                          <a:solidFill>
                            <a:srgbClr val="000000">
                              <a:alpha val="100000"/>
                            </a:srgbClr>
                          </a:solidFill>
                          <a:latin typeface="Arial" panose="020B0604020202020204"/>
                          <a:ea typeface="Arial" panose="020B0604020202020204"/>
                          <a:cs typeface="Arial" panose="020B0604020202020204"/>
                        </a:rPr>
                        <a:t> </a:t>
                      </a:r>
                      <a:r>
                        <a:rPr sz="1400" b="1" i="1" spc="-30" dirty="0">
                          <a:solidFill>
                            <a:srgbClr val="000000">
                              <a:alpha val="100000"/>
                            </a:srgbClr>
                          </a:solidFill>
                          <a:latin typeface="Arial" panose="020B0604020202020204"/>
                          <a:ea typeface="Arial" panose="020B0604020202020204"/>
                          <a:cs typeface="Arial" panose="020B0604020202020204"/>
                        </a:rPr>
                        <a:t>(R/O)</a:t>
                      </a:r>
                      <a:r>
                        <a:rPr sz="1400" spc="-30" dirty="0">
                          <a:solidFill>
                            <a:srgbClr val="000000">
                              <a:alpha val="100000"/>
                            </a:srgbClr>
                          </a:solidFill>
                          <a:latin typeface="Arial" panose="020B0604020202020204"/>
                          <a:ea typeface="Arial" panose="020B0604020202020204"/>
                          <a:cs typeface="Arial" panose="020B0604020202020204"/>
                        </a:rPr>
                        <a:t>           </a:t>
                      </a:r>
                      <a:r>
                        <a:rPr sz="1400" b="1" i="1" spc="-30" dirty="0">
                          <a:solidFill>
                            <a:srgbClr val="000000">
                              <a:alpha val="100000"/>
                            </a:srgbClr>
                          </a:solidFill>
                          <a:latin typeface="Arial" panose="020B0604020202020204"/>
                          <a:ea typeface="Arial" panose="020B0604020202020204"/>
                          <a:cs typeface="Arial" panose="020B0604020202020204"/>
                        </a:rPr>
                        <a:t>C</a:t>
                      </a:r>
                      <a:r>
                        <a:rPr sz="1400" b="1" i="1" spc="0" dirty="0">
                          <a:solidFill>
                            <a:srgbClr val="000000">
                              <a:alpha val="100000"/>
                            </a:srgbClr>
                          </a:solidFill>
                          <a:latin typeface="Arial" panose="020B0604020202020204"/>
                          <a:ea typeface="Arial" panose="020B0604020202020204"/>
                          <a:cs typeface="Arial" panose="020B0604020202020204"/>
                        </a:rPr>
                        <a:t>urrent</a:t>
                      </a:r>
                      <a:r>
                        <a:rPr sz="1400" spc="-30" dirty="0">
                          <a:solidFill>
                            <a:srgbClr val="000000">
                              <a:alpha val="100000"/>
                            </a:srgbClr>
                          </a:solidFill>
                          <a:latin typeface="Arial" panose="020B0604020202020204"/>
                          <a:ea typeface="Arial" panose="020B0604020202020204"/>
                          <a:cs typeface="Arial" panose="020B0604020202020204"/>
                        </a:rPr>
                        <a:t> </a:t>
                      </a:r>
                      <a:r>
                        <a:rPr sz="1400" b="1" i="1" spc="0" dirty="0">
                          <a:solidFill>
                            <a:srgbClr val="000000">
                              <a:alpha val="100000"/>
                            </a:srgbClr>
                          </a:solidFill>
                          <a:latin typeface="Arial" panose="020B0604020202020204"/>
                          <a:ea typeface="Arial" panose="020B0604020202020204"/>
                          <a:cs typeface="Arial" panose="020B0604020202020204"/>
                        </a:rPr>
                        <a:t>status</a:t>
                      </a:r>
                      <a:endParaRPr lang="en-US" altLang="en-US" sz="1400" dirty="0">
                        <a:solidFill>
                          <a:srgbClr val="000000"/>
                        </a:solidFill>
                      </a:endParaRPr>
                    </a:p>
                  </a:txBody>
                  <a:tcPr marL="0" marR="0" marT="0" marB="0" vert="horz">
                    <a:lnL>
                      <a:noFill/>
                    </a:lnL>
                    <a:lnR>
                      <a:noFill/>
                    </a:lnR>
                    <a:lnT w="3175" cap="flat" cmpd="sng" algn="ctr">
                      <a:solidFill>
                        <a:srgbClr val="A4DEEE"/>
                      </a:solidFill>
                      <a:prstDash val="solid"/>
                      <a:round/>
                      <a:headEnd type="none" w="med" len="med"/>
                      <a:tailEnd type="none" w="med" len="med"/>
                    </a:lnT>
                    <a:lnB w="3175" cap="flat" cmpd="sng" algn="ctr">
                      <a:solidFill>
                        <a:srgbClr val="A4DEEE"/>
                      </a:solidFill>
                      <a:prstDash val="solid"/>
                      <a:round/>
                      <a:headEnd type="none" w="med" len="med"/>
                      <a:tailEnd type="none" w="med" len="med"/>
                    </a:lnB>
                    <a:noFill/>
                  </a:tcPr>
                </a:tc>
                <a:tc hMerge="1">
                  <a:tcPr marL="0" marR="0" marT="0" marB="0" vert="horz">
                    <a:lnL>
                      <a:noFill/>
                    </a:lnL>
                    <a:lnR>
                      <a:noFill/>
                    </a:lnR>
                    <a:lnT w="3175" cap="flat" cmpd="sng" algn="ctr">
                      <a:solidFill>
                        <a:srgbClr val="A4DEEE"/>
                      </a:solidFill>
                      <a:prstDash val="solid"/>
                      <a:round/>
                      <a:headEnd type="none" w="med" len="med"/>
                      <a:tailEnd type="none" w="med" len="med"/>
                    </a:lnT>
                    <a:lnB w="3175" cap="flat" cmpd="sng" algn="ctr">
                      <a:solidFill>
                        <a:srgbClr val="A4DEEE"/>
                      </a:solidFill>
                      <a:prstDash val="solid"/>
                      <a:round/>
                      <a:headEnd type="none" w="med" len="med"/>
                      <a:tailEnd type="none" w="med" len="med"/>
                    </a:lnB>
                  </a:tcPr>
                </a:tc>
                <a:tc hMerge="1">
                  <a:tcPr marL="0" marR="0" marT="0" marB="0" vert="horz">
                    <a:lnL>
                      <a:noFill/>
                    </a:lnL>
                    <a:lnR>
                      <a:noFill/>
                    </a:lnR>
                    <a:lnT w="3175" cap="flat" cmpd="sng" algn="ctr">
                      <a:solidFill>
                        <a:srgbClr val="A4DEEE"/>
                      </a:solidFill>
                      <a:prstDash val="solid"/>
                      <a:round/>
                      <a:headEnd type="none" w="med" len="med"/>
                      <a:tailEnd type="none" w="med" len="med"/>
                    </a:lnT>
                    <a:lnB w="3175" cap="flat" cmpd="sng" algn="ctr">
                      <a:solidFill>
                        <a:srgbClr val="A4DEEE"/>
                      </a:solidFill>
                      <a:prstDash val="solid"/>
                      <a:round/>
                      <a:headEnd type="none" w="med" len="med"/>
                      <a:tailEnd type="none" w="med" len="med"/>
                    </a:lnB>
                  </a:tcPr>
                </a:tc>
              </a:tr>
              <a:tr h="483870">
                <a:tc>
                  <a:txBody>
                    <a:bodyPr/>
                    <a:p>
                      <a:pPr algn="l" rtl="0" eaLnBrk="0">
                        <a:lnSpc>
                          <a:spcPct val="118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4455" algn="l" rtl="0" eaLnBrk="0">
                        <a:lnSpc>
                          <a:spcPct val="99000"/>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rPr>
                        <a:t>API Spe</a:t>
                      </a:r>
                      <a:r>
                        <a:rPr lang="en-US" altLang="en-US" sz="1400" spc="0" dirty="0">
                          <a:solidFill>
                            <a:srgbClr val="000000"/>
                          </a:solidFill>
                          <a:latin typeface="微软雅黑" panose="020B0503020204020204" pitchFamily="34" charset="-122"/>
                          <a:ea typeface="微软雅黑" panose="020B0503020204020204" pitchFamily="34" charset="-122"/>
                        </a:rPr>
                        <a:t>cs</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w="3175" cap="flat" cmpd="sng" algn="ctr">
                      <a:solidFill>
                        <a:srgbClr val="A4DEEE"/>
                      </a:solidFill>
                      <a:prstDash val="solid"/>
                      <a:round/>
                      <a:headEnd type="none" w="med" len="med"/>
                      <a:tailEnd type="none" w="med" len="med"/>
                    </a:lnT>
                    <a:lnB>
                      <a:noFill/>
                    </a:lnB>
                    <a:solidFill>
                      <a:srgbClr val="EDF7FC"/>
                    </a:solidFill>
                  </a:tcPr>
                </a:tc>
                <a:tc>
                  <a:txBody>
                    <a:bodyPr/>
                    <a:p>
                      <a:pPr algn="l" rtl="0" eaLnBrk="0">
                        <a:lnSpc>
                          <a:spcPct val="114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52805" algn="l" rtl="0" eaLnBrk="0">
                        <a:lnSpc>
                          <a:spcPct val="80000"/>
                        </a:lnSpc>
                        <a:spcBef>
                          <a:spcPts val="0"/>
                        </a:spcBef>
                      </a:pPr>
                      <a:r>
                        <a:rPr lang="en-US" altLang="en-US" sz="1400" spc="0" dirty="0">
                          <a:solidFill>
                            <a:srgbClr val="000000"/>
                          </a:solidFill>
                          <a:latin typeface="微软雅黑" panose="020B0503020204020204" pitchFamily="34" charset="-122"/>
                          <a:ea typeface="微软雅黑" panose="020B0503020204020204" pitchFamily="34" charset="-122"/>
                        </a:rPr>
                        <a:t>R</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w="3175" cap="flat" cmpd="sng" algn="ctr">
                      <a:solidFill>
                        <a:srgbClr val="A4DEEE"/>
                      </a:solidFill>
                      <a:prstDash val="solid"/>
                      <a:round/>
                      <a:headEnd type="none" w="med" len="med"/>
                      <a:tailEnd type="none" w="med" len="med"/>
                    </a:lnT>
                    <a:lnB>
                      <a:noFill/>
                    </a:lnB>
                    <a:solidFill>
                      <a:srgbClr val="EDF7FC"/>
                    </a:solidFill>
                  </a:tcPr>
                </a:tc>
                <a:tc>
                  <a:txBody>
                    <a:bodyPr/>
                    <a:p>
                      <a:pPr algn="l" rtl="0" eaLnBrk="0">
                        <a:lnSpc>
                          <a:spcPct val="113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1160145" algn="l" rtl="0" eaLnBrk="0">
                        <a:lnSpc>
                          <a:spcPct val="80000"/>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sym typeface="+mn-ea"/>
                        </a:rPr>
                        <a:t>TBD(code)</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w="3175" cap="flat" cmpd="sng" algn="ctr">
                      <a:solidFill>
                        <a:srgbClr val="A4DEEE"/>
                      </a:solidFill>
                      <a:prstDash val="solid"/>
                      <a:round/>
                      <a:headEnd type="none" w="med" len="med"/>
                      <a:tailEnd type="none" w="med" len="med"/>
                    </a:lnT>
                    <a:lnB>
                      <a:noFill/>
                    </a:lnB>
                    <a:solidFill>
                      <a:srgbClr val="EDF7FC"/>
                    </a:solidFill>
                  </a:tcPr>
                </a:tc>
              </a:tr>
              <a:tr h="701675">
                <a:tc>
                  <a:txBody>
                    <a:bodyPr/>
                    <a:p>
                      <a:pPr algn="l" rtl="0" eaLnBrk="0">
                        <a:lnSpc>
                          <a:spcPct val="114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4455" algn="l" rtl="0" eaLnBrk="0">
                        <a:lnSpc>
                          <a:spcPts val="1805"/>
                        </a:lnSpc>
                      </a:pPr>
                      <a:r>
                        <a:rPr lang="en-US" altLang="en-US" sz="1400" dirty="0">
                          <a:solidFill>
                            <a:srgbClr val="000000"/>
                          </a:solidFill>
                          <a:latin typeface="微软雅黑" panose="020B0503020204020204" pitchFamily="34" charset="-122"/>
                          <a:ea typeface="微软雅黑" panose="020B0503020204020204" pitchFamily="34" charset="-122"/>
                        </a:rPr>
                        <a:t>API documentation</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noFill/>
                  </a:tcPr>
                </a:tc>
                <a:tc>
                  <a:txBody>
                    <a:bodyPr/>
                    <a:p>
                      <a:pPr algn="l" rtl="0" eaLnBrk="0">
                        <a:lnSpc>
                          <a:spcPct val="110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52805" algn="l" rtl="0" eaLnBrk="0">
                        <a:lnSpc>
                          <a:spcPct val="80000"/>
                        </a:lnSpc>
                        <a:spcBef>
                          <a:spcPts val="0"/>
                        </a:spcBef>
                      </a:pPr>
                      <a:r>
                        <a:rPr lang="en-US" altLang="en-US" sz="1400" spc="0" dirty="0">
                          <a:solidFill>
                            <a:srgbClr val="000000"/>
                          </a:solidFill>
                          <a:latin typeface="微软雅黑" panose="020B0503020204020204" pitchFamily="34" charset="-122"/>
                          <a:ea typeface="微软雅黑" panose="020B0503020204020204" pitchFamily="34" charset="-122"/>
                        </a:rPr>
                        <a:t>R</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noFill/>
                  </a:tcPr>
                </a:tc>
                <a:tc>
                  <a:txBody>
                    <a:bodyPr/>
                    <a:p>
                      <a:pPr algn="l" rtl="0" eaLnBrk="0">
                        <a:lnSpc>
                          <a:spcPct val="115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1171575" algn="l" rtl="0" eaLnBrk="0">
                        <a:lnSpc>
                          <a:spcPct val="91000"/>
                        </a:lnSpc>
                      </a:pPr>
                      <a:r>
                        <a:rPr lang="en-US" altLang="en-US" sz="1400" dirty="0">
                          <a:solidFill>
                            <a:srgbClr val="000000"/>
                          </a:solidFill>
                          <a:latin typeface="微软雅黑" panose="020B0503020204020204" pitchFamily="34" charset="-122"/>
                          <a:ea typeface="微软雅黑" panose="020B0503020204020204" pitchFamily="34" charset="-122"/>
                        </a:rPr>
                        <a:t>In progress</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noFill/>
                  </a:tcPr>
                </a:tc>
              </a:tr>
              <a:tr h="499110">
                <a:tc>
                  <a:txBody>
                    <a:bodyPr/>
                    <a:p>
                      <a:pPr algn="l" rtl="0" eaLnBrk="0">
                        <a:lnSpc>
                          <a:spcPct val="100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95250" algn="l" rtl="0" eaLnBrk="0">
                        <a:lnSpc>
                          <a:spcPts val="1805"/>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rPr>
                        <a:t>User stories</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solidFill>
                      <a:srgbClr val="EDF7FB"/>
                    </a:solidFill>
                  </a:tcPr>
                </a:tc>
                <a:tc>
                  <a:txBody>
                    <a:bodyPr/>
                    <a:p>
                      <a:pPr algn="l" rtl="0" eaLnBrk="0">
                        <a:lnSpc>
                          <a:spcPct val="119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52805" algn="l" rtl="0" eaLnBrk="0">
                        <a:lnSpc>
                          <a:spcPct val="80000"/>
                        </a:lnSpc>
                        <a:spcBef>
                          <a:spcPts val="5"/>
                        </a:spcBef>
                      </a:pPr>
                      <a:r>
                        <a:rPr lang="en-US" altLang="en-US" sz="1400" spc="0" dirty="0">
                          <a:solidFill>
                            <a:srgbClr val="000000"/>
                          </a:solidFill>
                          <a:latin typeface="微软雅黑" panose="020B0503020204020204" pitchFamily="34" charset="-122"/>
                          <a:ea typeface="微软雅黑" panose="020B0503020204020204" pitchFamily="34" charset="-122"/>
                        </a:rPr>
                        <a:t>R</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solidFill>
                      <a:srgbClr val="EDF7FB"/>
                    </a:solidFill>
                  </a:tcPr>
                </a:tc>
                <a:tc>
                  <a:txBody>
                    <a:bodyPr/>
                    <a:p>
                      <a:pPr algn="l" rtl="0" eaLnBrk="0">
                        <a:lnSpc>
                          <a:spcPct val="101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1171575" algn="l" rtl="0" eaLnBrk="0">
                        <a:lnSpc>
                          <a:spcPct val="91000"/>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rPr>
                        <a:t>In progress</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solidFill>
                      <a:srgbClr val="EDF7FB"/>
                    </a:solidFill>
                  </a:tcPr>
                </a:tc>
              </a:tr>
              <a:tr h="479425">
                <a:tc>
                  <a:txBody>
                    <a:bodyPr/>
                    <a:p>
                      <a:pPr algn="l" rtl="0" eaLnBrk="0">
                        <a:lnSpc>
                          <a:spcPct val="111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4455" algn="l" rtl="0" eaLnBrk="0">
                        <a:lnSpc>
                          <a:spcPts val="1785"/>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rPr>
                        <a:t>Test ca</a:t>
                      </a:r>
                      <a:r>
                        <a:rPr lang="en-US" altLang="en-US" sz="1400" spc="0" dirty="0">
                          <a:solidFill>
                            <a:srgbClr val="000000"/>
                          </a:solidFill>
                          <a:latin typeface="微软雅黑" panose="020B0503020204020204" pitchFamily="34" charset="-122"/>
                          <a:ea typeface="微软雅黑" panose="020B0503020204020204" pitchFamily="34" charset="-122"/>
                        </a:rPr>
                        <a:t>ses</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noFill/>
                  </a:tcPr>
                </a:tc>
                <a:tc>
                  <a:txBody>
                    <a:bodyPr/>
                    <a:p>
                      <a:pPr algn="l" rtl="0" eaLnBrk="0">
                        <a:lnSpc>
                          <a:spcPct val="108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52805" algn="l" rtl="0" eaLnBrk="0">
                        <a:lnSpc>
                          <a:spcPct val="80000"/>
                        </a:lnSpc>
                        <a:spcBef>
                          <a:spcPts val="0"/>
                        </a:spcBef>
                      </a:pPr>
                      <a:r>
                        <a:rPr lang="en-US" altLang="en-US" sz="1400" spc="0" dirty="0">
                          <a:solidFill>
                            <a:srgbClr val="000000"/>
                          </a:solidFill>
                          <a:latin typeface="微软雅黑" panose="020B0503020204020204" pitchFamily="34" charset="-122"/>
                          <a:ea typeface="微软雅黑" panose="020B0503020204020204" pitchFamily="34" charset="-122"/>
                        </a:rPr>
                        <a:t>R</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noFill/>
                  </a:tcPr>
                </a:tc>
                <a:tc>
                  <a:txBody>
                    <a:bodyPr/>
                    <a:p>
                      <a:pPr algn="l" rtl="0" eaLnBrk="0">
                        <a:lnSpc>
                          <a:spcPct val="112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1160145" algn="l" rtl="0" eaLnBrk="0">
                        <a:lnSpc>
                          <a:spcPct val="80000"/>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sym typeface="+mn-ea"/>
                        </a:rPr>
                        <a:t>TBD</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a:noFill/>
                    </a:lnB>
                    <a:noFill/>
                  </a:tcPr>
                </a:tc>
              </a:tr>
              <a:tr h="499110">
                <a:tc>
                  <a:txBody>
                    <a:bodyPr/>
                    <a:p>
                      <a:pPr algn="l" rtl="0" eaLnBrk="0">
                        <a:lnSpc>
                          <a:spcPct val="101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96520" algn="l" rtl="0" eaLnBrk="0">
                        <a:lnSpc>
                          <a:spcPct val="92000"/>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rPr>
                        <a:t>Implementation</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w="3175" cap="flat" cmpd="sng" algn="ctr">
                      <a:solidFill>
                        <a:srgbClr val="A4DEEE"/>
                      </a:solidFill>
                      <a:prstDash val="solid"/>
                      <a:round/>
                      <a:headEnd type="none" w="med" len="med"/>
                      <a:tailEnd type="none" w="med" len="med"/>
                    </a:lnB>
                    <a:solidFill>
                      <a:srgbClr val="EDF7FC"/>
                    </a:solidFill>
                  </a:tcPr>
                </a:tc>
                <a:tc>
                  <a:txBody>
                    <a:bodyPr/>
                    <a:p>
                      <a:pPr algn="l" rtl="0" eaLnBrk="0">
                        <a:lnSpc>
                          <a:spcPct val="117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846455" algn="l" rtl="0" eaLnBrk="0">
                        <a:lnSpc>
                          <a:spcPct val="81000"/>
                        </a:lnSpc>
                        <a:spcBef>
                          <a:spcPts val="5"/>
                        </a:spcBef>
                      </a:pPr>
                      <a:r>
                        <a:rPr lang="en-US" altLang="en-US" sz="1400" spc="0" dirty="0">
                          <a:solidFill>
                            <a:srgbClr val="000000"/>
                          </a:solidFill>
                          <a:latin typeface="微软雅黑" panose="020B0503020204020204" pitchFamily="34" charset="-122"/>
                          <a:ea typeface="微软雅黑" panose="020B0503020204020204" pitchFamily="34" charset="-122"/>
                        </a:rPr>
                        <a:t>O</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w="3175" cap="flat" cmpd="sng" algn="ctr">
                      <a:solidFill>
                        <a:srgbClr val="A4DEEE"/>
                      </a:solidFill>
                      <a:prstDash val="solid"/>
                      <a:round/>
                      <a:headEnd type="none" w="med" len="med"/>
                      <a:tailEnd type="none" w="med" len="med"/>
                    </a:lnB>
                    <a:solidFill>
                      <a:srgbClr val="EDF7FC"/>
                    </a:solidFill>
                  </a:tcPr>
                </a:tc>
                <a:tc>
                  <a:txBody>
                    <a:bodyPr/>
                    <a:p>
                      <a:pPr algn="l" rtl="0" eaLnBrk="0">
                        <a:lnSpc>
                          <a:spcPct val="100000"/>
                        </a:lnSpc>
                      </a:pPr>
                      <a:endParaRPr lang="en-US" altLang="en-US" sz="1400" dirty="0">
                        <a:solidFill>
                          <a:srgbClr val="000000"/>
                        </a:solidFill>
                        <a:latin typeface="微软雅黑" panose="020B0503020204020204" pitchFamily="34" charset="-122"/>
                        <a:ea typeface="微软雅黑" panose="020B0503020204020204" pitchFamily="34" charset="-122"/>
                      </a:endParaRPr>
                    </a:p>
                    <a:p>
                      <a:pPr marL="1160145" algn="l" rtl="0" eaLnBrk="0">
                        <a:lnSpc>
                          <a:spcPct val="80000"/>
                        </a:lnSpc>
                        <a:spcBef>
                          <a:spcPts val="5"/>
                        </a:spcBef>
                      </a:pPr>
                      <a:r>
                        <a:rPr lang="en-US" altLang="en-US" sz="1400" dirty="0">
                          <a:solidFill>
                            <a:srgbClr val="000000"/>
                          </a:solidFill>
                          <a:latin typeface="微软雅黑" panose="020B0503020204020204" pitchFamily="34" charset="-122"/>
                          <a:ea typeface="微软雅黑" panose="020B0503020204020204" pitchFamily="34" charset="-122"/>
                        </a:rPr>
                        <a:t>TBD</a:t>
                      </a:r>
                      <a:endParaRPr lang="en-US" altLang="en-US" sz="1400" dirty="0">
                        <a:solidFill>
                          <a:srgbClr val="000000"/>
                        </a:solidFill>
                        <a:latin typeface="微软雅黑" panose="020B0503020204020204" pitchFamily="34" charset="-122"/>
                        <a:ea typeface="微软雅黑" panose="020B0503020204020204" pitchFamily="34" charset="-122"/>
                      </a:endParaRPr>
                    </a:p>
                  </a:txBody>
                  <a:tcPr marL="0" marR="0" marT="0" marB="0" vert="horz">
                    <a:lnL>
                      <a:noFill/>
                    </a:lnL>
                    <a:lnR>
                      <a:noFill/>
                    </a:lnR>
                    <a:lnT>
                      <a:noFill/>
                    </a:lnT>
                    <a:lnB w="3175" cap="flat" cmpd="sng" algn="ctr">
                      <a:solidFill>
                        <a:srgbClr val="A4DEEE"/>
                      </a:solidFill>
                      <a:prstDash val="solid"/>
                      <a:round/>
                      <a:headEnd type="none" w="med" len="med"/>
                      <a:tailEnd type="none" w="med" len="med"/>
                    </a:lnB>
                    <a:solidFill>
                      <a:srgbClr val="EDF7FC"/>
                    </a:solidFill>
                  </a:tcPr>
                </a:tc>
              </a:tr>
            </a:tbl>
          </a:graphicData>
        </a:graphic>
      </p:graphicFrame>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THINKCELLSHAPEDONOTDELETE" val="thinkcellActiveDocDoNotDelete"/>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UNIT_TABLE_BEAUTIFY" val="smartTable{77377f74-861f-498b-952a-840ef1eb51eb}"/>
  <p:tag name="TABLE_ENDDRAG_ORIGIN_RECT" val="776*318"/>
  <p:tag name="TABLE_ENDDRAG_RECT" val="77*154*776*318"/>
</p:tagLst>
</file>

<file path=ppt/tags/tag23.xml><?xml version="1.0" encoding="utf-8"?>
<p:tagLst xmlns:p="http://schemas.openxmlformats.org/presentationml/2006/main">
  <p:tag name="KSO_WM_UNIT_TABLE_BEAUTIFY" val="smartTable{3429a95c-b9eb-4227-abd9-56169d3e95df}"/>
</p:tagLst>
</file>

<file path=ppt/tags/tag24.xml><?xml version="1.0" encoding="utf-8"?>
<p:tagLst xmlns:p="http://schemas.openxmlformats.org/presentationml/2006/main">
  <p:tag name="KSO_WPP_MARK_KEY" val="57c7f136-5fe9-46ac-88f0-c360e5a39059"/>
  <p:tag name="COMMONDATA" val="eyJoZGlkIjoiZTQ4ODQwNThiYTg4YTBlNDhkZDRmNGNiNWM5NWE1YzAifQ=="/>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UNIT_TABLE_BEAUTIFY" val="smartTable{5686ad4a-9d4a-4115-944e-b7479b4b0959}"/>
  <p:tag name="KSO_WM_BEAUTIFY_FLAG" val=""/>
  <p:tag name="TABLE_ENDDRAG_ORIGIN_RECT" val="757*394"/>
  <p:tag name="TABLE_ENDDRAG_RECT" val="57*146*757*3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4900</Words>
  <Application>WPS 演示</Application>
  <PresentationFormat>宽屏</PresentationFormat>
  <Paragraphs>220</Paragraphs>
  <Slides>9</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9</vt:i4>
      </vt:variant>
    </vt:vector>
  </HeadingPairs>
  <TitlesOfParts>
    <vt:vector size="27" baseType="lpstr">
      <vt:lpstr>Arial</vt:lpstr>
      <vt:lpstr>宋体</vt:lpstr>
      <vt:lpstr>Wingdings</vt:lpstr>
      <vt:lpstr>Montserrat Light</vt:lpstr>
      <vt:lpstr>Segoe Print</vt:lpstr>
      <vt:lpstr>Segoe UI Black</vt:lpstr>
      <vt:lpstr>微软雅黑</vt:lpstr>
      <vt:lpstr>Wingdings</vt:lpstr>
      <vt:lpstr>Songti SC Regular</vt:lpstr>
      <vt:lpstr>Calibri</vt:lpstr>
      <vt:lpstr>Arial</vt:lpstr>
      <vt:lpstr>Arial Unicode MS</vt:lpstr>
      <vt:lpstr>Calibri Light</vt:lpstr>
      <vt:lpstr>Open Sans</vt:lpstr>
      <vt:lpstr>Office 主题</vt:lpstr>
      <vt:lpstr>TCLayout.ActiveDocument.1</vt:lpstr>
      <vt:lpstr>TCLayout.ActiveDocument.1</vt:lpstr>
      <vt:lpstr>TCLayout.ActiveDocument.1</vt:lpstr>
      <vt:lpstr>PowerPoint 演示文稿</vt:lpstr>
      <vt:lpstr>PowerPoint 演示文稿</vt:lpstr>
      <vt:lpstr>1. Background- what drives S2C VPN API </vt:lpstr>
      <vt:lpstr>2. S2C VPN API </vt:lpstr>
      <vt:lpstr>3. S2C VPN API </vt:lpstr>
      <vt:lpstr>3. S2C VPN API family</vt:lpstr>
      <vt:lpstr>3. Booking /Creation/Modification/Query/Deletion</vt:lpstr>
      <vt:lpstr>4.user story</vt:lpstr>
      <vt:lpstr>5. S2C VPN API  Deliverables Plan </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 Provisioning API</dc:title>
  <dc:creator>Chenchuanyu</dc:creator>
  <cp:lastModifiedBy>xudan-XD</cp:lastModifiedBy>
  <cp:revision>70</cp:revision>
  <dcterms:created xsi:type="dcterms:W3CDTF">2023-05-18T03:52:00Z</dcterms:created>
  <dcterms:modified xsi:type="dcterms:W3CDTF">2023-08-02T07:23:44Z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(2)fAhiAU9J4LnzkpIrkXM09AQboDunmcluQ0NQeuqRTdTkYC0Gz1vcnh5qhsHYzRt4kxQYGHuu
iQ1aYax8SC8CgqW69rGFvgu3MUPFa+t2HVCLf/x65vuHZ9xtWwUrM1fhOjP4cjeFy4he8OKO
589XpT5lYzmhKISJ1I55vobvoylpWWhwEK+VxNmhFkC3/sh9j+U81sGOXbJXNNSFBl8qo8FE
CVcPnVVLyzHn7B95UY</vt:lpwstr>
  </property>
  <property fmtid="{D5CDD505-2E9C-101B-9397-08002B2CF9AE}" pid="3" name="_2015_ms_pID_7253431">
    <vt:lpwstr>MP82+Ox3BuCZRFUEWL2q3Id9rLAut0RyRWCHdpYbEONDXc933l2g5i
XRlkFhg0MKd7bw8YC5JSKYj4wyCFTdOPH2/xPFM9eolilcU+zgN0j1CITbz8fp1u2E+1+m/i
Gu+U4KSZCRtgotsK+0RpVoAj7NVb/lKdg3qFM9jTW1EV78tafiHmHhKw8tTchvWNrrDgUNqq
uQ83fq7JeXkMhrjj</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1683169333</vt:lpwstr>
  </property>
  <property fmtid="{D5CDD505-2E9C-101B-9397-08002B2CF9AE}" pid="8" name="ICV">
    <vt:lpwstr>DA6429A0156D4F719CD30201ED15326B_13</vt:lpwstr>
  </property>
  <property fmtid="{D5CDD505-2E9C-101B-9397-08002B2CF9AE}" pid="9" name="KSOProductBuildVer">
    <vt:lpwstr>2052-11.1.0.14309</vt:lpwstr>
  </property>
</Properties>
</file>