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8RJcG3Nn22O7WjXI4edPkjeG+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38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4898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058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0845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0167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1856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0735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238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181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879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081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2116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24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1998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8514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410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8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4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4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de sectio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40" name="Google Shape;40;p7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u avec légende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7" name="Google Shape;67;p11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avec légende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76" name="Google Shape;76;p12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1" name="Google Shape;11;p3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erre-giraud.com/javascript-apprendre-coder-cours/introductio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fr/docs/Web/JavaScrip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LiveScrip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GitHub%20Repository:%20https:/github.com/tc39/ecma262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story.net/12155/introduction-a-ecmascrip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cma-international.org/publications-and-standards/standards/ecma-262/" TargetMode="External"/><Relationship Id="rId5" Type="http://schemas.openxmlformats.org/officeDocument/2006/relationships/hyperlink" Target="https://developer.mozilla.org/fr/docs/Web/JavaScript/Language_Resources" TargetMode="External"/><Relationship Id="rId4" Type="http://schemas.openxmlformats.org/officeDocument/2006/relationships/hyperlink" Target="https://fr.wikipedia.org/wiki/ECMAScript#:~:text=ECMAScript%20est%20un%20ensemble%20de,script%2C%20comme%20JavaScript%20ou%20ActionScript.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1392534" y="822036"/>
            <a:ext cx="4281055" cy="99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Javascript</a:t>
            </a:r>
            <a:endParaRPr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BFB33E-504C-4638-B008-B3DA225A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49959" y="2515434"/>
            <a:ext cx="6771327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0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fr-FR" b="1" i="1" dirty="0">
                <a:solidFill>
                  <a:srgbClr val="0101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Ressources..</a:t>
            </a:r>
            <a:endParaRPr dirty="0"/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F7BA67F2-42B4-38E9-C9D9-74B43E0AC452}"/>
              </a:ext>
            </a:extLst>
          </p:cNvPr>
          <p:cNvSpPr txBox="1">
            <a:spLocks/>
          </p:cNvSpPr>
          <p:nvPr/>
        </p:nvSpPr>
        <p:spPr>
          <a:xfrm>
            <a:off x="2118168" y="2587197"/>
            <a:ext cx="9248172" cy="1313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  <a:hlinkClick r:id="rId3"/>
              </a:rPr>
              <a:t>Pierre-Giraud</a:t>
            </a:r>
            <a:endParaRPr lang="fr-F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endParaRPr lang="fr-F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  <a:hlinkClick r:id="rId4"/>
              </a:rPr>
              <a:t>Mozilla</a:t>
            </a:r>
            <a:endParaRPr lang="fr-FR" dirty="0">
              <a:solidFill>
                <a:srgbClr val="202020"/>
              </a:solidFill>
              <a:latin typeface="Open Sans" panose="020B0606030504020204" pitchFamily="34" charset="0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020"/>
                </a:solidFill>
                <a:latin typeface="Open Sans" panose="020B0606030504020204" pitchFamily="34" charset="0"/>
              </a:rPr>
              <a:t> </a:t>
            </a:r>
            <a:endParaRPr lang="fr-FR" b="1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292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1392534" y="822036"/>
            <a:ext cx="4281055" cy="99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l"/>
            <a:r>
              <a:rPr lang="fr-FR" b="1" i="1" dirty="0" err="1">
                <a:solidFill>
                  <a:srgbClr val="1B1B1B"/>
                </a:solidFill>
                <a:effectLst/>
                <a:latin typeface="Inter"/>
              </a:rPr>
              <a:t>ECMAScript</a:t>
            </a:r>
            <a:endParaRPr lang="fr-FR" b="1" i="1" dirty="0">
              <a:solidFill>
                <a:srgbClr val="1B1B1B"/>
              </a:solidFill>
              <a:effectLst/>
              <a:latin typeface="Inter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BFB33E-504C-4638-B008-B3DA225A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49959" y="2834293"/>
            <a:ext cx="6771327" cy="31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6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0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Définition…</a:t>
            </a:r>
            <a:br>
              <a:rPr lang="fr-FR" b="1" dirty="0"/>
            </a:br>
            <a:endParaRPr dirty="0"/>
          </a:p>
        </p:txBody>
      </p:sp>
      <p:sp>
        <p:nvSpPr>
          <p:cNvPr id="6" name="Google Shape;100;p2">
            <a:extLst>
              <a:ext uri="{FF2B5EF4-FFF2-40B4-BE49-F238E27FC236}">
                <a16:creationId xmlns:a16="http://schemas.microsoft.com/office/drawing/2014/main" id="{A1A2B3AD-D643-4851-AA1C-5A5BA1F9C273}"/>
              </a:ext>
            </a:extLst>
          </p:cNvPr>
          <p:cNvSpPr txBox="1">
            <a:spLocks/>
          </p:cNvSpPr>
          <p:nvPr/>
        </p:nvSpPr>
        <p:spPr>
          <a:xfrm>
            <a:off x="1535321" y="1588655"/>
            <a:ext cx="9121358" cy="198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b="0" i="1" u="sng" dirty="0" err="1">
                <a:solidFill>
                  <a:srgbClr val="333333"/>
                </a:solidFill>
                <a:effectLst/>
                <a:latin typeface="+mj-lt"/>
              </a:rPr>
              <a:t>ECMAScript</a:t>
            </a:r>
            <a:r>
              <a:rPr lang="fr-FR" b="0" i="0" dirty="0">
                <a:solidFill>
                  <a:srgbClr val="333333"/>
                </a:solidFill>
                <a:effectLst/>
                <a:latin typeface="+mj-lt"/>
              </a:rPr>
              <a:t> est un ensemble de normes concernant les langages de programmation de type script et standardisées par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+mj-lt"/>
              </a:rPr>
              <a:t>Ecma</a:t>
            </a:r>
            <a:r>
              <a:rPr lang="fr-FR" b="0" i="0" dirty="0">
                <a:solidFill>
                  <a:srgbClr val="333333"/>
                </a:solidFill>
                <a:effectLst/>
                <a:latin typeface="+mj-lt"/>
              </a:rPr>
              <a:t> International dans le cadre de la spécification ECMA-262. Il s'agit donc d'un standard, dont les spécifications sont mises en œuvre dans différents langages de script, comme JavaScript ou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+mj-lt"/>
              </a:rPr>
              <a:t>ActionScript</a:t>
            </a:r>
            <a:r>
              <a:rPr lang="fr-FR" b="0" i="0" dirty="0">
                <a:solidFill>
                  <a:srgbClr val="333333"/>
                </a:solidFill>
                <a:effectLst/>
                <a:latin typeface="+mj-lt"/>
              </a:rPr>
              <a:t>. C'est un langage de programmation orienté prototype.</a:t>
            </a: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endParaRPr lang="fr-F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endParaRPr lang="fr-FR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6582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0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Histoire…</a:t>
            </a:r>
            <a:br>
              <a:rPr lang="fr-FR" b="1" dirty="0"/>
            </a:br>
            <a:endParaRPr dirty="0"/>
          </a:p>
        </p:txBody>
      </p:sp>
      <p:sp>
        <p:nvSpPr>
          <p:cNvPr id="6" name="Google Shape;100;p2">
            <a:extLst>
              <a:ext uri="{FF2B5EF4-FFF2-40B4-BE49-F238E27FC236}">
                <a16:creationId xmlns:a16="http://schemas.microsoft.com/office/drawing/2014/main" id="{A1A2B3AD-D643-4851-AA1C-5A5BA1F9C273}"/>
              </a:ext>
            </a:extLst>
          </p:cNvPr>
          <p:cNvSpPr txBox="1">
            <a:spLocks/>
          </p:cNvSpPr>
          <p:nvPr/>
        </p:nvSpPr>
        <p:spPr>
          <a:xfrm>
            <a:off x="1535321" y="1588654"/>
            <a:ext cx="9121358" cy="443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La société </a:t>
            </a:r>
            <a:r>
              <a:rPr lang="fr-FR" b="1" i="1" u="none" strike="noStrike" dirty="0">
                <a:solidFill>
                  <a:srgbClr val="0645AD"/>
                </a:solidFill>
                <a:effectLst/>
                <a:latin typeface="+mj-lt"/>
              </a:rPr>
              <a:t>Netscape</a:t>
            </a:r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, à l'origine connue sous le nom de </a:t>
            </a:r>
            <a:r>
              <a:rPr lang="fr-FR" b="0" i="0" u="none" strike="noStrike" dirty="0">
                <a:solidFill>
                  <a:srgbClr val="0645AD"/>
                </a:solidFill>
                <a:effectLst/>
                <a:latin typeface="+mj-lt"/>
              </a:rPr>
              <a:t>Mosaic Communications Corporation</a:t>
            </a:r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, a développé un langage de script côté client, appelé </a:t>
            </a:r>
            <a:r>
              <a:rPr lang="fr-FR" b="0" i="1" strike="noStrike" dirty="0" err="1">
                <a:solidFill>
                  <a:schemeClr val="tx1"/>
                </a:solidFill>
                <a:effectLst/>
                <a:latin typeface="+mj-lt"/>
                <a:hlinkClick r:id="rId3" tooltip="LiveScrip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LiveScript</a:t>
            </a:r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, pour renforcer l'offre commerciale de son serveur web.</a:t>
            </a:r>
            <a:endParaRPr lang="fr-FR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333333"/>
                </a:solidFill>
                <a:latin typeface="+mj-lt"/>
              </a:rPr>
              <a:t>Netscape travailla alors au développement d'une version orientée client de </a:t>
            </a:r>
            <a:r>
              <a:rPr lang="fr-FR" dirty="0" err="1">
                <a:solidFill>
                  <a:srgbClr val="333333"/>
                </a:solidFill>
                <a:latin typeface="+mj-lt"/>
              </a:rPr>
              <a:t>LiveScript</a:t>
            </a:r>
            <a:r>
              <a:rPr lang="fr-FR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333333"/>
                </a:solidFill>
                <a:latin typeface="+mj-lt"/>
              </a:rPr>
              <a:t>Quelques jours avant sa sortie, Netscape changea le nom de </a:t>
            </a:r>
            <a:r>
              <a:rPr lang="fr-FR" dirty="0" err="1">
                <a:solidFill>
                  <a:srgbClr val="333333"/>
                </a:solidFill>
                <a:latin typeface="+mj-lt"/>
              </a:rPr>
              <a:t>LiveScript</a:t>
            </a:r>
            <a:r>
              <a:rPr lang="fr-FR" dirty="0">
                <a:solidFill>
                  <a:srgbClr val="333333"/>
                </a:solidFill>
                <a:latin typeface="+mj-lt"/>
              </a:rPr>
              <a:t> pour </a:t>
            </a:r>
            <a:r>
              <a:rPr lang="fr-FR" b="1" i="1" dirty="0">
                <a:solidFill>
                  <a:srgbClr val="333333"/>
                </a:solidFill>
                <a:latin typeface="+mj-lt"/>
              </a:rPr>
              <a:t>JavaScript.</a:t>
            </a: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333333"/>
                </a:solidFill>
                <a:latin typeface="+mj-lt"/>
              </a:rPr>
              <a:t>-    </a:t>
            </a:r>
            <a:r>
              <a:rPr lang="fr-FR" b="1" dirty="0">
                <a:solidFill>
                  <a:srgbClr val="333333"/>
                </a:solidFill>
                <a:latin typeface="+mj-lt"/>
              </a:rPr>
              <a:t>Mars 1996</a:t>
            </a:r>
            <a:r>
              <a:rPr lang="fr-FR" dirty="0">
                <a:solidFill>
                  <a:srgbClr val="333333"/>
                </a:solidFill>
                <a:latin typeface="+mj-lt"/>
              </a:rPr>
              <a:t>, Netscape implémente le moteur JavaScript dans son navigateur web Netscape Navigator 2.0. 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+mj-lt"/>
              </a:rPr>
              <a:t>Le succès de ce navigateur contribue à l'adoption rapide de JavaScript dans le développement web orienté client. 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+mj-lt"/>
              </a:rPr>
              <a:t>Microsoft réagit alors en développant </a:t>
            </a:r>
            <a:r>
              <a:rPr lang="fr-FR" i="1" dirty="0" err="1">
                <a:solidFill>
                  <a:srgbClr val="333333"/>
                </a:solidFill>
                <a:latin typeface="+mj-lt"/>
              </a:rPr>
              <a:t>JScript</a:t>
            </a:r>
            <a:r>
              <a:rPr lang="fr-FR" dirty="0">
                <a:solidFill>
                  <a:srgbClr val="333333"/>
                </a:solidFill>
                <a:latin typeface="+mj-lt"/>
              </a:rPr>
              <a:t>, qu'il inclut ensuite dans Internet Explorer 3.0 en août 1996 pour la sortie de son navigateur.</a:t>
            </a: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endParaRPr lang="fr-FR" dirty="0">
              <a:solidFill>
                <a:srgbClr val="333333"/>
              </a:solidFill>
              <a:latin typeface="+mj-lt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333333"/>
                </a:solidFill>
                <a:latin typeface="+mj-lt"/>
              </a:rPr>
              <a:t>Netscape soumet alors JavaScript à </a:t>
            </a:r>
            <a:r>
              <a:rPr lang="fr-FR" b="1" i="1" dirty="0">
                <a:solidFill>
                  <a:srgbClr val="333333"/>
                </a:solidFill>
                <a:latin typeface="+mj-lt"/>
              </a:rPr>
              <a:t>l'ECMA pour standardisation</a:t>
            </a:r>
            <a:r>
              <a:rPr lang="fr-FR" dirty="0">
                <a:solidFill>
                  <a:srgbClr val="333333"/>
                </a:solidFill>
                <a:latin typeface="+mj-lt"/>
              </a:rPr>
              <a:t>. Les travaux débutent en novembre 1996, et se terminent en juin 1997 par l'adoption du </a:t>
            </a:r>
            <a:r>
              <a:rPr lang="fr-FR" b="1" i="1" dirty="0">
                <a:solidFill>
                  <a:srgbClr val="333333"/>
                </a:solidFill>
                <a:latin typeface="+mj-lt"/>
              </a:rPr>
              <a:t>nouveau standard </a:t>
            </a:r>
            <a:r>
              <a:rPr lang="fr-FR" b="1" i="1" dirty="0" err="1">
                <a:solidFill>
                  <a:srgbClr val="333333"/>
                </a:solidFill>
                <a:latin typeface="+mj-lt"/>
              </a:rPr>
              <a:t>ECMAScript</a:t>
            </a:r>
            <a:r>
              <a:rPr lang="fr-FR" dirty="0">
                <a:solidFill>
                  <a:srgbClr val="333333"/>
                </a:solidFill>
                <a:latin typeface="+mj-lt"/>
              </a:rPr>
              <a:t>. Les spécifications sont rédigées dans le document </a:t>
            </a:r>
            <a:r>
              <a:rPr lang="fr-FR" b="1" i="1" dirty="0">
                <a:solidFill>
                  <a:srgbClr val="333333"/>
                </a:solidFill>
                <a:latin typeface="+mj-lt"/>
              </a:rPr>
              <a:t>Standard ECMA-262</a:t>
            </a:r>
            <a:r>
              <a:rPr lang="fr-FR" dirty="0">
                <a:solidFill>
                  <a:srgbClr val="333333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729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0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 b="1" i="1" dirty="0" err="1">
                <a:solidFill>
                  <a:srgbClr val="1B1B1B"/>
                </a:solidFill>
                <a:effectLst/>
                <a:latin typeface="Inter"/>
              </a:rPr>
              <a:t>ECMAScript</a:t>
            </a:r>
            <a:br>
              <a:rPr lang="fr-FR" b="1" dirty="0"/>
            </a:br>
            <a:endParaRPr dirty="0"/>
          </a:p>
        </p:txBody>
      </p:sp>
      <p:sp>
        <p:nvSpPr>
          <p:cNvPr id="6" name="Google Shape;100;p2">
            <a:extLst>
              <a:ext uri="{FF2B5EF4-FFF2-40B4-BE49-F238E27FC236}">
                <a16:creationId xmlns:a16="http://schemas.microsoft.com/office/drawing/2014/main" id="{A1A2B3AD-D643-4851-AA1C-5A5BA1F9C273}"/>
              </a:ext>
            </a:extLst>
          </p:cNvPr>
          <p:cNvSpPr txBox="1">
            <a:spLocks/>
          </p:cNvSpPr>
          <p:nvPr/>
        </p:nvSpPr>
        <p:spPr>
          <a:xfrm>
            <a:off x="1699042" y="1588655"/>
            <a:ext cx="9121358" cy="443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333333"/>
                </a:solidFill>
                <a:latin typeface="+mj-lt"/>
              </a:rPr>
              <a:t>Quand une nouvelle version de spécification de </a:t>
            </a:r>
            <a:r>
              <a:rPr lang="fr-FR" b="1" dirty="0" err="1">
                <a:solidFill>
                  <a:srgbClr val="333333"/>
                </a:solidFill>
                <a:latin typeface="+mj-lt"/>
              </a:rPr>
              <a:t>ECMAScript</a:t>
            </a:r>
            <a:r>
              <a:rPr lang="fr-FR" dirty="0">
                <a:solidFill>
                  <a:srgbClr val="333333"/>
                </a:solidFill>
                <a:latin typeface="+mj-lt"/>
              </a:rPr>
              <a:t> est publiée, il prend quelque temps pour que :</a:t>
            </a: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333333"/>
                </a:solidFill>
                <a:latin typeface="+mj-lt"/>
              </a:rPr>
              <a:t>1-Les langages tels que Javascript, </a:t>
            </a:r>
            <a:r>
              <a:rPr lang="fr-FR" dirty="0" err="1">
                <a:solidFill>
                  <a:srgbClr val="333333"/>
                </a:solidFill>
                <a:latin typeface="+mj-lt"/>
              </a:rPr>
              <a:t>JScript</a:t>
            </a:r>
            <a:r>
              <a:rPr lang="fr-FR" dirty="0">
                <a:solidFill>
                  <a:srgbClr val="333333"/>
                </a:solidFill>
                <a:latin typeface="+mj-lt"/>
              </a:rPr>
              <a:t> soient mis à niveau sur la base de nouvelles spécifications.</a:t>
            </a: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333333"/>
                </a:solidFill>
                <a:latin typeface="+mj-lt"/>
              </a:rPr>
              <a:t>2-Des navigateurs mettent à niveau son moteur </a:t>
            </a:r>
            <a:r>
              <a:rPr lang="fr-FR" b="1" i="1" dirty="0">
                <a:solidFill>
                  <a:srgbClr val="333333"/>
                </a:solidFill>
                <a:latin typeface="+mj-lt"/>
              </a:rPr>
              <a:t>Script-Engine</a:t>
            </a:r>
            <a:r>
              <a:rPr lang="fr-FR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333333"/>
                </a:solidFill>
                <a:latin typeface="+mj-lt"/>
              </a:rPr>
              <a:t>3-Des développeurs étudient et écrivent le code conformément à de nouveaux standards. Bien sur, les anciens standards existent toujours et sont encore compris par le </a:t>
            </a:r>
            <a:r>
              <a:rPr lang="fr-FR" b="1" i="1" dirty="0">
                <a:solidFill>
                  <a:srgbClr val="333333"/>
                </a:solidFill>
                <a:latin typeface="+mj-lt"/>
              </a:rPr>
              <a:t>Script-Engine</a:t>
            </a:r>
            <a:r>
              <a:rPr lang="fr-FR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endParaRPr lang="fr-FR" dirty="0">
              <a:solidFill>
                <a:srgbClr val="333333"/>
              </a:solidFill>
              <a:latin typeface="+mj-lt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333333"/>
                </a:solidFill>
                <a:latin typeface="+mj-lt"/>
              </a:rPr>
              <a:t>Quelle version de </a:t>
            </a:r>
            <a:r>
              <a:rPr lang="fr-FR" b="1" dirty="0" err="1">
                <a:solidFill>
                  <a:srgbClr val="333333"/>
                </a:solidFill>
                <a:latin typeface="+mj-lt"/>
              </a:rPr>
              <a:t>ECMAScript</a:t>
            </a:r>
            <a:r>
              <a:rPr lang="fr-FR" dirty="0">
                <a:solidFill>
                  <a:srgbClr val="333333"/>
                </a:solidFill>
                <a:latin typeface="+mj-lt"/>
              </a:rPr>
              <a:t> ce navigateur prend-il en charge?</a:t>
            </a: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333333"/>
                </a:solidFill>
                <a:latin typeface="+mj-lt"/>
              </a:rPr>
              <a:t>Quelles caractéristiques de </a:t>
            </a:r>
            <a:r>
              <a:rPr lang="fr-FR" b="1" dirty="0" err="1">
                <a:solidFill>
                  <a:srgbClr val="333333"/>
                </a:solidFill>
                <a:latin typeface="+mj-lt"/>
              </a:rPr>
              <a:t>ECMAScript</a:t>
            </a:r>
            <a:r>
              <a:rPr lang="fr-FR" dirty="0">
                <a:solidFill>
                  <a:srgbClr val="333333"/>
                </a:solidFill>
                <a:latin typeface="+mj-lt"/>
              </a:rPr>
              <a:t> ce navigateur prend-il en charge?</a:t>
            </a:r>
          </a:p>
        </p:txBody>
      </p:sp>
    </p:spTree>
    <p:extLst>
      <p:ext uri="{BB962C8B-B14F-4D97-AF65-F5344CB8AC3E}">
        <p14:creationId xmlns:p14="http://schemas.microsoft.com/office/powerpoint/2010/main" val="11229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0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ECMA-262</a:t>
            </a:r>
            <a:br>
              <a:rPr lang="fr-FR" b="1" dirty="0"/>
            </a:br>
            <a:endParaRPr lang="fr-FR" dirty="0"/>
          </a:p>
        </p:txBody>
      </p:sp>
      <p:sp>
        <p:nvSpPr>
          <p:cNvPr id="6" name="Google Shape;100;p2">
            <a:extLst>
              <a:ext uri="{FF2B5EF4-FFF2-40B4-BE49-F238E27FC236}">
                <a16:creationId xmlns:a16="http://schemas.microsoft.com/office/drawing/2014/main" id="{A1A2B3AD-D643-4851-AA1C-5A5BA1F9C273}"/>
              </a:ext>
            </a:extLst>
          </p:cNvPr>
          <p:cNvSpPr txBox="1">
            <a:spLocks/>
          </p:cNvSpPr>
          <p:nvPr/>
        </p:nvSpPr>
        <p:spPr>
          <a:xfrm>
            <a:off x="1535321" y="1692591"/>
            <a:ext cx="9121358" cy="82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</a:rPr>
              <a:t>Javascript Engine (Moteur Javascript) est un programme qui lit l'extrait de code Javascript que les programmeurs ont écrit et l’exécute.</a:t>
            </a:r>
            <a:endParaRPr lang="fr-FR" dirty="0">
              <a:solidFill>
                <a:srgbClr val="333333"/>
              </a:solidFill>
              <a:latin typeface="-apple-system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endParaRPr lang="fr-FR" dirty="0">
              <a:solidFill>
                <a:srgbClr val="333333"/>
              </a:solidFill>
              <a:latin typeface="-apple-system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5545C1-EE49-45F9-D230-28F1E20CB4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86163" y="2618329"/>
            <a:ext cx="6771327" cy="2353670"/>
          </a:xfrm>
          <a:prstGeom prst="rect">
            <a:avLst/>
          </a:prstGeom>
        </p:spPr>
      </p:pic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6C2151D6-04B4-F49F-3B65-BEBEF4ED66F8}"/>
              </a:ext>
            </a:extLst>
          </p:cNvPr>
          <p:cNvSpPr txBox="1">
            <a:spLocks/>
          </p:cNvSpPr>
          <p:nvPr/>
        </p:nvSpPr>
        <p:spPr>
          <a:xfrm>
            <a:off x="1535321" y="5350398"/>
            <a:ext cx="9121358" cy="82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</a:rPr>
              <a:t>Le moteur V8 est aussi utilisé coté serveur par Node.js.</a:t>
            </a:r>
            <a:endParaRPr lang="fr-FR" dirty="0">
              <a:solidFill>
                <a:srgbClr val="333333"/>
              </a:solidFill>
              <a:latin typeface="-apple-system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endParaRPr lang="fr-FR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70998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0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ECMA-262</a:t>
            </a:r>
            <a:br>
              <a:rPr lang="fr-FR" b="1" dirty="0"/>
            </a:br>
            <a:endParaRPr lang="fr-FR" dirty="0"/>
          </a:p>
        </p:txBody>
      </p:sp>
      <p:sp>
        <p:nvSpPr>
          <p:cNvPr id="6" name="Google Shape;100;p2">
            <a:extLst>
              <a:ext uri="{FF2B5EF4-FFF2-40B4-BE49-F238E27FC236}">
                <a16:creationId xmlns:a16="http://schemas.microsoft.com/office/drawing/2014/main" id="{A1A2B3AD-D643-4851-AA1C-5A5BA1F9C273}"/>
              </a:ext>
            </a:extLst>
          </p:cNvPr>
          <p:cNvSpPr txBox="1">
            <a:spLocks/>
          </p:cNvSpPr>
          <p:nvPr/>
        </p:nvSpPr>
        <p:spPr>
          <a:xfrm>
            <a:off x="1535321" y="1692591"/>
            <a:ext cx="9121358" cy="82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</a:rPr>
              <a:t>Spécification du langage </a:t>
            </a:r>
            <a:r>
              <a:rPr lang="fr-FR" dirty="0" err="1">
                <a:solidFill>
                  <a:srgbClr val="202122"/>
                </a:solidFill>
                <a:latin typeface="Arial" panose="020B0604020202020204" pitchFamily="34" charset="0"/>
              </a:rPr>
              <a:t>ECMAScript</a:t>
            </a: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</a:rPr>
              <a:t>® 2021</a:t>
            </a: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endParaRPr lang="fr-F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</a:rPr>
              <a:t>12e édition, juin 2021</a:t>
            </a:r>
            <a:endParaRPr lang="fr-FR" dirty="0">
              <a:solidFill>
                <a:srgbClr val="333333"/>
              </a:solidFill>
              <a:latin typeface="-apple-system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5545C1-EE49-45F9-D230-28F1E20CB4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86163" y="2779090"/>
            <a:ext cx="6771327" cy="2032148"/>
          </a:xfrm>
          <a:prstGeom prst="rect">
            <a:avLst/>
          </a:prstGeom>
        </p:spPr>
      </p:pic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6C2151D6-04B4-F49F-3B65-BEBEF4ED66F8}"/>
              </a:ext>
            </a:extLst>
          </p:cNvPr>
          <p:cNvSpPr txBox="1">
            <a:spLocks/>
          </p:cNvSpPr>
          <p:nvPr/>
        </p:nvSpPr>
        <p:spPr>
          <a:xfrm>
            <a:off x="1535321" y="5350398"/>
            <a:ext cx="9121358" cy="821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hlinkClick r:id="rId4"/>
              </a:rPr>
              <a:t>GitHub Repository: https://github.com/tc39/ecma262</a:t>
            </a: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fr-FR" dirty="0">
              <a:solidFill>
                <a:srgbClr val="333333"/>
              </a:solidFill>
              <a:latin typeface="-apple-system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endParaRPr lang="fr-FR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47558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0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ECMA-262</a:t>
            </a:r>
            <a:br>
              <a:rPr lang="fr-FR" b="1" dirty="0"/>
            </a:br>
            <a:endParaRPr lang="fr-FR" dirty="0"/>
          </a:p>
        </p:txBody>
      </p:sp>
      <p:sp>
        <p:nvSpPr>
          <p:cNvPr id="6" name="Google Shape;100;p2">
            <a:extLst>
              <a:ext uri="{FF2B5EF4-FFF2-40B4-BE49-F238E27FC236}">
                <a16:creationId xmlns:a16="http://schemas.microsoft.com/office/drawing/2014/main" id="{A1A2B3AD-D643-4851-AA1C-5A5BA1F9C273}"/>
              </a:ext>
            </a:extLst>
          </p:cNvPr>
          <p:cNvSpPr txBox="1">
            <a:spLocks/>
          </p:cNvSpPr>
          <p:nvPr/>
        </p:nvSpPr>
        <p:spPr>
          <a:xfrm>
            <a:off x="1535321" y="1692591"/>
            <a:ext cx="9121358" cy="5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</a:rPr>
              <a:t>Les standards…</a:t>
            </a:r>
            <a:endParaRPr lang="fr-FR" dirty="0">
              <a:solidFill>
                <a:srgbClr val="333333"/>
              </a:solidFill>
              <a:latin typeface="-apple-system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5545C1-EE49-45F9-D230-28F1E20CB4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88081" y="2343866"/>
            <a:ext cx="5205646" cy="29804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9422CC7-349B-7049-967D-0EAB3DADD3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75362" y="937549"/>
            <a:ext cx="4467828" cy="438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1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0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ECMA-262</a:t>
            </a:r>
            <a:br>
              <a:rPr lang="fr-FR" b="1" dirty="0"/>
            </a:br>
            <a:endParaRPr lang="fr-FR" dirty="0"/>
          </a:p>
        </p:txBody>
      </p:sp>
      <p:sp>
        <p:nvSpPr>
          <p:cNvPr id="6" name="Google Shape;100;p2">
            <a:extLst>
              <a:ext uri="{FF2B5EF4-FFF2-40B4-BE49-F238E27FC236}">
                <a16:creationId xmlns:a16="http://schemas.microsoft.com/office/drawing/2014/main" id="{A1A2B3AD-D643-4851-AA1C-5A5BA1F9C273}"/>
              </a:ext>
            </a:extLst>
          </p:cNvPr>
          <p:cNvSpPr txBox="1">
            <a:spLocks/>
          </p:cNvSpPr>
          <p:nvPr/>
        </p:nvSpPr>
        <p:spPr>
          <a:xfrm>
            <a:off x="1535321" y="1692591"/>
            <a:ext cx="9121358" cy="54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</a:rPr>
              <a:t>Les standards…</a:t>
            </a:r>
            <a:endParaRPr lang="fr-FR" dirty="0">
              <a:solidFill>
                <a:srgbClr val="333333"/>
              </a:solidFill>
              <a:latin typeface="-apple-system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5545C1-EE49-45F9-D230-28F1E20CB4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02037" y="2343866"/>
            <a:ext cx="4845062" cy="36170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9422CC7-349B-7049-967D-0EAB3DADD3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951512" y="937549"/>
            <a:ext cx="4315527" cy="438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6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0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fr-FR" b="1" i="1" dirty="0">
                <a:solidFill>
                  <a:srgbClr val="0101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Ressources..</a:t>
            </a:r>
            <a:endParaRPr dirty="0"/>
          </a:p>
        </p:txBody>
      </p:sp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F7BA67F2-42B4-38E9-C9D9-74B43E0AC452}"/>
              </a:ext>
            </a:extLst>
          </p:cNvPr>
          <p:cNvSpPr txBox="1">
            <a:spLocks/>
          </p:cNvSpPr>
          <p:nvPr/>
        </p:nvSpPr>
        <p:spPr>
          <a:xfrm>
            <a:off x="1471914" y="2888138"/>
            <a:ext cx="9248172" cy="2702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 err="1">
                <a:solidFill>
                  <a:srgbClr val="202122"/>
                </a:solidFill>
                <a:latin typeface="Arial" panose="020B0604020202020204" pitchFamily="34" charset="0"/>
                <a:hlinkClick r:id="rId3"/>
              </a:rPr>
              <a:t>DevStory</a:t>
            </a:r>
            <a:endParaRPr lang="fr-F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endParaRPr lang="fr-F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  <a:hlinkClick r:id="rId4"/>
              </a:rPr>
              <a:t>Wikipédia</a:t>
            </a:r>
            <a:endParaRPr lang="fr-F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endParaRPr lang="fr-FR" dirty="0">
              <a:solidFill>
                <a:srgbClr val="202020"/>
              </a:solidFill>
              <a:latin typeface="Open Sans" panose="020B0606030504020204" pitchFamily="34" charset="0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020"/>
                </a:solidFill>
                <a:latin typeface="Open Sans" panose="020B0606030504020204" pitchFamily="34" charset="0"/>
                <a:hlinkClick r:id="rId5"/>
              </a:rPr>
              <a:t>Mozilla</a:t>
            </a:r>
            <a:endParaRPr lang="fr-FR" dirty="0">
              <a:solidFill>
                <a:srgbClr val="202020"/>
              </a:solidFill>
              <a:latin typeface="Open Sans" panose="020B0606030504020204" pitchFamily="34" charset="0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endParaRPr lang="fr-FR" dirty="0">
              <a:solidFill>
                <a:srgbClr val="202020"/>
              </a:solidFill>
              <a:latin typeface="Open Sans" panose="020B0606030504020204" pitchFamily="34" charset="0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 err="1">
                <a:solidFill>
                  <a:srgbClr val="202020"/>
                </a:solidFill>
                <a:latin typeface="Open Sans" panose="020B0606030504020204" pitchFamily="34" charset="0"/>
                <a:hlinkClick r:id="rId6"/>
              </a:rPr>
              <a:t>Ecma</a:t>
            </a:r>
            <a:r>
              <a:rPr lang="fr-FR" dirty="0">
                <a:solidFill>
                  <a:srgbClr val="202020"/>
                </a:solidFill>
                <a:latin typeface="Open Sans" panose="020B0606030504020204" pitchFamily="34" charset="0"/>
                <a:hlinkClick r:id="rId6"/>
              </a:rPr>
              <a:t>-international</a:t>
            </a:r>
            <a:endParaRPr lang="fr-FR" dirty="0">
              <a:solidFill>
                <a:srgbClr val="202020"/>
              </a:solidFill>
              <a:latin typeface="Open Sans" panose="020B0606030504020204" pitchFamily="34" charset="0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020"/>
                </a:solidFill>
                <a:latin typeface="Open Sans" panose="020B0606030504020204" pitchFamily="34" charset="0"/>
              </a:rPr>
              <a:t> </a:t>
            </a:r>
            <a:endParaRPr lang="fr-FR" b="1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683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0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Définition…</a:t>
            </a:r>
            <a:br>
              <a:rPr lang="fr-FR" b="1" dirty="0"/>
            </a:br>
            <a:endParaRPr dirty="0"/>
          </a:p>
        </p:txBody>
      </p:sp>
      <p:sp>
        <p:nvSpPr>
          <p:cNvPr id="6" name="Google Shape;100;p2">
            <a:extLst>
              <a:ext uri="{FF2B5EF4-FFF2-40B4-BE49-F238E27FC236}">
                <a16:creationId xmlns:a16="http://schemas.microsoft.com/office/drawing/2014/main" id="{A1A2B3AD-D643-4851-AA1C-5A5BA1F9C273}"/>
              </a:ext>
            </a:extLst>
          </p:cNvPr>
          <p:cNvSpPr txBox="1">
            <a:spLocks/>
          </p:cNvSpPr>
          <p:nvPr/>
        </p:nvSpPr>
        <p:spPr>
          <a:xfrm>
            <a:off x="1535321" y="1588655"/>
            <a:ext cx="9121358" cy="416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Le JavaScript est un langage de programmation créé en 1995 par Brendan Eich pour le compte de Netscape . Le JavaScript est aujourd’hui l’un des langages de programmation les plus populaires et il fait partie des langages web dits « </a:t>
            </a:r>
            <a:r>
              <a:rPr lang="fr-FR" b="1" i="1" dirty="0">
                <a:solidFill>
                  <a:srgbClr val="333333"/>
                </a:solidFill>
                <a:effectLst/>
                <a:latin typeface="-apple-system"/>
              </a:rPr>
              <a:t>standards</a:t>
            </a: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 » avec le </a:t>
            </a:r>
            <a:r>
              <a:rPr lang="fr-FR" b="0" i="1" dirty="0">
                <a:solidFill>
                  <a:srgbClr val="333333"/>
                </a:solidFill>
                <a:effectLst/>
                <a:latin typeface="-apple-system"/>
              </a:rPr>
              <a:t>HTML</a:t>
            </a: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 et le </a:t>
            </a:r>
            <a:r>
              <a:rPr lang="fr-FR" b="0" i="1" dirty="0">
                <a:solidFill>
                  <a:srgbClr val="333333"/>
                </a:solidFill>
                <a:effectLst/>
                <a:latin typeface="-apple-system"/>
              </a:rPr>
              <a:t>CSS</a:t>
            </a: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Car les principaux navigateurs web (Google Chrome, Safari, Firefox, etc.) savent tous « </a:t>
            </a:r>
            <a:r>
              <a:rPr lang="fr-FR" b="1" i="1" dirty="0">
                <a:solidFill>
                  <a:srgbClr val="333333"/>
                </a:solidFill>
                <a:effectLst/>
                <a:latin typeface="-apple-system"/>
              </a:rPr>
              <a:t>lire</a:t>
            </a: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 » (ou « </a:t>
            </a:r>
            <a:r>
              <a:rPr lang="fr-FR" b="1" i="1" dirty="0">
                <a:solidFill>
                  <a:srgbClr val="333333"/>
                </a:solidFill>
                <a:effectLst/>
                <a:latin typeface="-apple-system"/>
              </a:rPr>
              <a:t>comprendre</a:t>
            </a: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 » ou « </a:t>
            </a:r>
            <a:r>
              <a:rPr lang="fr-FR" b="1" i="1" dirty="0">
                <a:solidFill>
                  <a:srgbClr val="333333"/>
                </a:solidFill>
                <a:effectLst/>
                <a:latin typeface="-apple-system"/>
              </a:rPr>
              <a:t>interpréter</a:t>
            </a: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 ») ces langages et les interprètent généralement de la même façon ce qui signifie qu’un même code va généralement produire le même résultat dans chaque navigateur.</a:t>
            </a: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endParaRPr lang="fr-F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Son évolution est gérée par le groupe </a:t>
            </a:r>
            <a:r>
              <a:rPr lang="fr-FR" b="1" i="1" dirty="0">
                <a:solidFill>
                  <a:srgbClr val="333333"/>
                </a:solidFill>
                <a:effectLst/>
                <a:latin typeface="-apple-system"/>
              </a:rPr>
              <a:t>ECMA International </a:t>
            </a: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qui se charge de publier les standards de ce langage.</a:t>
            </a: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endParaRPr lang="fr-FR" dirty="0">
              <a:solidFill>
                <a:srgbClr val="333333"/>
              </a:solidFill>
              <a:latin typeface="-apple-system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b="0" i="0" dirty="0">
                <a:solidFill>
                  <a:srgbClr val="1B1B1B"/>
                </a:solidFill>
                <a:effectLst/>
                <a:latin typeface="Inter"/>
              </a:rPr>
              <a:t>Mais il est aussi </a:t>
            </a:r>
            <a:r>
              <a:rPr lang="fr-FR" b="0" i="0" dirty="0">
                <a:effectLst/>
                <a:latin typeface="Inter"/>
              </a:rPr>
              <a:t>utilisé dans de nombreux environnements extérieurs aux navigateurs web</a:t>
            </a:r>
            <a:r>
              <a:rPr lang="fr-FR" b="0" i="0" dirty="0">
                <a:solidFill>
                  <a:srgbClr val="1B1B1B"/>
                </a:solidFill>
                <a:effectLst/>
                <a:latin typeface="Inter"/>
              </a:rPr>
              <a:t> tels que </a:t>
            </a:r>
            <a:r>
              <a:rPr lang="fr-FR" b="0" i="0" u="none" strike="noStrike" dirty="0">
                <a:effectLst/>
                <a:latin typeface="Inter"/>
              </a:rPr>
              <a:t>Node.js, Electron.js (desktop exemple </a:t>
            </a:r>
            <a:r>
              <a:rPr lang="fr-FR" b="0" i="0" u="none" strike="noStrike" dirty="0" err="1">
                <a:effectLst/>
                <a:latin typeface="Inter"/>
              </a:rPr>
              <a:t>VSCode</a:t>
            </a:r>
            <a:r>
              <a:rPr lang="fr-FR" b="0" i="0" u="none" strike="noStrike" dirty="0">
                <a:effectLst/>
                <a:latin typeface="Inter"/>
              </a:rPr>
              <a:t>)…</a:t>
            </a:r>
            <a:endParaRPr lang="fr-FR" b="1" i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0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fr-FR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Pour définir ce qu’est le JavaScript</a:t>
            </a:r>
            <a:br>
              <a:rPr lang="fr-FR" b="1" i="0" dirty="0">
                <a:solidFill>
                  <a:srgbClr val="514C47"/>
                </a:solidFill>
                <a:effectLst/>
                <a:latin typeface="Open Sans" panose="020B0606030504020204" pitchFamily="34" charset="0"/>
              </a:rPr>
            </a:br>
            <a:br>
              <a:rPr lang="fr-FR" b="1" dirty="0"/>
            </a:b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2"/>
          </p:nvPr>
        </p:nvSpPr>
        <p:spPr>
          <a:xfrm>
            <a:off x="1498642" y="2085367"/>
            <a:ext cx="9474158" cy="3457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Le JavaScript est un langage dynamique faiblement typé.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fr-FR" i="0" dirty="0">
                <a:solidFill>
                  <a:srgbClr val="333333"/>
                </a:solidFill>
                <a:latin typeface="-apple-system"/>
              </a:rPr>
              <a:t>S</a:t>
            </a: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ans qu’on ait besoin de modifier le code manuellement mais plutôt en fonction de différents facteurs externes.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Le JavaScript est un langage (principalement) côté client (Navigateurs), côté serveur (Node.js).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Le JavaScript est un langage interprété (exécutés directement).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Le JavaScript est un langage orienté objet.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  <a:latin typeface="-apple-system"/>
              </a:rPr>
              <a:t>Le javascript permet de manipuler le DOM (Document Object Model),</a:t>
            </a:r>
            <a:endParaRPr lang="fr-FR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8166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0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r>
              <a:rPr lang="fr-FR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C’est un langage…</a:t>
            </a:r>
            <a:br>
              <a:rPr lang="fr-FR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</a:br>
            <a:br>
              <a:rPr lang="fr-FR" b="1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2"/>
          </p:nvPr>
        </p:nvSpPr>
        <p:spPr>
          <a:xfrm>
            <a:off x="1498642" y="1588655"/>
            <a:ext cx="9474158" cy="446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indent="0">
              <a:spcBef>
                <a:spcPts val="0"/>
              </a:spcBef>
              <a:buNone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Composé de :</a:t>
            </a:r>
          </a:p>
          <a:p>
            <a:pPr marL="101600" indent="0">
              <a:spcBef>
                <a:spcPts val="0"/>
              </a:spcBef>
              <a:buNone/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spcBef>
                <a:spcPts val="0"/>
              </a:spcBef>
              <a:buNone/>
            </a:pPr>
            <a:r>
              <a:rPr lang="fr-FR" i="1" u="sng" dirty="0">
                <a:solidFill>
                  <a:schemeClr val="tx1"/>
                </a:solidFill>
                <a:latin typeface="Arial" panose="020B0604020202020204" pitchFamily="34" charset="0"/>
              </a:rPr>
              <a:t>Variables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: </a:t>
            </a:r>
            <a:r>
              <a:rPr lang="fr-FR" i="1" dirty="0">
                <a:solidFill>
                  <a:schemeClr val="tx1"/>
                </a:solidFill>
                <a:latin typeface="Arial" panose="020B0604020202020204" pitchFamily="34" charset="0"/>
              </a:rPr>
              <a:t>Let, </a:t>
            </a:r>
            <a:r>
              <a:rPr lang="fr-FR" i="1" dirty="0" err="1">
                <a:solidFill>
                  <a:schemeClr val="tx1"/>
                </a:solidFill>
                <a:latin typeface="Arial" panose="020B0604020202020204" pitchFamily="34" charset="0"/>
              </a:rPr>
              <a:t>const</a:t>
            </a:r>
            <a:endParaRPr lang="fr-FR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spcBef>
                <a:spcPts val="0"/>
              </a:spcBef>
              <a:buNone/>
            </a:pPr>
            <a:endParaRPr lang="fr-FR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spcBef>
                <a:spcPts val="0"/>
              </a:spcBef>
              <a:buNone/>
            </a:pPr>
            <a:r>
              <a:rPr lang="fr-FR" i="1" u="sng" dirty="0">
                <a:solidFill>
                  <a:schemeClr val="tx1"/>
                </a:solidFill>
                <a:latin typeface="Arial" panose="020B0604020202020204" pitchFamily="34" charset="0"/>
              </a:rPr>
              <a:t>Opérateurs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 : arithmétique…de comparaison… logique…ternaire…affectation…</a:t>
            </a:r>
          </a:p>
          <a:p>
            <a:pPr marL="101600" indent="0">
              <a:spcBef>
                <a:spcPts val="0"/>
              </a:spcBef>
              <a:buNone/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spcBef>
                <a:spcPts val="0"/>
              </a:spcBef>
              <a:buNone/>
            </a:pPr>
            <a:r>
              <a:rPr lang="fr-FR" i="1" u="sng" dirty="0">
                <a:solidFill>
                  <a:schemeClr val="tx1"/>
                </a:solidFill>
                <a:latin typeface="Arial" panose="020B0604020202020204" pitchFamily="34" charset="0"/>
              </a:rPr>
              <a:t>Structures de contrôle 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: if, if… </a:t>
            </a:r>
            <a:r>
              <a:rPr lang="fr-FR" dirty="0" err="1">
                <a:solidFill>
                  <a:schemeClr val="tx1"/>
                </a:solidFill>
                <a:latin typeface="Arial" panose="020B0604020202020204" pitchFamily="34" charset="0"/>
              </a:rPr>
              <a:t>else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do...while, for...in, for...of, try...catch, switch,</a:t>
            </a:r>
          </a:p>
          <a:p>
            <a:pPr marL="101600" indent="0">
              <a:spcBef>
                <a:spcPts val="0"/>
              </a:spcBef>
              <a:buNone/>
            </a:pPr>
            <a:endParaRPr lang="fr-F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01600" indent="0">
              <a:spcBef>
                <a:spcPts val="0"/>
              </a:spcBef>
              <a:buNone/>
            </a:pPr>
            <a:r>
              <a:rPr lang="fr-FR" i="1" u="sng" dirty="0">
                <a:solidFill>
                  <a:srgbClr val="333333"/>
                </a:solidFill>
                <a:latin typeface="+mj-lt"/>
              </a:rPr>
              <a:t>Sept</a:t>
            </a:r>
            <a:r>
              <a:rPr lang="fr-FR" b="0" i="1" u="sng" dirty="0">
                <a:solidFill>
                  <a:srgbClr val="333333"/>
                </a:solidFill>
                <a:effectLst/>
                <a:latin typeface="+mj-lt"/>
              </a:rPr>
              <a:t> types de valeurs </a:t>
            </a:r>
            <a:r>
              <a:rPr lang="fr-FR" b="0" i="0" dirty="0">
                <a:solidFill>
                  <a:srgbClr val="333333"/>
                </a:solidFill>
                <a:effectLst/>
                <a:latin typeface="+mj-lt"/>
              </a:rPr>
              <a:t>:string,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+mj-lt"/>
              </a:rPr>
              <a:t>number</a:t>
            </a:r>
            <a:r>
              <a:rPr lang="fr-FR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+mj-lt"/>
              </a:rPr>
              <a:t>boolean</a:t>
            </a:r>
            <a:r>
              <a:rPr lang="fr-FR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+mj-lt"/>
              </a:rPr>
              <a:t>null</a:t>
            </a:r>
            <a:r>
              <a:rPr lang="fr-FR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+mj-lt"/>
              </a:rPr>
              <a:t>undefined</a:t>
            </a:r>
            <a:r>
              <a:rPr lang="fr-FR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+mj-lt"/>
              </a:rPr>
              <a:t>symbol</a:t>
            </a:r>
            <a:r>
              <a:rPr lang="fr-FR" b="0" i="0" dirty="0">
                <a:solidFill>
                  <a:srgbClr val="333333"/>
                </a:solidFill>
                <a:effectLst/>
                <a:latin typeface="+mj-lt"/>
              </a:rPr>
              <a:t>,</a:t>
            </a:r>
            <a:r>
              <a:rPr lang="fr-FR" dirty="0">
                <a:solidFill>
                  <a:srgbClr val="333333"/>
                </a:solidFill>
                <a:latin typeface="+mj-lt"/>
              </a:rPr>
              <a:t>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+mj-lt"/>
              </a:rPr>
              <a:t>object</a:t>
            </a:r>
            <a:r>
              <a:rPr lang="fr-FR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pPr marL="101600" indent="0">
              <a:spcBef>
                <a:spcPts val="0"/>
              </a:spcBef>
              <a:buNone/>
            </a:pPr>
            <a:endParaRPr lang="fr-FR" dirty="0">
              <a:solidFill>
                <a:srgbClr val="333333"/>
              </a:solidFill>
              <a:latin typeface="+mj-lt"/>
            </a:endParaRPr>
          </a:p>
          <a:p>
            <a:pPr marL="101600" indent="0">
              <a:spcBef>
                <a:spcPts val="0"/>
              </a:spcBef>
              <a:buNone/>
            </a:pPr>
            <a:r>
              <a:rPr lang="fr-FR" i="1" u="sng" dirty="0">
                <a:solidFill>
                  <a:srgbClr val="333333"/>
                </a:solidFill>
                <a:latin typeface="+mj-lt"/>
              </a:rPr>
              <a:t>Objets standard </a:t>
            </a:r>
            <a:r>
              <a:rPr lang="fr-FR" dirty="0">
                <a:solidFill>
                  <a:srgbClr val="333333"/>
                </a:solidFill>
                <a:latin typeface="+mj-lt"/>
              </a:rPr>
              <a:t>: Math, Date, JSON, String…</a:t>
            </a:r>
          </a:p>
          <a:p>
            <a:pPr marL="101600" indent="0">
              <a:spcBef>
                <a:spcPts val="0"/>
              </a:spcBef>
              <a:buNone/>
            </a:pP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endParaRPr lang="fr-FR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101600" indent="0">
              <a:spcBef>
                <a:spcPts val="0"/>
              </a:spcBef>
              <a:buNone/>
            </a:pPr>
            <a:r>
              <a:rPr lang="fr-FR" i="1" u="sng" dirty="0">
                <a:solidFill>
                  <a:schemeClr val="tx1"/>
                </a:solidFill>
                <a:latin typeface="Arial" panose="020B0604020202020204" pitchFamily="34" charset="0"/>
              </a:rPr>
              <a:t>De fonctions</a:t>
            </a:r>
            <a:r>
              <a:rPr lang="fr-FR" b="1" i="1" dirty="0">
                <a:solidFill>
                  <a:schemeClr val="tx1"/>
                </a:solidFill>
                <a:latin typeface="Arial" panose="020B0604020202020204" pitchFamily="34" charset="0"/>
              </a:rPr>
              <a:t>..</a:t>
            </a:r>
          </a:p>
          <a:p>
            <a:pPr marL="101600" indent="0">
              <a:spcBef>
                <a:spcPts val="0"/>
              </a:spcBef>
              <a:buNone/>
            </a:pPr>
            <a:endParaRPr lang="fr-FR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0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0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fr-FR" b="1" i="1" dirty="0">
                <a:solidFill>
                  <a:srgbClr val="0101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Coté navigateur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2"/>
          </p:nvPr>
        </p:nvSpPr>
        <p:spPr>
          <a:xfrm>
            <a:off x="1498642" y="1588656"/>
            <a:ext cx="9474158" cy="47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0160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 fichier html avec le lien du fichier javascript.</a:t>
            </a:r>
            <a:endParaRPr lang="fr-FR" dirty="0">
              <a:solidFill>
                <a:srgbClr val="202020"/>
              </a:solidFill>
              <a:latin typeface="Open Sans" panose="020B0606030504020204" pitchFamily="34" charset="0"/>
            </a:endParaRPr>
          </a:p>
          <a:p>
            <a:pPr marL="10160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b="0" i="0" dirty="0">
                <a:solidFill>
                  <a:srgbClr val="202020"/>
                </a:solidFill>
                <a:effectLst/>
                <a:latin typeface="Open Sans" panose="020B0606030504020204" pitchFamily="34" charset="0"/>
              </a:rPr>
              <a:t> </a:t>
            </a:r>
            <a:endParaRPr b="1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D29422-1969-CDA2-40BE-7C23AE52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67873" y="2185889"/>
            <a:ext cx="8092127" cy="335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2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0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fr-FR" b="1" i="1" dirty="0">
                <a:solidFill>
                  <a:srgbClr val="0101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Coté navigateur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2"/>
          </p:nvPr>
        </p:nvSpPr>
        <p:spPr>
          <a:xfrm>
            <a:off x="1498642" y="1588656"/>
            <a:ext cx="9474158" cy="47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0160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 fichier javascript avec quelques instructions.</a:t>
            </a:r>
            <a:endParaRPr lang="fr-FR" dirty="0">
              <a:solidFill>
                <a:srgbClr val="202020"/>
              </a:solidFill>
              <a:latin typeface="Open Sans" panose="020B0606030504020204" pitchFamily="34" charset="0"/>
            </a:endParaRPr>
          </a:p>
          <a:p>
            <a:pPr marL="10160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b="0" i="0" dirty="0">
                <a:solidFill>
                  <a:srgbClr val="202020"/>
                </a:solidFill>
                <a:effectLst/>
                <a:latin typeface="Open Sans" panose="020B0606030504020204" pitchFamily="34" charset="0"/>
              </a:rPr>
              <a:t> </a:t>
            </a:r>
            <a:endParaRPr b="1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D29422-1969-CDA2-40BE-7C23AE52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26136" y="2362196"/>
            <a:ext cx="8092127" cy="318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3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0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fr-FR" b="1" i="1" dirty="0">
                <a:solidFill>
                  <a:srgbClr val="0101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Coté navigateur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2"/>
          </p:nvPr>
        </p:nvSpPr>
        <p:spPr>
          <a:xfrm>
            <a:off x="1498642" y="1588656"/>
            <a:ext cx="9474158" cy="47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0160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 navigateur interprète le javascript et affiche les log dans la console .</a:t>
            </a:r>
            <a:endParaRPr lang="fr-FR" dirty="0">
              <a:solidFill>
                <a:srgbClr val="202020"/>
              </a:solidFill>
              <a:latin typeface="Open Sans" panose="020B0606030504020204" pitchFamily="34" charset="0"/>
            </a:endParaRPr>
          </a:p>
          <a:p>
            <a:pPr marL="10160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b="0" i="0" dirty="0">
                <a:solidFill>
                  <a:srgbClr val="202020"/>
                </a:solidFill>
                <a:effectLst/>
                <a:latin typeface="Open Sans" panose="020B0606030504020204" pitchFamily="34" charset="0"/>
              </a:rPr>
              <a:t> </a:t>
            </a:r>
            <a:endParaRPr b="1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D29422-1969-CDA2-40BE-7C23AE52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48878" y="2501092"/>
            <a:ext cx="3768589" cy="3189537"/>
          </a:xfrm>
          <a:prstGeom prst="rect">
            <a:avLst/>
          </a:prstGeom>
        </p:spPr>
      </p:pic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F7BA67F2-42B4-38E9-C9D9-74B43E0AC452}"/>
              </a:ext>
            </a:extLst>
          </p:cNvPr>
          <p:cNvSpPr txBox="1">
            <a:spLocks/>
          </p:cNvSpPr>
          <p:nvPr/>
        </p:nvSpPr>
        <p:spPr>
          <a:xfrm>
            <a:off x="5931124" y="2587196"/>
            <a:ext cx="5435215" cy="268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</a:rPr>
              <a:t>La variable de type string, devient type </a:t>
            </a:r>
            <a:r>
              <a:rPr lang="fr-FR" dirty="0" err="1">
                <a:solidFill>
                  <a:srgbClr val="202122"/>
                </a:solidFill>
                <a:latin typeface="Arial" panose="020B0604020202020204" pitchFamily="34" charset="0"/>
              </a:rPr>
              <a:t>number</a:t>
            </a: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</a:rPr>
              <a:t> suite à l’affectation.</a:t>
            </a: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endParaRPr lang="fr-F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020"/>
                </a:solidFill>
                <a:latin typeface="Open Sans" panose="020B0606030504020204" pitchFamily="34" charset="0"/>
              </a:rPr>
              <a:t>La variable 25,36 est arrondi à 25 avec la méthode de l’objet Math.</a:t>
            </a: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endParaRPr lang="fr-FR" dirty="0">
              <a:solidFill>
                <a:srgbClr val="202020"/>
              </a:solidFill>
              <a:latin typeface="Open Sans" panose="020B0606030504020204" pitchFamily="34" charset="0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020"/>
                </a:solidFill>
                <a:latin typeface="Open Sans" panose="020B0606030504020204" pitchFamily="34" charset="0"/>
              </a:rPr>
              <a:t>Les propriétés de l’objet sont affichées :</a:t>
            </a: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 err="1">
                <a:solidFill>
                  <a:srgbClr val="202020"/>
                </a:solidFill>
                <a:latin typeface="Open Sans" panose="020B0606030504020204" pitchFamily="34" charset="0"/>
              </a:rPr>
              <a:t>obj.nom</a:t>
            </a:r>
            <a:r>
              <a:rPr lang="fr-FR" dirty="0">
                <a:solidFill>
                  <a:srgbClr val="202020"/>
                </a:solidFill>
                <a:latin typeface="Open Sans" panose="020B0606030504020204" pitchFamily="34" charset="0"/>
              </a:rPr>
              <a:t> et </a:t>
            </a:r>
            <a:r>
              <a:rPr lang="fr-FR" dirty="0" err="1">
                <a:solidFill>
                  <a:srgbClr val="202020"/>
                </a:solidFill>
                <a:latin typeface="Open Sans" panose="020B0606030504020204" pitchFamily="34" charset="0"/>
              </a:rPr>
              <a:t>obj.prenom</a:t>
            </a:r>
            <a:r>
              <a:rPr lang="fr-FR" dirty="0">
                <a:solidFill>
                  <a:srgbClr val="202020"/>
                </a:solidFill>
                <a:latin typeface="Open Sans" panose="020B0606030504020204" pitchFamily="34" charset="0"/>
              </a:rPr>
              <a:t>,</a:t>
            </a: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020"/>
                </a:solidFill>
                <a:latin typeface="Open Sans" panose="020B0606030504020204" pitchFamily="34" charset="0"/>
              </a:rPr>
              <a:t> </a:t>
            </a:r>
            <a:endParaRPr lang="fr-FR" b="1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129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0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fr-FR" b="1" i="1" dirty="0">
                <a:solidFill>
                  <a:srgbClr val="0101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Coté navigateur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2"/>
          </p:nvPr>
        </p:nvSpPr>
        <p:spPr>
          <a:xfrm>
            <a:off x="1498642" y="1588656"/>
            <a:ext cx="9474158" cy="47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0160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Manipulation d’élément HTML.</a:t>
            </a:r>
            <a:endParaRPr lang="fr-FR" dirty="0">
              <a:solidFill>
                <a:srgbClr val="202020"/>
              </a:solidFill>
              <a:latin typeface="Open Sans" panose="020B0606030504020204" pitchFamily="34" charset="0"/>
            </a:endParaRPr>
          </a:p>
          <a:p>
            <a:pPr marL="10160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b="0" i="0" dirty="0">
                <a:solidFill>
                  <a:srgbClr val="202020"/>
                </a:solidFill>
                <a:effectLst/>
                <a:latin typeface="Open Sans" panose="020B0606030504020204" pitchFamily="34" charset="0"/>
              </a:rPr>
              <a:t> </a:t>
            </a:r>
            <a:endParaRPr b="1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D29422-1969-CDA2-40BE-7C23AE52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48878" y="2587197"/>
            <a:ext cx="4282246" cy="2332044"/>
          </a:xfrm>
          <a:prstGeom prst="rect">
            <a:avLst/>
          </a:prstGeom>
        </p:spPr>
      </p:pic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F7BA67F2-42B4-38E9-C9D9-74B43E0AC452}"/>
              </a:ext>
            </a:extLst>
          </p:cNvPr>
          <p:cNvSpPr txBox="1">
            <a:spLocks/>
          </p:cNvSpPr>
          <p:nvPr/>
        </p:nvSpPr>
        <p:spPr>
          <a:xfrm>
            <a:off x="5931124" y="2593240"/>
            <a:ext cx="5435215" cy="268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</a:rPr>
              <a:t>Récupération et affectation de la balise H1 dans une variable.</a:t>
            </a: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endParaRPr lang="fr-F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020"/>
                </a:solidFill>
                <a:latin typeface="Open Sans" panose="020B0606030504020204" pitchFamily="34" charset="0"/>
              </a:rPr>
              <a:t>Affichage en console et la variable et de son contenu.</a:t>
            </a: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endParaRPr lang="fr-FR" dirty="0">
              <a:solidFill>
                <a:srgbClr val="202020"/>
              </a:solidFill>
              <a:latin typeface="Open Sans" panose="020B0606030504020204" pitchFamily="34" charset="0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020"/>
                </a:solidFill>
                <a:latin typeface="Open Sans" panose="020B0606030504020204" pitchFamily="34" charset="0"/>
              </a:rPr>
              <a:t>Ajout du style CSS de manière dynamique.</a:t>
            </a: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020"/>
                </a:solidFill>
                <a:latin typeface="Open Sans" panose="020B0606030504020204" pitchFamily="34" charset="0"/>
              </a:rPr>
              <a:t> </a:t>
            </a:r>
            <a:endParaRPr lang="fr-FR" b="1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797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90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fr-FR" b="1" i="1" dirty="0">
                <a:solidFill>
                  <a:srgbClr val="01010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</a:rPr>
              <a:t>Coté navigateur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2"/>
          </p:nvPr>
        </p:nvSpPr>
        <p:spPr>
          <a:xfrm>
            <a:off x="1498642" y="1588656"/>
            <a:ext cx="9474158" cy="47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0160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 navigateur interprète le javascript et affiche les log dans la console .</a:t>
            </a:r>
            <a:endParaRPr lang="fr-FR" dirty="0">
              <a:solidFill>
                <a:srgbClr val="202020"/>
              </a:solidFill>
              <a:latin typeface="Open Sans" panose="020B0606030504020204" pitchFamily="34" charset="0"/>
            </a:endParaRPr>
          </a:p>
          <a:p>
            <a:pPr marL="10160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-FR" b="0" i="0" dirty="0">
                <a:solidFill>
                  <a:srgbClr val="202020"/>
                </a:solidFill>
                <a:effectLst/>
                <a:latin typeface="Open Sans" panose="020B0606030504020204" pitchFamily="34" charset="0"/>
              </a:rPr>
              <a:t> </a:t>
            </a:r>
            <a:endParaRPr b="1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D29422-1969-CDA2-40BE-7C23AE52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14529" y="2068498"/>
            <a:ext cx="3329743" cy="4103702"/>
          </a:xfrm>
          <a:prstGeom prst="rect">
            <a:avLst/>
          </a:prstGeom>
        </p:spPr>
      </p:pic>
      <p:sp>
        <p:nvSpPr>
          <p:cNvPr id="5" name="Google Shape;100;p2">
            <a:extLst>
              <a:ext uri="{FF2B5EF4-FFF2-40B4-BE49-F238E27FC236}">
                <a16:creationId xmlns:a16="http://schemas.microsoft.com/office/drawing/2014/main" id="{F7BA67F2-42B4-38E9-C9D9-74B43E0AC452}"/>
              </a:ext>
            </a:extLst>
          </p:cNvPr>
          <p:cNvSpPr txBox="1">
            <a:spLocks/>
          </p:cNvSpPr>
          <p:nvPr/>
        </p:nvSpPr>
        <p:spPr>
          <a:xfrm>
            <a:off x="5931124" y="2587196"/>
            <a:ext cx="5435215" cy="1869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122"/>
                </a:solidFill>
                <a:latin typeface="Arial" panose="020B0604020202020204" pitchFamily="34" charset="0"/>
              </a:rPr>
              <a:t>Le titre est devenu de couleur rouge suite à la manipulation en javascript.</a:t>
            </a: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endParaRPr lang="fr-F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020"/>
                </a:solidFill>
                <a:latin typeface="Open Sans" panose="020B0606030504020204" pitchFamily="34" charset="0"/>
              </a:rPr>
              <a:t>Affichage de la balise et de son contenu.</a:t>
            </a:r>
          </a:p>
          <a:p>
            <a:pPr marL="101600" indent="0">
              <a:spcBef>
                <a:spcPts val="0"/>
              </a:spcBef>
              <a:buFont typeface="Libre Franklin"/>
              <a:buNone/>
            </a:pPr>
            <a:r>
              <a:rPr lang="fr-FR" dirty="0">
                <a:solidFill>
                  <a:srgbClr val="202020"/>
                </a:solidFill>
                <a:latin typeface="Open Sans" panose="020B0606030504020204" pitchFamily="34" charset="0"/>
              </a:rPr>
              <a:t> </a:t>
            </a:r>
            <a:endParaRPr lang="fr-FR" b="1" i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33109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5F054D3919934496703DCE6E7E8D44" ma:contentTypeVersion="10" ma:contentTypeDescription="Crée un document." ma:contentTypeScope="" ma:versionID="8baa9d0b3cf9263bacbd013bcd1229e5">
  <xsd:schema xmlns:xsd="http://www.w3.org/2001/XMLSchema" xmlns:xs="http://www.w3.org/2001/XMLSchema" xmlns:p="http://schemas.microsoft.com/office/2006/metadata/properties" xmlns:ns2="f84e5a0e-9056-47b8-820c-6ef0d5914545" xmlns:ns3="215ee3f1-d109-4095-9c97-b07a2870745e" targetNamespace="http://schemas.microsoft.com/office/2006/metadata/properties" ma:root="true" ma:fieldsID="d92d3d27d13ee363b91eee679440a2e5" ns2:_="" ns3:_="">
    <xsd:import namespace="f84e5a0e-9056-47b8-820c-6ef0d5914545"/>
    <xsd:import namespace="215ee3f1-d109-4095-9c97-b07a2870745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4e5a0e-9056-47b8-820c-6ef0d591454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ee3f1-d109-4095-9c97-b07a287074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6FB271-D0EC-4FA9-AC98-70CFE5B380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B36436-9C17-4B0E-BA65-1DFD2065B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4e5a0e-9056-47b8-820c-6ef0d5914545"/>
    <ds:schemaRef ds:uri="215ee3f1-d109-4095-9c97-b07a287074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4A7AB2-0951-466E-897E-698889DEACB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898</Words>
  <Application>Microsoft Office PowerPoint</Application>
  <PresentationFormat>Grand écran</PresentationFormat>
  <Paragraphs>107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-apple-system</vt:lpstr>
      <vt:lpstr>Arial</vt:lpstr>
      <vt:lpstr>Libre Franklin</vt:lpstr>
      <vt:lpstr>Open Sans</vt:lpstr>
      <vt:lpstr>Inter</vt:lpstr>
      <vt:lpstr>Crop</vt:lpstr>
      <vt:lpstr>Javascript</vt:lpstr>
      <vt:lpstr>Définition… </vt:lpstr>
      <vt:lpstr>Pour définir ce qu’est le JavaScript  </vt:lpstr>
      <vt:lpstr>C’est un langage…  </vt:lpstr>
      <vt:lpstr>Coté navigateur</vt:lpstr>
      <vt:lpstr>Coté navigateur</vt:lpstr>
      <vt:lpstr>Coté navigateur</vt:lpstr>
      <vt:lpstr>Coté navigateur</vt:lpstr>
      <vt:lpstr>Coté navigateur</vt:lpstr>
      <vt:lpstr>Ressources..</vt:lpstr>
      <vt:lpstr>ECMAScript</vt:lpstr>
      <vt:lpstr>Définition… </vt:lpstr>
      <vt:lpstr>Histoire… </vt:lpstr>
      <vt:lpstr>ECMAScript </vt:lpstr>
      <vt:lpstr>ECMA-262 </vt:lpstr>
      <vt:lpstr>ECMA-262 </vt:lpstr>
      <vt:lpstr>ECMA-262 </vt:lpstr>
      <vt:lpstr>ECMA-262 </vt:lpstr>
      <vt:lpstr>Ressources..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DIFFÉRENTS DIAGRAMME UML</dc:title>
  <dc:creator>Delmerie</dc:creator>
  <cp:lastModifiedBy>Jean Charles  DUFFAU</cp:lastModifiedBy>
  <cp:revision>8</cp:revision>
  <dcterms:created xsi:type="dcterms:W3CDTF">2022-03-31T15:50:30Z</dcterms:created>
  <dcterms:modified xsi:type="dcterms:W3CDTF">2022-05-03T11:53:19Z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0x010100A35F054D3919934496703DCE6E7E8D44</vt:lpwstr>
  </property>
</Properties>
</file>