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Charles  DUFFAU" initials="JCD" lastIdx="1" clrIdx="0">
    <p:extLst>
      <p:ext uri="{19B8F6BF-5375-455C-9EA6-DF929625EA0E}">
        <p15:presenceInfo xmlns:p15="http://schemas.microsoft.com/office/powerpoint/2012/main" userId="S::jean-charles.duffau@fms-ea.com::66d1da56-1544-43b9-89e2-a6f9a1f6e1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16T10:27:51.545" idx="1">
    <p:pos x="7533" y="252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BD52-C523-4717-B289-D0BD38ED5E3F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A3A6-BB8F-4BCD-BF88-D7578F94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907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BD52-C523-4717-B289-D0BD38ED5E3F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A3A6-BB8F-4BCD-BF88-D7578F94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01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BD52-C523-4717-B289-D0BD38ED5E3F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A3A6-BB8F-4BCD-BF88-D7578F94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82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BD52-C523-4717-B289-D0BD38ED5E3F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A3A6-BB8F-4BCD-BF88-D7578F94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95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BD52-C523-4717-B289-D0BD38ED5E3F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A3A6-BB8F-4BCD-BF88-D7578F94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034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BD52-C523-4717-B289-D0BD38ED5E3F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A3A6-BB8F-4BCD-BF88-D7578F94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05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BD52-C523-4717-B289-D0BD38ED5E3F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A3A6-BB8F-4BCD-BF88-D7578F94266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8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BD52-C523-4717-B289-D0BD38ED5E3F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A3A6-BB8F-4BCD-BF88-D7578F94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87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BD52-C523-4717-B289-D0BD38ED5E3F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A3A6-BB8F-4BCD-BF88-D7578F94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57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BD52-C523-4717-B289-D0BD38ED5E3F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A3A6-BB8F-4BCD-BF88-D7578F94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69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0BD52-C523-4717-B289-D0BD38ED5E3F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A3A6-BB8F-4BCD-BF88-D7578F94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46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420BD52-C523-4717-B289-D0BD38ED5E3F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ED5A3A6-BB8F-4BCD-BF88-D7578F94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37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terial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material.io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material.angular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uffauJC/FMS_Ang_Material_Demo.git" TargetMode="External"/><Relationship Id="rId5" Type="http://schemas.openxmlformats.org/officeDocument/2006/relationships/hyperlink" Target="https://www.angularjswiki.com/material/" TargetMode="External"/><Relationship Id="rId4" Type="http://schemas.openxmlformats.org/officeDocument/2006/relationships/hyperlink" Target="https://github.com/angular/componen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7218E-43EF-5562-30DA-8BB33AD71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MATERIAL_ANGULAR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3E66E7-34DF-866A-284D-969DC624B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Material</a:t>
            </a:r>
            <a:r>
              <a:rPr lang="fr-FR" dirty="0"/>
              <a:t> Design components for </a:t>
            </a:r>
            <a:r>
              <a:rPr lang="fr-FR" dirty="0" err="1"/>
              <a:t>Angular</a:t>
            </a:r>
            <a:r>
              <a:rPr lang="fr-FR" dirty="0"/>
              <a:t>.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1769679-BF05-2258-CF56-84E9ADCD7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527" y="0"/>
            <a:ext cx="2292473" cy="217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8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7218E-43EF-5562-30DA-8BB33AD7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44209"/>
            <a:ext cx="8991600" cy="3302494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FF0000"/>
                </a:solidFill>
              </a:rPr>
              <a:t>&lt;mat-</a:t>
            </a:r>
            <a:r>
              <a:rPr lang="fr-FR" sz="1800" dirty="0" err="1">
                <a:solidFill>
                  <a:srgbClr val="FF0000"/>
                </a:solidFill>
              </a:rPr>
              <a:t>card</a:t>
            </a:r>
            <a:r>
              <a:rPr lang="fr-FR" sz="1800" dirty="0">
                <a:solidFill>
                  <a:srgbClr val="FF0000"/>
                </a:solidFill>
              </a:rPr>
              <a:t>&gt;</a:t>
            </a:r>
            <a:br>
              <a:rPr lang="fr-FR" sz="1800" dirty="0">
                <a:solidFill>
                  <a:srgbClr val="FF0000"/>
                </a:solidFill>
              </a:rPr>
            </a:br>
            <a:br>
              <a:rPr lang="fr-FR" sz="1800" dirty="0"/>
            </a:br>
            <a:r>
              <a:rPr lang="fr-FR" sz="1800" dirty="0"/>
              <a:t>est un conteneur de contenu pour du texte, des photos et des actions dans le contexte d'un seul sujet.</a:t>
            </a:r>
            <a:br>
              <a:rPr lang="fr-FR" sz="1800" dirty="0"/>
            </a:br>
            <a:br>
              <a:rPr lang="fr-FR" sz="1800" dirty="0"/>
            </a:br>
            <a:r>
              <a:rPr lang="en-US" sz="1800" dirty="0">
                <a:solidFill>
                  <a:srgbClr val="FF0000"/>
                </a:solidFill>
              </a:rPr>
              <a:t>import {</a:t>
            </a:r>
            <a:r>
              <a:rPr lang="en-US" sz="1800" dirty="0" err="1">
                <a:solidFill>
                  <a:srgbClr val="FF0000"/>
                </a:solidFill>
              </a:rPr>
              <a:t>MatCardModule</a:t>
            </a:r>
            <a:r>
              <a:rPr lang="en-US" sz="1800" dirty="0">
                <a:solidFill>
                  <a:srgbClr val="FF0000"/>
                </a:solidFill>
              </a:rPr>
              <a:t>} from '@angular/material/card';</a:t>
            </a: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endParaRPr lang="fr-FR" sz="1800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1769679-BF05-2258-CF56-84E9ADCD7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527" y="0"/>
            <a:ext cx="2292473" cy="217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8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7218E-43EF-5562-30DA-8BB33AD7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44209"/>
            <a:ext cx="8991600" cy="3302494"/>
          </a:xfrm>
        </p:spPr>
        <p:txBody>
          <a:bodyPr>
            <a:normAutofit fontScale="90000"/>
          </a:bodyPr>
          <a:lstStyle/>
          <a:p>
            <a:r>
              <a:rPr lang="fr-FR" sz="1800" dirty="0">
                <a:solidFill>
                  <a:srgbClr val="FF0000"/>
                </a:solidFill>
              </a:rPr>
              <a:t>&lt;mat-</a:t>
            </a:r>
            <a:r>
              <a:rPr lang="fr-FR" sz="1800" dirty="0" err="1">
                <a:solidFill>
                  <a:srgbClr val="FF0000"/>
                </a:solidFill>
              </a:rPr>
              <a:t>card</a:t>
            </a:r>
            <a:r>
              <a:rPr lang="fr-FR" sz="1800" dirty="0">
                <a:solidFill>
                  <a:srgbClr val="FF0000"/>
                </a:solidFill>
              </a:rPr>
              <a:t>&gt;</a:t>
            </a:r>
            <a:br>
              <a:rPr lang="fr-FR" sz="1800" dirty="0">
                <a:solidFill>
                  <a:srgbClr val="FF0000"/>
                </a:solidFill>
              </a:rPr>
            </a:br>
            <a:br>
              <a:rPr lang="fr-FR" sz="1800" dirty="0"/>
            </a:br>
            <a:r>
              <a:rPr lang="fr-FR" sz="1800" dirty="0"/>
              <a:t>La carte la plus basique n'a besoin que d’un </a:t>
            </a:r>
            <a:br>
              <a:rPr lang="fr-FR" sz="1800" dirty="0"/>
            </a:br>
            <a:br>
              <a:rPr lang="fr-FR" sz="1800" dirty="0"/>
            </a:br>
            <a:r>
              <a:rPr lang="fr-FR" sz="1800" dirty="0"/>
              <a:t>&lt;mat-</a:t>
            </a:r>
            <a:r>
              <a:rPr lang="fr-FR" sz="1800" dirty="0" err="1"/>
              <a:t>card</a:t>
            </a:r>
            <a:r>
              <a:rPr lang="fr-FR" sz="1800" dirty="0"/>
              <a:t>&gt; élément avec un certain contenu. </a:t>
            </a: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r>
              <a:rPr lang="fr-FR" sz="1800" dirty="0"/>
              <a:t>Cependant, </a:t>
            </a:r>
            <a:r>
              <a:rPr lang="fr-FR" sz="1800" dirty="0" err="1"/>
              <a:t>Angular</a:t>
            </a:r>
            <a:r>
              <a:rPr lang="fr-FR" sz="1800" dirty="0"/>
              <a:t> </a:t>
            </a:r>
            <a:r>
              <a:rPr lang="fr-FR" sz="1800" dirty="0" err="1"/>
              <a:t>Material</a:t>
            </a:r>
            <a:r>
              <a:rPr lang="fr-FR" sz="1800" dirty="0"/>
              <a:t> fournit un certain nombre de</a:t>
            </a:r>
            <a:br>
              <a:rPr lang="fr-FR" sz="1800" dirty="0"/>
            </a:br>
            <a:br>
              <a:rPr lang="fr-FR" sz="1800" dirty="0"/>
            </a:br>
            <a:r>
              <a:rPr lang="fr-FR" sz="1800" dirty="0"/>
              <a:t> sections prédéfinies que vous pouvez utiliser à l'intérieur</a:t>
            </a: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endParaRPr lang="fr-FR" sz="1800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1769679-BF05-2258-CF56-84E9ADCD7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527" y="0"/>
            <a:ext cx="2292473" cy="217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8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7218E-43EF-5562-30DA-8BB33AD7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44209"/>
            <a:ext cx="8991600" cy="3302494"/>
          </a:xfrm>
        </p:spPr>
        <p:txBody>
          <a:bodyPr>
            <a:normAutofit fontScale="90000"/>
          </a:bodyPr>
          <a:lstStyle/>
          <a:p>
            <a:r>
              <a:rPr lang="fr-FR" sz="1800" dirty="0">
                <a:solidFill>
                  <a:srgbClr val="FF0000"/>
                </a:solidFill>
              </a:rPr>
              <a:t>&lt;mat-</a:t>
            </a:r>
            <a:r>
              <a:rPr lang="fr-FR" sz="1800" dirty="0" err="1">
                <a:solidFill>
                  <a:srgbClr val="FF0000"/>
                </a:solidFill>
              </a:rPr>
              <a:t>card</a:t>
            </a:r>
            <a:r>
              <a:rPr lang="fr-FR" sz="1800" dirty="0">
                <a:solidFill>
                  <a:srgbClr val="FF0000"/>
                </a:solidFill>
              </a:rPr>
              <a:t>&gt;</a:t>
            </a:r>
            <a:br>
              <a:rPr lang="fr-FR" sz="1800" dirty="0">
                <a:solidFill>
                  <a:srgbClr val="FF0000"/>
                </a:solidFill>
              </a:rPr>
            </a:br>
            <a:br>
              <a:rPr lang="fr-FR" sz="1800" dirty="0"/>
            </a:br>
            <a:r>
              <a:rPr lang="fr-FR" sz="1800" dirty="0">
                <a:solidFill>
                  <a:srgbClr val="7030A0"/>
                </a:solidFill>
              </a:rPr>
              <a:t>&lt;mat-</a:t>
            </a:r>
            <a:r>
              <a:rPr lang="fr-FR" sz="1800" dirty="0" err="1">
                <a:solidFill>
                  <a:srgbClr val="7030A0"/>
                </a:solidFill>
              </a:rPr>
              <a:t>card</a:t>
            </a:r>
            <a:r>
              <a:rPr lang="fr-FR" sz="1800" dirty="0">
                <a:solidFill>
                  <a:srgbClr val="7030A0"/>
                </a:solidFill>
              </a:rPr>
              <a:t>-</a:t>
            </a:r>
            <a:r>
              <a:rPr lang="fr-FR" sz="1800" dirty="0" err="1">
                <a:solidFill>
                  <a:srgbClr val="7030A0"/>
                </a:solidFill>
              </a:rPr>
              <a:t>title</a:t>
            </a:r>
            <a:r>
              <a:rPr lang="fr-FR" sz="1800" dirty="0">
                <a:solidFill>
                  <a:srgbClr val="7030A0"/>
                </a:solidFill>
              </a:rPr>
              <a:t>&gt;</a:t>
            </a:r>
            <a:r>
              <a:rPr lang="fr-FR" sz="1800" dirty="0"/>
              <a:t>	Titre de la carte</a:t>
            </a:r>
            <a:br>
              <a:rPr lang="fr-FR" sz="1800" dirty="0"/>
            </a:br>
            <a:r>
              <a:rPr lang="fr-FR" sz="1800" dirty="0">
                <a:solidFill>
                  <a:srgbClr val="7030A0"/>
                </a:solidFill>
              </a:rPr>
              <a:t>&lt;mat-</a:t>
            </a:r>
            <a:r>
              <a:rPr lang="fr-FR" sz="1800" dirty="0" err="1">
                <a:solidFill>
                  <a:srgbClr val="7030A0"/>
                </a:solidFill>
              </a:rPr>
              <a:t>card</a:t>
            </a:r>
            <a:r>
              <a:rPr lang="fr-FR" sz="1800" dirty="0">
                <a:solidFill>
                  <a:srgbClr val="7030A0"/>
                </a:solidFill>
              </a:rPr>
              <a:t>-</a:t>
            </a:r>
            <a:r>
              <a:rPr lang="fr-FR" sz="1800" dirty="0" err="1">
                <a:solidFill>
                  <a:srgbClr val="7030A0"/>
                </a:solidFill>
              </a:rPr>
              <a:t>subtitle</a:t>
            </a:r>
            <a:r>
              <a:rPr lang="fr-FR" sz="1800" dirty="0">
                <a:solidFill>
                  <a:srgbClr val="7030A0"/>
                </a:solidFill>
              </a:rPr>
              <a:t>&gt;</a:t>
            </a:r>
            <a:r>
              <a:rPr lang="fr-FR" sz="1800" dirty="0"/>
              <a:t>	 Sous-titre de la carte</a:t>
            </a:r>
            <a:br>
              <a:rPr lang="fr-FR" sz="1800" dirty="0"/>
            </a:br>
            <a:br>
              <a:rPr lang="fr-FR" sz="1800" dirty="0"/>
            </a:br>
            <a:r>
              <a:rPr lang="fr-FR" sz="1800" dirty="0">
                <a:solidFill>
                  <a:srgbClr val="7030A0"/>
                </a:solidFill>
              </a:rPr>
              <a:t>&lt;</a:t>
            </a:r>
            <a:r>
              <a:rPr lang="fr-FR" sz="1800" dirty="0" err="1">
                <a:solidFill>
                  <a:srgbClr val="7030A0"/>
                </a:solidFill>
              </a:rPr>
              <a:t>img</a:t>
            </a:r>
            <a:r>
              <a:rPr lang="fr-FR" sz="1800" dirty="0">
                <a:solidFill>
                  <a:srgbClr val="7030A0"/>
                </a:solidFill>
              </a:rPr>
              <a:t> mat-</a:t>
            </a:r>
            <a:r>
              <a:rPr lang="fr-FR" sz="1800" dirty="0" err="1">
                <a:solidFill>
                  <a:srgbClr val="7030A0"/>
                </a:solidFill>
              </a:rPr>
              <a:t>card</a:t>
            </a:r>
            <a:r>
              <a:rPr lang="fr-FR" sz="1800" dirty="0">
                <a:solidFill>
                  <a:srgbClr val="7030A0"/>
                </a:solidFill>
              </a:rPr>
              <a:t>-image &gt; </a:t>
            </a:r>
            <a:r>
              <a:rPr lang="fr-FR" sz="1800" dirty="0"/>
              <a:t>Image de la carte. Étire l'image à la largeur du conteneur</a:t>
            </a: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endParaRPr lang="fr-FR" sz="1800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1769679-BF05-2258-CF56-84E9ADCD7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527" y="0"/>
            <a:ext cx="2292473" cy="217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6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7218E-43EF-5562-30DA-8BB33AD7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697" y="399495"/>
            <a:ext cx="11718524" cy="6090082"/>
          </a:xfrm>
        </p:spPr>
        <p:txBody>
          <a:bodyPr>
            <a:normAutofit/>
          </a:bodyPr>
          <a:lstStyle/>
          <a:p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endParaRPr lang="fr-FR" sz="1800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1769679-BF05-2258-CF56-84E9ADCD7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79" y="4288419"/>
            <a:ext cx="2292473" cy="2170086"/>
          </a:xfrm>
          <a:prstGeom prst="rect">
            <a:avLst/>
          </a:prstGeom>
        </p:spPr>
      </p:pic>
      <p:pic>
        <p:nvPicPr>
          <p:cNvPr id="11" name="Graphique 10" descr="Flèche : courbe légère">
            <a:extLst>
              <a:ext uri="{FF2B5EF4-FFF2-40B4-BE49-F238E27FC236}">
                <a16:creationId xmlns:a16="http://schemas.microsoft.com/office/drawing/2014/main" id="{B547D9AF-F059-E16F-FD76-E2906F1F5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213" y="3451996"/>
            <a:ext cx="914400" cy="40837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6843141-F4FF-1A82-3892-99728B581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42" y="566791"/>
            <a:ext cx="7323886" cy="33911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DDF0CA9-620A-D9E6-3882-F07F8472D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074" y="878889"/>
            <a:ext cx="3775583" cy="5513055"/>
          </a:xfrm>
          <a:prstGeom prst="rect">
            <a:avLst/>
          </a:prstGeom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C917BA43-F14D-2D9F-36EF-25578AA8C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4098" y="4603834"/>
            <a:ext cx="5197130" cy="123989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Copier – coller</a:t>
            </a:r>
          </a:p>
          <a:p>
            <a:r>
              <a:rPr lang="fr-FR" dirty="0">
                <a:solidFill>
                  <a:srgbClr val="7030A0"/>
                </a:solidFill>
              </a:rPr>
              <a:t>Depuis l’api</a:t>
            </a:r>
          </a:p>
        </p:txBody>
      </p:sp>
    </p:spTree>
    <p:extLst>
      <p:ext uri="{BB962C8B-B14F-4D97-AF65-F5344CB8AC3E}">
        <p14:creationId xmlns:p14="http://schemas.microsoft.com/office/powerpoint/2010/main" val="402351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7218E-43EF-5562-30DA-8BB33AD7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44208"/>
            <a:ext cx="8991600" cy="4625267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FF0000"/>
                </a:solidFill>
              </a:rPr>
              <a:t>&lt;mat-</a:t>
            </a:r>
            <a:r>
              <a:rPr lang="fr-FR" sz="1800" dirty="0" err="1">
                <a:solidFill>
                  <a:srgbClr val="FF0000"/>
                </a:solidFill>
              </a:rPr>
              <a:t>card</a:t>
            </a:r>
            <a:r>
              <a:rPr lang="fr-FR" sz="1800" dirty="0">
                <a:solidFill>
                  <a:srgbClr val="FF0000"/>
                </a:solidFill>
              </a:rPr>
              <a:t>&gt;</a:t>
            </a:r>
            <a:br>
              <a:rPr lang="fr-FR" sz="1800" dirty="0">
                <a:solidFill>
                  <a:srgbClr val="FF0000"/>
                </a:solidFill>
              </a:rPr>
            </a:br>
            <a:br>
              <a:rPr lang="fr-FR" sz="1800" dirty="0"/>
            </a:br>
            <a:r>
              <a:rPr lang="fr-FR" sz="1800" dirty="0" err="1">
                <a:solidFill>
                  <a:srgbClr val="7030A0"/>
                </a:solidFill>
              </a:rPr>
              <a:t>scss</a:t>
            </a:r>
            <a:r>
              <a:rPr lang="fr-FR" sz="1800" dirty="0"/>
              <a:t> pour le style</a:t>
            </a: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endParaRPr lang="fr-FR" sz="1800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1769679-BF05-2258-CF56-84E9ADCD7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527" y="0"/>
            <a:ext cx="2292473" cy="217008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57B03F4-562F-700F-F882-A546D9763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001" y="4134097"/>
            <a:ext cx="4191363" cy="11278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BC4AC3-6F03-B4DB-E104-6603E2C5D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838" y="5629940"/>
            <a:ext cx="5044877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5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7218E-43EF-5562-30DA-8BB33AD7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836" y="399494"/>
            <a:ext cx="11503241" cy="6184630"/>
          </a:xfrm>
        </p:spPr>
        <p:txBody>
          <a:bodyPr>
            <a:normAutofit/>
          </a:bodyPr>
          <a:lstStyle/>
          <a:p>
            <a:r>
              <a:rPr lang="fr-FR" sz="1800" dirty="0" err="1">
                <a:solidFill>
                  <a:srgbClr val="FF0000"/>
                </a:solidFill>
              </a:rPr>
              <a:t>Material</a:t>
            </a:r>
            <a:r>
              <a:rPr lang="fr-FR" sz="1800" dirty="0">
                <a:solidFill>
                  <a:srgbClr val="FF0000"/>
                </a:solidFill>
              </a:rPr>
              <a:t> - </a:t>
            </a:r>
            <a:r>
              <a:rPr lang="fr-FR" sz="1800" dirty="0" err="1">
                <a:solidFill>
                  <a:srgbClr val="FF0000"/>
                </a:solidFill>
              </a:rPr>
              <a:t>angular</a:t>
            </a:r>
            <a:br>
              <a:rPr lang="fr-FR" sz="1800" dirty="0">
                <a:solidFill>
                  <a:srgbClr val="FF0000"/>
                </a:solidFill>
              </a:rPr>
            </a:br>
            <a:br>
              <a:rPr lang="fr-FR" sz="1800" dirty="0"/>
            </a:br>
            <a:r>
              <a:rPr lang="fr-FR" sz="1800" dirty="0"/>
              <a:t>c’est aussi des guides</a:t>
            </a:r>
            <a:br>
              <a:rPr lang="fr-FR" sz="1800" dirty="0"/>
            </a:br>
            <a:r>
              <a:rPr lang="fr-FR" sz="1800" dirty="0"/>
              <a:t>de plein de possibilités</a:t>
            </a: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endParaRPr lang="fr-FR" sz="1800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1769679-BF05-2258-CF56-84E9ADCD7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6235" y="399494"/>
            <a:ext cx="2292473" cy="217008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4D82AC8-6FF4-DC6C-A780-1050F1135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440" y="2805345"/>
            <a:ext cx="8416032" cy="321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9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7218E-43EF-5562-30DA-8BB33AD7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44209"/>
            <a:ext cx="8991600" cy="3302494"/>
          </a:xfrm>
        </p:spPr>
        <p:txBody>
          <a:bodyPr>
            <a:normAutofit fontScale="90000"/>
          </a:bodyPr>
          <a:lstStyle/>
          <a:p>
            <a:r>
              <a:rPr lang="fr-FR" sz="1800" dirty="0" err="1">
                <a:solidFill>
                  <a:srgbClr val="FF0000"/>
                </a:solidFill>
              </a:rPr>
              <a:t>Material</a:t>
            </a:r>
            <a:r>
              <a:rPr lang="fr-FR" sz="1800" dirty="0">
                <a:solidFill>
                  <a:srgbClr val="FF0000"/>
                </a:solidFill>
              </a:rPr>
              <a:t> - </a:t>
            </a:r>
            <a:r>
              <a:rPr lang="fr-FR" sz="1800" dirty="0" err="1">
                <a:solidFill>
                  <a:srgbClr val="FF0000"/>
                </a:solidFill>
              </a:rPr>
              <a:t>angular</a:t>
            </a:r>
            <a:br>
              <a:rPr lang="fr-FR" sz="1800" dirty="0">
                <a:solidFill>
                  <a:srgbClr val="FF0000"/>
                </a:solidFill>
              </a:rPr>
            </a:br>
            <a:br>
              <a:rPr lang="fr-FR" sz="1800" dirty="0"/>
            </a:br>
            <a:r>
              <a:rPr lang="fr-FR" sz="1800" dirty="0"/>
              <a:t>c’est l’adaptation</a:t>
            </a:r>
            <a:br>
              <a:rPr lang="fr-FR" sz="1800" dirty="0"/>
            </a:br>
            <a:br>
              <a:rPr lang="fr-FR" sz="1800" dirty="0"/>
            </a:br>
            <a:r>
              <a:rPr lang="fr-FR" sz="1800" dirty="0"/>
              <a:t>de</a:t>
            </a:r>
            <a:br>
              <a:rPr lang="fr-FR" sz="1800" dirty="0"/>
            </a:br>
            <a:br>
              <a:rPr lang="fr-FR" sz="1800" dirty="0"/>
            </a:br>
            <a:r>
              <a:rPr lang="fr-FR" sz="1800" dirty="0">
                <a:hlinkClick r:id="rId2"/>
              </a:rPr>
              <a:t>https://material.io/</a:t>
            </a: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r>
              <a:rPr lang="fr-FR" sz="1800" dirty="0"/>
              <a:t>Pour </a:t>
            </a:r>
            <a:r>
              <a:rPr lang="fr-FR" sz="1800" dirty="0" err="1"/>
              <a:t>angular</a:t>
            </a:r>
            <a:r>
              <a:rPr lang="fr-FR" sz="1800" dirty="0"/>
              <a:t>…. Pardi  !!!</a:t>
            </a:r>
            <a:br>
              <a:rPr lang="fr-FR" sz="1800" dirty="0"/>
            </a:br>
            <a:br>
              <a:rPr lang="fr-FR" sz="1800" dirty="0"/>
            </a:br>
            <a:endParaRPr lang="fr-FR" sz="1800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1769679-BF05-2258-CF56-84E9ADCD7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9527" y="0"/>
            <a:ext cx="2292473" cy="217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5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7218E-43EF-5562-30DA-8BB33AD7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44208"/>
            <a:ext cx="8991600" cy="4128117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FF0000"/>
                </a:solidFill>
              </a:rPr>
              <a:t>Ressources :</a:t>
            </a:r>
            <a:br>
              <a:rPr lang="fr-FR" sz="1800" dirty="0">
                <a:solidFill>
                  <a:srgbClr val="FF0000"/>
                </a:solidFill>
              </a:rPr>
            </a:br>
            <a:br>
              <a:rPr lang="fr-FR" sz="1800" dirty="0">
                <a:solidFill>
                  <a:srgbClr val="FF0000"/>
                </a:solidFill>
              </a:rPr>
            </a:br>
            <a:r>
              <a:rPr lang="fr-FR" sz="1800" dirty="0">
                <a:solidFill>
                  <a:srgbClr val="FF0000"/>
                </a:solidFill>
                <a:hlinkClick r:id="rId2"/>
              </a:rPr>
              <a:t>https://material.angular.io/</a:t>
            </a:r>
            <a:br>
              <a:rPr lang="fr-FR" sz="1800" dirty="0">
                <a:solidFill>
                  <a:srgbClr val="FF0000"/>
                </a:solidFill>
              </a:rPr>
            </a:br>
            <a:br>
              <a:rPr lang="fr-FR" sz="1800" dirty="0"/>
            </a:br>
            <a:r>
              <a:rPr lang="fr-FR" sz="1800" dirty="0">
                <a:hlinkClick r:id="rId3"/>
              </a:rPr>
              <a:t>https://material.io/</a:t>
            </a:r>
            <a:br>
              <a:rPr lang="fr-FR" sz="1800" dirty="0"/>
            </a:br>
            <a:br>
              <a:rPr lang="fr-FR" sz="1800" dirty="0"/>
            </a:br>
            <a:r>
              <a:rPr lang="fr-FR" sz="1800" dirty="0">
                <a:hlinkClick r:id="rId4"/>
              </a:rPr>
              <a:t>https://github.com/angular/components</a:t>
            </a:r>
            <a:br>
              <a:rPr lang="fr-FR" sz="1800" dirty="0"/>
            </a:br>
            <a:br>
              <a:rPr lang="fr-FR" sz="1800" dirty="0"/>
            </a:br>
            <a:r>
              <a:rPr lang="fr-FR" sz="1800" dirty="0">
                <a:hlinkClick r:id="rId5"/>
              </a:rPr>
              <a:t>https://www.angularjswiki.com/material/</a:t>
            </a:r>
            <a:br>
              <a:rPr lang="fr-FR" sz="1800" dirty="0"/>
            </a:br>
            <a:br>
              <a:rPr lang="fr-FR" sz="1800" dirty="0"/>
            </a:br>
            <a:r>
              <a:rPr lang="fr-FR" sz="1800" dirty="0"/>
              <a:t>Mon bout de code</a:t>
            </a:r>
            <a:br>
              <a:rPr lang="fr-FR" sz="1800" dirty="0"/>
            </a:br>
            <a:br>
              <a:rPr lang="fr-FR" sz="1800" dirty="0"/>
            </a:br>
            <a:r>
              <a:rPr lang="fr-FR" sz="1800" dirty="0">
                <a:hlinkClick r:id="rId6"/>
              </a:rPr>
              <a:t>https://github.com/DuffauJC/FMS_Ang_Material_Demo.git</a:t>
            </a:r>
            <a:br>
              <a:rPr lang="fr-FR" sz="1800" dirty="0"/>
            </a:br>
            <a:br>
              <a:rPr lang="fr-FR" sz="1800" dirty="0"/>
            </a:br>
            <a:endParaRPr lang="fr-FR" sz="1800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1769679-BF05-2258-CF56-84E9ADCD7F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99527" y="0"/>
            <a:ext cx="2292473" cy="217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4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7218E-43EF-5562-30DA-8BB33AD7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44210"/>
            <a:ext cx="8991600" cy="2088454"/>
          </a:xfrm>
        </p:spPr>
        <p:txBody>
          <a:bodyPr>
            <a:normAutofit/>
          </a:bodyPr>
          <a:lstStyle/>
          <a:p>
            <a:r>
              <a:rPr lang="fr-FR" sz="1800" dirty="0"/>
              <a:t>Construit par l'équipe </a:t>
            </a:r>
            <a:r>
              <a:rPr lang="fr-FR" sz="1800" dirty="0" err="1"/>
              <a:t>Angular</a:t>
            </a:r>
            <a:r>
              <a:rPr lang="fr-FR" sz="1800" dirty="0"/>
              <a:t> pour s'intégrer de manière transparente à </a:t>
            </a:r>
            <a:r>
              <a:rPr lang="fr-FR" sz="1800" dirty="0" err="1"/>
              <a:t>Angular</a:t>
            </a:r>
            <a:r>
              <a:rPr lang="fr-FR" sz="1800" dirty="0"/>
              <a:t>.</a:t>
            </a:r>
            <a:br>
              <a:rPr lang="fr-FR" sz="1800" dirty="0"/>
            </a:br>
            <a:br>
              <a:rPr lang="fr-FR" sz="1800" dirty="0"/>
            </a:br>
            <a:endParaRPr lang="fr-FR" sz="1800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1769679-BF05-2258-CF56-84E9ADCD7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527" y="0"/>
            <a:ext cx="2292473" cy="217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6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7218E-43EF-5562-30DA-8BB33AD7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44210"/>
            <a:ext cx="8991600" cy="2088454"/>
          </a:xfrm>
        </p:spPr>
        <p:txBody>
          <a:bodyPr>
            <a:normAutofit/>
          </a:bodyPr>
          <a:lstStyle/>
          <a:p>
            <a:r>
              <a:rPr lang="fr-FR" sz="1800" dirty="0"/>
              <a:t>ALLONS-Y GAIEMENT !!!!</a:t>
            </a:r>
            <a:br>
              <a:rPr lang="fr-FR" sz="1800" dirty="0"/>
            </a:br>
            <a:br>
              <a:rPr lang="fr-FR" sz="1800" dirty="0"/>
            </a:br>
            <a:r>
              <a:rPr lang="fr-FR" sz="1800" dirty="0" err="1"/>
              <a:t>ng</a:t>
            </a:r>
            <a:r>
              <a:rPr lang="fr-FR" sz="1800" dirty="0"/>
              <a:t> </a:t>
            </a:r>
            <a:r>
              <a:rPr lang="fr-FR" sz="1800" dirty="0" err="1"/>
              <a:t>add</a:t>
            </a:r>
            <a:r>
              <a:rPr lang="fr-FR" sz="1800" dirty="0"/>
              <a:t> @angular/material</a:t>
            </a:r>
            <a:br>
              <a:rPr lang="fr-FR" sz="1800" dirty="0"/>
            </a:br>
            <a:br>
              <a:rPr lang="fr-FR" sz="1800" dirty="0"/>
            </a:br>
            <a:endParaRPr lang="fr-FR" sz="1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3E66E7-34DF-866A-284D-969DC624B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1769679-BF05-2258-CF56-84E9ADCD7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527" y="0"/>
            <a:ext cx="2292473" cy="21700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BCB670D-C56A-0195-7BEB-A249AE73B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194" y="4352544"/>
            <a:ext cx="6801612" cy="123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6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7218E-43EF-5562-30DA-8BB33AD7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44210"/>
            <a:ext cx="8991600" cy="2088454"/>
          </a:xfrm>
        </p:spPr>
        <p:txBody>
          <a:bodyPr>
            <a:normAutofit/>
          </a:bodyPr>
          <a:lstStyle/>
          <a:p>
            <a:r>
              <a:rPr lang="fr-FR" sz="1800" dirty="0"/>
              <a:t>Deux questions plus tard…</a:t>
            </a:r>
            <a:br>
              <a:rPr lang="fr-FR" sz="1800" dirty="0"/>
            </a:br>
            <a:br>
              <a:rPr lang="fr-FR" sz="1800" dirty="0"/>
            </a:br>
            <a:r>
              <a:rPr lang="en-US" sz="1600" dirty="0"/>
              <a:t>? Set up global Angular Material typography styles? Yes </a:t>
            </a:r>
            <a:br>
              <a:rPr lang="en-US" sz="1600" dirty="0"/>
            </a:br>
            <a:r>
              <a:rPr lang="en-US" sz="1600" dirty="0"/>
              <a:t>? Set up browser animations for Angular Material? Yes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liens dans le index.html</a:t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3E66E7-34DF-866A-284D-969DC624B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d’un module personnalisé à la main ou pas…</a:t>
            </a:r>
          </a:p>
          <a:p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module </a:t>
            </a:r>
            <a:r>
              <a:rPr lang="fr-FR" dirty="0" err="1"/>
              <a:t>material</a:t>
            </a:r>
            <a:endParaRPr lang="fr-FR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1769679-BF05-2258-CF56-84E9ADCD7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527" y="0"/>
            <a:ext cx="2292473" cy="2170086"/>
          </a:xfrm>
          <a:prstGeom prst="rect">
            <a:avLst/>
          </a:prstGeom>
        </p:spPr>
      </p:pic>
      <p:pic>
        <p:nvPicPr>
          <p:cNvPr id="8" name="Graphique 7" descr="Flèche : courbe légère">
            <a:extLst>
              <a:ext uri="{FF2B5EF4-FFF2-40B4-BE49-F238E27FC236}">
                <a16:creationId xmlns:a16="http://schemas.microsoft.com/office/drawing/2014/main" id="{ECA731B4-588D-8A6D-DF45-023C91042A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6015" y="3178206"/>
            <a:ext cx="914400" cy="55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1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7218E-43EF-5562-30DA-8BB33AD7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44210"/>
            <a:ext cx="8991600" cy="2088454"/>
          </a:xfrm>
        </p:spPr>
        <p:txBody>
          <a:bodyPr>
            <a:normAutofit/>
          </a:bodyPr>
          <a:lstStyle/>
          <a:p>
            <a:r>
              <a:rPr lang="fr-FR" sz="1800" dirty="0"/>
              <a:t>Pourquoi un module personnalisé ?</a:t>
            </a:r>
            <a:br>
              <a:rPr lang="fr-FR" sz="1800" dirty="0"/>
            </a:br>
            <a:br>
              <a:rPr lang="fr-FR" sz="1800" dirty="0"/>
            </a:br>
            <a:r>
              <a:rPr lang="fr-FR" sz="1800" dirty="0"/>
              <a:t>Pour éviter de surcharger</a:t>
            </a:r>
            <a:br>
              <a:rPr lang="fr-FR" sz="1800" dirty="0"/>
            </a:br>
            <a:br>
              <a:rPr lang="fr-FR" sz="1800" dirty="0"/>
            </a:br>
            <a:r>
              <a:rPr lang="fr-FR" sz="1800" b="1" dirty="0" err="1">
                <a:solidFill>
                  <a:srgbClr val="FF0000"/>
                </a:solidFill>
              </a:rPr>
              <a:t>app.module.ts</a:t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3E66E7-34DF-866A-284D-969DC624B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1769679-BF05-2258-CF56-84E9ADCD7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527" y="0"/>
            <a:ext cx="2292473" cy="217008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308FEFF-57A0-8105-E9BC-6A7410A52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376" y="4163157"/>
            <a:ext cx="7247248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0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7218E-43EF-5562-30DA-8BB33AD7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85927"/>
            <a:ext cx="8449322" cy="5424256"/>
          </a:xfrm>
        </p:spPr>
        <p:txBody>
          <a:bodyPr>
            <a:normAutofit/>
          </a:bodyPr>
          <a:lstStyle/>
          <a:p>
            <a:br>
              <a:rPr lang="fr-FR" sz="1800" dirty="0"/>
            </a:br>
            <a:endParaRPr lang="fr-FR" sz="1800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1769679-BF05-2258-CF56-84E9ADCD7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527" y="0"/>
            <a:ext cx="2292473" cy="21700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F0FB613-22E0-2E37-CA17-0306388DF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585927"/>
            <a:ext cx="8449321" cy="54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3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7218E-43EF-5562-30DA-8BB33AD7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44210"/>
            <a:ext cx="8991600" cy="2088454"/>
          </a:xfrm>
        </p:spPr>
        <p:txBody>
          <a:bodyPr>
            <a:normAutofit/>
          </a:bodyPr>
          <a:lstStyle/>
          <a:p>
            <a:r>
              <a:rPr lang="fr-FR" sz="1800" dirty="0"/>
              <a:t> </a:t>
            </a:r>
            <a:r>
              <a:rPr lang="fr-FR" sz="1800" dirty="0" err="1"/>
              <a:t>app.module.ts</a:t>
            </a:r>
            <a:br>
              <a:rPr lang="fr-FR" sz="1800" dirty="0"/>
            </a:br>
            <a:br>
              <a:rPr lang="fr-FR" sz="1800" dirty="0"/>
            </a:br>
            <a:r>
              <a:rPr lang="en-US" sz="10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000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US" sz="1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0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'@angular/platform-browser'</a:t>
            </a:r>
            <a:r>
              <a:rPr lang="en-US" sz="1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ajout</a:t>
            </a:r>
            <a:r>
              <a:rPr lang="en-US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après </a:t>
            </a:r>
            <a:r>
              <a:rPr lang="en-US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US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---&gt;</a:t>
            </a:r>
            <a:r>
              <a:rPr lang="en-US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dépendance</a:t>
            </a:r>
            <a:br>
              <a:rPr lang="en-US" sz="1000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000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MaterialModule</a:t>
            </a:r>
            <a:r>
              <a:rPr lang="en-US" sz="1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0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'./material/</a:t>
            </a:r>
            <a:r>
              <a:rPr lang="en-US" sz="1000" b="0" dirty="0" err="1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material.module</a:t>
            </a:r>
            <a:r>
              <a:rPr lang="en-US" sz="10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br>
              <a:rPr lang="fr-FR" sz="1800" dirty="0"/>
            </a:br>
            <a:endParaRPr lang="fr-FR" sz="1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3E66E7-34DF-866A-284D-969DC624B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Assurez-vous de l'ajouter après </a:t>
            </a:r>
            <a:r>
              <a:rPr lang="fr-FR" dirty="0" err="1"/>
              <a:t>BrowserModule</a:t>
            </a:r>
            <a:r>
              <a:rPr lang="fr-FR" dirty="0"/>
              <a:t> car les composants </a:t>
            </a:r>
            <a:r>
              <a:rPr lang="fr-FR" dirty="0" err="1"/>
              <a:t>Material</a:t>
            </a:r>
            <a:r>
              <a:rPr lang="fr-FR" dirty="0"/>
              <a:t> dépendent de </a:t>
            </a:r>
            <a:r>
              <a:rPr lang="fr-FR" dirty="0" err="1"/>
              <a:t>BrowserModule</a:t>
            </a:r>
            <a:r>
              <a:rPr lang="fr-FR" dirty="0"/>
              <a:t>. 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1769679-BF05-2258-CF56-84E9ADCD7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527" y="0"/>
            <a:ext cx="2292473" cy="217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6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7218E-43EF-5562-30DA-8BB33AD7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44209"/>
            <a:ext cx="8991600" cy="4545368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FF0000"/>
                </a:solidFill>
              </a:rPr>
              <a:t>Aperçu</a:t>
            </a: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endParaRPr lang="fr-FR" sz="1800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1769679-BF05-2258-CF56-84E9ADCD7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527" y="0"/>
            <a:ext cx="2292473" cy="21700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F6DCF3-B3F8-27FE-BA10-31AC00BF3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671" y="3325489"/>
            <a:ext cx="3482642" cy="20270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64C6099-5E7C-6752-C5D7-33FBE6DCB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804" y="2047941"/>
            <a:ext cx="3291234" cy="4337903"/>
          </a:xfrm>
          <a:prstGeom prst="rect">
            <a:avLst/>
          </a:prstGeom>
        </p:spPr>
      </p:pic>
      <p:pic>
        <p:nvPicPr>
          <p:cNvPr id="11" name="Graphique 10" descr="Flèche : courbe légère">
            <a:extLst>
              <a:ext uri="{FF2B5EF4-FFF2-40B4-BE49-F238E27FC236}">
                <a16:creationId xmlns:a16="http://schemas.microsoft.com/office/drawing/2014/main" id="{B547D9AF-F059-E16F-FD76-E2906F1F5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6213" y="3451996"/>
            <a:ext cx="914400" cy="4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4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7218E-43EF-5562-30DA-8BB33AD7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44210"/>
            <a:ext cx="8991600" cy="4199138"/>
          </a:xfrm>
        </p:spPr>
        <p:txBody>
          <a:bodyPr>
            <a:normAutofit/>
          </a:bodyPr>
          <a:lstStyle/>
          <a:p>
            <a:r>
              <a:rPr lang="fr-FR" sz="1800" dirty="0"/>
              <a:t>La librairie dans le paquet </a:t>
            </a:r>
            <a:r>
              <a:rPr lang="fr-FR" sz="1800" dirty="0" err="1"/>
              <a:t>node_modules</a:t>
            </a:r>
            <a:br>
              <a:rPr lang="fr-FR" sz="1800" dirty="0"/>
            </a:br>
            <a:br>
              <a:rPr lang="fr-FR" sz="1800" dirty="0"/>
            </a:br>
            <a:r>
              <a:rPr lang="fr-FR" sz="1800" dirty="0"/>
              <a:t>c’est le reflet de l’API</a:t>
            </a: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endParaRPr lang="fr-FR" sz="1800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1769679-BF05-2258-CF56-84E9ADCD7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527" y="0"/>
            <a:ext cx="2292473" cy="21700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A957AD-9C23-7183-BE5B-F04EC327F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161" y="3293536"/>
            <a:ext cx="2179509" cy="263674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1F7D0F8-9492-EC1D-0344-493A6FF7A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338" y="2698812"/>
            <a:ext cx="1623201" cy="323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79676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389</TotalTime>
  <Words>503</Words>
  <Application>Microsoft Office PowerPoint</Application>
  <PresentationFormat>Grand écran</PresentationFormat>
  <Paragraphs>23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Gill Sans MT</vt:lpstr>
      <vt:lpstr>Colis</vt:lpstr>
      <vt:lpstr>MATERIAL_ANGULAR</vt:lpstr>
      <vt:lpstr>Construit par l'équipe Angular pour s'intégrer de manière transparente à Angular.  </vt:lpstr>
      <vt:lpstr>ALLONS-Y GAIEMENT !!!!  ng add @angular/material  </vt:lpstr>
      <vt:lpstr>Deux questions plus tard…  ? Set up global Angular Material typography styles? Yes  ? Set up browser animations for Angular Material? Yes   liens dans le index.html </vt:lpstr>
      <vt:lpstr>Pourquoi un module personnalisé ?  Pour éviter de surcharger  app.module.ts </vt:lpstr>
      <vt:lpstr> </vt:lpstr>
      <vt:lpstr> app.module.ts  import { BrowserModule } from '@angular/platform-browser';  // ajout après BrowserModule---&gt;dépendance  import { MaterialModule } from './material/material.module';  </vt:lpstr>
      <vt:lpstr>Aperçu            </vt:lpstr>
      <vt:lpstr>La librairie dans le paquet node_modules  c’est le reflet de l’API           </vt:lpstr>
      <vt:lpstr>&lt;mat-card&gt;  est un conteneur de contenu pour du texte, des photos et des actions dans le contexte d'un seul sujet.  import {MatCardModule} from '@angular/material/card';    </vt:lpstr>
      <vt:lpstr>&lt;mat-card&gt;  La carte la plus basique n'a besoin que d’un   &lt;mat-card&gt; élément avec un certain contenu.    Cependant, Angular Material fournit un certain nombre de   sections prédéfinies que vous pouvez utiliser à l'intérieur     </vt:lpstr>
      <vt:lpstr>&lt;mat-card&gt;  &lt;mat-card-title&gt; Titre de la carte &lt;mat-card-subtitle&gt;  Sous-titre de la carte  &lt;img mat-card-image &gt; Image de la carte. Étire l'image à la largeur du conteneur     </vt:lpstr>
      <vt:lpstr>            </vt:lpstr>
      <vt:lpstr>&lt;mat-card&gt;  scss pour le style      </vt:lpstr>
      <vt:lpstr>Material - angular  c’est aussi des guides de plein de possibilités              </vt:lpstr>
      <vt:lpstr>Material - angular  c’est l’adaptation  de  https://material.io/   Pour angular…. Pardi  !!!  </vt:lpstr>
      <vt:lpstr>Ressources :  https://material.angular.io/  https://material.io/  https://github.com/angular/components  https://www.angularjswiki.com/material/  Mon bout de code  https://github.com/DuffauJC/FMS_Ang_Material_Demo.git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MATERIAL_ANGULAR</dc:title>
  <dc:creator>Jean Charles  DUFFAU</dc:creator>
  <cp:lastModifiedBy>Jean Charles  DUFFAU</cp:lastModifiedBy>
  <cp:revision>3</cp:revision>
  <dcterms:created xsi:type="dcterms:W3CDTF">2022-06-15T12:42:07Z</dcterms:created>
  <dcterms:modified xsi:type="dcterms:W3CDTF">2022-06-16T09:08:30Z</dcterms:modified>
</cp:coreProperties>
</file>