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notesMasterIdLst>
    <p:notesMasterId r:id="rId9"/>
  </p:notesMasterIdLst>
  <p:sldIdLst>
    <p:sldId id="257" r:id="rId2"/>
    <p:sldId id="265" r:id="rId3"/>
    <p:sldId id="268" r:id="rId4"/>
    <p:sldId id="269" r:id="rId5"/>
    <p:sldId id="270" r:id="rId6"/>
    <p:sldId id="27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sign Notes" id="{8B995469-BB0B-2D41-B3AD-40FEA49126C5}">
          <p14:sldIdLst/>
        </p14:section>
        <p14:section name="Your Presentation" id="{A8D7B0BD-02B5-F641-8106-1F81A10ED379}">
          <p14:sldIdLst>
            <p14:sldId id="257"/>
            <p14:sldId id="265"/>
            <p14:sldId id="268"/>
            <p14:sldId id="269"/>
            <p14:sldId id="270"/>
            <p14:sldId id="27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9" autoAdjust="0"/>
    <p:restoredTop sz="73325" autoAdjust="0"/>
  </p:normalViewPr>
  <p:slideViewPr>
    <p:cSldViewPr snapToGrid="0" snapToObjects="1">
      <p:cViewPr varScale="1">
        <p:scale>
          <a:sx n="84" d="100"/>
          <a:sy n="84" d="100"/>
        </p:scale>
        <p:origin x="16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51C139-40F0-4899-A1E7-31E96083B281}" type="datetimeFigureOut">
              <a:rPr lang="en-US" smtClean="0"/>
              <a:t>4/2/2018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290121-D82D-477A-981A-7BB62A511EFD}" type="slidenum">
              <a:rPr lang="en-US" smtClean="0"/>
              <a:t>‹#›</a:t>
            </a:fld>
            <a:endParaRPr lang="en-US"/>
          </a:p>
        </p:txBody>
      </p:sp>
    </p:spTree>
    <p:extLst>
      <p:ext uri="{BB962C8B-B14F-4D97-AF65-F5344CB8AC3E}">
        <p14:creationId xmlns:p14="http://schemas.microsoft.com/office/powerpoint/2010/main" val="844311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Imagine you’re a developer and you just spent an entire month writing a bunch of code for a new web app and now you’re ready to push it out to production. But, before for you can do that you have to submit a request to have the app provisioned… you reluctantly submit the request and wait and wait and wait. Now imagine you’re the sysadmin that receives that request. Your immediate reaction is to grumble a little bit. The night before you got woken up at 4 am to take care of a production outage and now you have to deal with this? Some simple IIS changes on some twenty or so web boxes really? if you’re like me you’d think to yourself “Man, all this needs is some automation! I’ll just write a quick script and that will be the end of it!” Writing a some automation or a quick script would reduce the time it takes to complete the request and remove some of the </a:t>
            </a:r>
            <a:r>
              <a:rPr lang="en-US" sz="1200" b="0" i="0" u="none" strike="noStrike" kern="1200" dirty="0" err="1">
                <a:solidFill>
                  <a:schemeClr val="tx1"/>
                </a:solidFill>
                <a:effectLst/>
                <a:latin typeface="+mn-lt"/>
                <a:ea typeface="+mn-ea"/>
                <a:cs typeface="+mn-cs"/>
              </a:rPr>
              <a:t>munatianty</a:t>
            </a:r>
            <a:r>
              <a:rPr lang="en-US" sz="1200" b="0" i="0" u="none" strike="noStrike" kern="1200" dirty="0">
                <a:solidFill>
                  <a:schemeClr val="tx1"/>
                </a:solidFill>
                <a:effectLst/>
                <a:latin typeface="+mn-lt"/>
                <a:ea typeface="+mn-ea"/>
                <a:cs typeface="+mn-cs"/>
              </a:rPr>
              <a:t>, but let me ask you this; who still gets the requests? You do and who still has to run the script? You do. Automation is the answer, but it’s only part of the answer. Who you are writing automation for and how they’ll use it is more important than the automation itself. In this talk I’ll share with you the failures I had that lead to this discovery and the solution that arose from the ashes of those failures. </a:t>
            </a:r>
            <a:endParaRPr lang="en-US" dirty="0"/>
          </a:p>
        </p:txBody>
      </p:sp>
      <p:sp>
        <p:nvSpPr>
          <p:cNvPr id="4" name="Slide Number Placeholder 3"/>
          <p:cNvSpPr>
            <a:spLocks noGrp="1"/>
          </p:cNvSpPr>
          <p:nvPr>
            <p:ph type="sldNum" sz="quarter" idx="10"/>
          </p:nvPr>
        </p:nvSpPr>
        <p:spPr/>
        <p:txBody>
          <a:bodyPr/>
          <a:lstStyle/>
          <a:p>
            <a:fld id="{8F290121-D82D-477A-981A-7BB62A511EFD}" type="slidenum">
              <a:rPr lang="en-US" smtClean="0"/>
              <a:t>1</a:t>
            </a:fld>
            <a:endParaRPr lang="en-US"/>
          </a:p>
        </p:txBody>
      </p:sp>
    </p:spTree>
    <p:extLst>
      <p:ext uri="{BB962C8B-B14F-4D97-AF65-F5344CB8AC3E}">
        <p14:creationId xmlns:p14="http://schemas.microsoft.com/office/powerpoint/2010/main" val="238398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290121-D82D-477A-981A-7BB62A511EFD}" type="slidenum">
              <a:rPr lang="en-US" smtClean="0"/>
              <a:t>2</a:t>
            </a:fld>
            <a:endParaRPr lang="en-US"/>
          </a:p>
        </p:txBody>
      </p:sp>
    </p:spTree>
    <p:extLst>
      <p:ext uri="{BB962C8B-B14F-4D97-AF65-F5344CB8AC3E}">
        <p14:creationId xmlns:p14="http://schemas.microsoft.com/office/powerpoint/2010/main" val="2235230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Idempotent </a:t>
            </a:r>
          </a:p>
          <a:p>
            <a:r>
              <a:rPr lang="en-US" sz="2400" dirty="0"/>
              <a:t>Friendly format </a:t>
            </a:r>
          </a:p>
          <a:p>
            <a:pPr lvl="1"/>
            <a:r>
              <a:rPr lang="en-US" dirty="0"/>
              <a:t>JSON</a:t>
            </a:r>
          </a:p>
          <a:p>
            <a:r>
              <a:rPr lang="en-US" sz="2400" dirty="0"/>
              <a:t>Simplified execution</a:t>
            </a:r>
          </a:p>
          <a:p>
            <a:pPr lvl="1"/>
            <a:r>
              <a:rPr lang="en-US" dirty="0"/>
              <a:t>No MOF documents</a:t>
            </a:r>
          </a:p>
          <a:p>
            <a:r>
              <a:rPr lang="en-US" sz="2400" dirty="0"/>
              <a:t>Provision at deployment time</a:t>
            </a:r>
          </a:p>
          <a:p>
            <a:pPr lvl="1"/>
            <a:r>
              <a:rPr lang="en-US" dirty="0"/>
              <a:t>Disable LCM</a:t>
            </a:r>
          </a:p>
          <a:p>
            <a:r>
              <a:rPr lang="en-US" sz="2400" dirty="0"/>
              <a:t>Self contained deployments</a:t>
            </a:r>
          </a:p>
          <a:p>
            <a:pPr lvl="1"/>
            <a:r>
              <a:rPr lang="en-US" dirty="0"/>
              <a:t>JSON documents included with deployment artifacts</a:t>
            </a:r>
          </a:p>
          <a:p>
            <a:endParaRPr lang="en-US" dirty="0"/>
          </a:p>
        </p:txBody>
      </p:sp>
      <p:sp>
        <p:nvSpPr>
          <p:cNvPr id="4" name="Slide Number Placeholder 3"/>
          <p:cNvSpPr>
            <a:spLocks noGrp="1"/>
          </p:cNvSpPr>
          <p:nvPr>
            <p:ph type="sldNum" sz="quarter" idx="10"/>
          </p:nvPr>
        </p:nvSpPr>
        <p:spPr/>
        <p:txBody>
          <a:bodyPr/>
          <a:lstStyle/>
          <a:p>
            <a:fld id="{8F290121-D82D-477A-981A-7BB62A511EFD}" type="slidenum">
              <a:rPr lang="en-US" smtClean="0"/>
              <a:t>3</a:t>
            </a:fld>
            <a:endParaRPr lang="en-US"/>
          </a:p>
        </p:txBody>
      </p:sp>
    </p:spTree>
    <p:extLst>
      <p:ext uri="{BB962C8B-B14F-4D97-AF65-F5344CB8AC3E}">
        <p14:creationId xmlns:p14="http://schemas.microsoft.com/office/powerpoint/2010/main" val="952152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290121-D82D-477A-981A-7BB62A511EFD}" type="slidenum">
              <a:rPr lang="en-US" smtClean="0"/>
              <a:t>4</a:t>
            </a:fld>
            <a:endParaRPr lang="en-US"/>
          </a:p>
        </p:txBody>
      </p:sp>
    </p:spTree>
    <p:extLst>
      <p:ext uri="{BB962C8B-B14F-4D97-AF65-F5344CB8AC3E}">
        <p14:creationId xmlns:p14="http://schemas.microsoft.com/office/powerpoint/2010/main" val="4042912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290121-D82D-477A-981A-7BB62A511EFD}" type="slidenum">
              <a:rPr lang="en-US" smtClean="0"/>
              <a:t>6</a:t>
            </a:fld>
            <a:endParaRPr lang="en-US"/>
          </a:p>
        </p:txBody>
      </p:sp>
    </p:spTree>
    <p:extLst>
      <p:ext uri="{BB962C8B-B14F-4D97-AF65-F5344CB8AC3E}">
        <p14:creationId xmlns:p14="http://schemas.microsoft.com/office/powerpoint/2010/main" val="29142606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59200" y="376194"/>
            <a:ext cx="4673600" cy="96520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5656" y="6214207"/>
            <a:ext cx="1228344" cy="42976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4/2/2018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6" name="TextBox 5"/>
          <p:cNvSpPr txBox="1"/>
          <p:nvPr userDrawn="1"/>
        </p:nvSpPr>
        <p:spPr>
          <a:xfrm>
            <a:off x="1969477" y="1594338"/>
            <a:ext cx="8768861" cy="1323439"/>
          </a:xfrm>
          <a:prstGeom prst="rect">
            <a:avLst/>
          </a:prstGeom>
          <a:noFill/>
        </p:spPr>
        <p:txBody>
          <a:bodyPr wrap="square" rtlCol="0">
            <a:spAutoFit/>
          </a:bodyPr>
          <a:lstStyle/>
          <a:p>
            <a:r>
              <a:rPr lang="en-US" sz="8000" b="1" dirty="0"/>
              <a:t>DEMO</a:t>
            </a:r>
          </a:p>
        </p:txBody>
      </p:sp>
      <p:sp>
        <p:nvSpPr>
          <p:cNvPr id="8" name="Content Placeholder 7"/>
          <p:cNvSpPr>
            <a:spLocks noGrp="1"/>
          </p:cNvSpPr>
          <p:nvPr>
            <p:ph sz="quarter" idx="13"/>
          </p:nvPr>
        </p:nvSpPr>
        <p:spPr>
          <a:xfrm>
            <a:off x="1969478" y="3141663"/>
            <a:ext cx="8792186" cy="2039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8045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086708" y="365125"/>
            <a:ext cx="9267092" cy="1325563"/>
          </a:xfrm>
        </p:spPr>
        <p:txBody>
          <a:bodyPr/>
          <a:lstStyle/>
          <a:p>
            <a:r>
              <a:rPr lang="en-US"/>
              <a:t>Click to edit Master title style</a:t>
            </a:r>
          </a:p>
        </p:txBody>
      </p:sp>
      <p:sp>
        <p:nvSpPr>
          <p:cNvPr id="7" name="Content Placeholder 6"/>
          <p:cNvSpPr>
            <a:spLocks noGrp="1"/>
          </p:cNvSpPr>
          <p:nvPr>
            <p:ph sz="quarter" idx="13"/>
          </p:nvPr>
        </p:nvSpPr>
        <p:spPr>
          <a:xfrm>
            <a:off x="2086708" y="1911350"/>
            <a:ext cx="9267092" cy="3586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userDrawn="1"/>
        </p:nvSpPr>
        <p:spPr>
          <a:xfrm>
            <a:off x="0" y="0"/>
            <a:ext cx="1688123"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vert="vert270" rtlCol="0" anchor="ctr"/>
          <a:lstStyle/>
          <a:p>
            <a:pPr algn="ctr"/>
            <a:r>
              <a:rPr lang="en-US" sz="4400" dirty="0"/>
              <a:t>DESIGN</a:t>
            </a:r>
            <a:r>
              <a:rPr lang="en-US" sz="4400" baseline="0" dirty="0"/>
              <a:t> </a:t>
            </a:r>
            <a:r>
              <a:rPr lang="en-US" sz="4400" dirty="0"/>
              <a:t>NOTES</a:t>
            </a:r>
          </a:p>
        </p:txBody>
      </p:sp>
    </p:spTree>
    <p:extLst>
      <p:ext uri="{BB962C8B-B14F-4D97-AF65-F5344CB8AC3E}">
        <p14:creationId xmlns:p14="http://schemas.microsoft.com/office/powerpoint/2010/main" val="185405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Custom Layout">
    <p:spTree>
      <p:nvGrpSpPr>
        <p:cNvPr id="1" name=""/>
        <p:cNvGrpSpPr/>
        <p:nvPr/>
      </p:nvGrpSpPr>
      <p:grpSpPr>
        <a:xfrm>
          <a:off x="0" y="0"/>
          <a:ext cx="0" cy="0"/>
          <a:chOff x="0" y="0"/>
          <a:chExt cx="0" cy="0"/>
        </a:xfrm>
      </p:grpSpPr>
      <p:sp>
        <p:nvSpPr>
          <p:cNvPr id="7" name="TextBox 6"/>
          <p:cNvSpPr txBox="1"/>
          <p:nvPr userDrawn="1"/>
        </p:nvSpPr>
        <p:spPr>
          <a:xfrm>
            <a:off x="504093" y="281354"/>
            <a:ext cx="8768861" cy="1323439"/>
          </a:xfrm>
          <a:prstGeom prst="rect">
            <a:avLst/>
          </a:prstGeom>
          <a:noFill/>
        </p:spPr>
        <p:txBody>
          <a:bodyPr wrap="square" rtlCol="0">
            <a:spAutoFit/>
          </a:bodyPr>
          <a:lstStyle/>
          <a:p>
            <a:r>
              <a:rPr lang="en-US" sz="8000" b="1" dirty="0"/>
              <a:t>THAN</a:t>
            </a:r>
            <a:r>
              <a:rPr lang="en-US" sz="8000" b="1" baseline="0" dirty="0"/>
              <a:t>K YOU!</a:t>
            </a:r>
            <a:endParaRPr lang="en-US" sz="8000" b="1" dirty="0"/>
          </a:p>
        </p:txBody>
      </p:sp>
      <p:sp>
        <p:nvSpPr>
          <p:cNvPr id="8" name="TextBox 7"/>
          <p:cNvSpPr txBox="1"/>
          <p:nvPr userDrawn="1"/>
        </p:nvSpPr>
        <p:spPr>
          <a:xfrm>
            <a:off x="644770" y="1373960"/>
            <a:ext cx="8768861" cy="461665"/>
          </a:xfrm>
          <a:prstGeom prst="rect">
            <a:avLst/>
          </a:prstGeom>
          <a:noFill/>
        </p:spPr>
        <p:txBody>
          <a:bodyPr wrap="square" rtlCol="0">
            <a:spAutoFit/>
          </a:bodyPr>
          <a:lstStyle/>
          <a:p>
            <a:r>
              <a:rPr lang="en-US" sz="2400" b="0" dirty="0"/>
              <a:t>Please use the event app or </a:t>
            </a:r>
            <a:r>
              <a:rPr lang="en-US" sz="2400" b="0" dirty="0" err="1"/>
              <a:t>Sched.com</a:t>
            </a:r>
            <a:r>
              <a:rPr lang="en-US" sz="2400" b="0" dirty="0"/>
              <a:t> to submit a session rating!</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36154" y="5487456"/>
            <a:ext cx="4673600" cy="965200"/>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4093" y="5610993"/>
            <a:ext cx="2052515" cy="718126"/>
          </a:xfrm>
          <a:prstGeom prst="rect">
            <a:avLst/>
          </a:prstGeom>
        </p:spPr>
      </p:pic>
    </p:spTree>
    <p:extLst>
      <p:ext uri="{BB962C8B-B14F-4D97-AF65-F5344CB8AC3E}">
        <p14:creationId xmlns:p14="http://schemas.microsoft.com/office/powerpoint/2010/main" val="1449587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4/2/2018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59200" y="376194"/>
            <a:ext cx="4673600" cy="9652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4/2/2018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4/2/2018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4/2/2018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4/2/2018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pic>
        <p:nvPicPr>
          <p:cNvPr id="10" name="Picture 9"/>
          <p:cNvPicPr>
            <a:picLocks noChangeAspect="1"/>
          </p:cNvPicPr>
          <p:nvPr userDrawn="1"/>
        </p:nvPicPr>
        <p:blipFill>
          <a:blip r:embed="rId14">
            <a:alphaModFix amt="20000"/>
            <a:extLst>
              <a:ext uri="{28A0092B-C50C-407E-A947-70E740481C1C}">
                <a14:useLocalDpi xmlns:a14="http://schemas.microsoft.com/office/drawing/2010/main" val="0"/>
              </a:ext>
            </a:extLst>
          </a:blip>
          <a:stretch>
            <a:fillRect/>
          </a:stretch>
        </p:blipFill>
        <p:spPr>
          <a:xfrm>
            <a:off x="125626" y="167159"/>
            <a:ext cx="3855289" cy="3601652"/>
          </a:xfrm>
          <a:prstGeom prst="rect">
            <a:avLst/>
          </a:prstGeom>
        </p:spPr>
      </p:pic>
    </p:spTree>
    <p:extLst>
      <p:ext uri="{BB962C8B-B14F-4D97-AF65-F5344CB8AC3E}">
        <p14:creationId xmlns:p14="http://schemas.microsoft.com/office/powerpoint/2010/main" val="7964749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duffney.io/" TargetMode="External"/><Relationship Id="rId2" Type="http://schemas.openxmlformats.org/officeDocument/2006/relationships/hyperlink" Target="https://github.com/Duffney/AppProvisionOctopusDSC" TargetMode="External"/><Relationship Id="rId1" Type="http://schemas.openxmlformats.org/officeDocument/2006/relationships/slideLayout" Target="../slideLayouts/slideLayout12.xml"/><Relationship Id="rId4" Type="http://schemas.openxmlformats.org/officeDocument/2006/relationships/hyperlink" Target="https://github.com/Duffne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52365" y="1317672"/>
            <a:ext cx="9487270" cy="2387600"/>
          </a:xfrm>
        </p:spPr>
        <p:txBody>
          <a:bodyPr>
            <a:normAutofit fontScale="90000"/>
          </a:bodyPr>
          <a:lstStyle/>
          <a:p>
            <a:r>
              <a:rPr lang="en-US" dirty="0"/>
              <a:t>Application Provisioning with DSC</a:t>
            </a:r>
            <a:br>
              <a:rPr lang="en-US" dirty="0"/>
            </a:br>
            <a:r>
              <a:rPr lang="en-US" dirty="0"/>
              <a:t>and Octopus Deploy</a:t>
            </a:r>
          </a:p>
        </p:txBody>
      </p:sp>
      <p:sp>
        <p:nvSpPr>
          <p:cNvPr id="3" name="Subtitle 2">
            <a:extLst>
              <a:ext uri="{FF2B5EF4-FFF2-40B4-BE49-F238E27FC236}">
                <a16:creationId xmlns:a16="http://schemas.microsoft.com/office/drawing/2014/main" id="{AFEFCA59-C067-4FE1-8161-3FB78A71DF7A}"/>
              </a:ext>
            </a:extLst>
          </p:cNvPr>
          <p:cNvSpPr>
            <a:spLocks noGrp="1"/>
          </p:cNvSpPr>
          <p:nvPr>
            <p:ph type="subTitle" idx="1"/>
          </p:nvPr>
        </p:nvSpPr>
        <p:spPr/>
        <p:txBody>
          <a:bodyPr>
            <a:normAutofit/>
          </a:bodyPr>
          <a:lstStyle/>
          <a:p>
            <a:r>
              <a:rPr lang="en-US" sz="2000" i="1" dirty="0"/>
              <a:t>A world where developers </a:t>
            </a:r>
            <a:br>
              <a:rPr lang="en-US" sz="2000" i="1" dirty="0"/>
            </a:br>
            <a:r>
              <a:rPr lang="en-US" sz="2000" i="1" dirty="0"/>
              <a:t>manage their configs</a:t>
            </a:r>
          </a:p>
        </p:txBody>
      </p:sp>
    </p:spTree>
    <p:extLst>
      <p:ext uri="{BB962C8B-B14F-4D97-AF65-F5344CB8AC3E}">
        <p14:creationId xmlns:p14="http://schemas.microsoft.com/office/powerpoint/2010/main" val="595910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85251990-9EE0-46E8-8444-95FD8084722D}"/>
              </a:ext>
            </a:extLst>
          </p:cNvPr>
          <p:cNvSpPr txBox="1">
            <a:spLocks/>
          </p:cNvSpPr>
          <p:nvPr/>
        </p:nvSpPr>
        <p:spPr>
          <a:xfrm>
            <a:off x="4412203" y="1030434"/>
            <a:ext cx="5194783" cy="1091330"/>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t>The DSC Cave of Trials</a:t>
            </a:r>
          </a:p>
        </p:txBody>
      </p:sp>
      <p:sp>
        <p:nvSpPr>
          <p:cNvPr id="10" name="Text Placeholder 1">
            <a:extLst>
              <a:ext uri="{FF2B5EF4-FFF2-40B4-BE49-F238E27FC236}">
                <a16:creationId xmlns:a16="http://schemas.microsoft.com/office/drawing/2014/main" id="{0F4E6CAA-C046-40C9-8539-ECCD40AC55FE}"/>
              </a:ext>
            </a:extLst>
          </p:cNvPr>
          <p:cNvSpPr txBox="1">
            <a:spLocks/>
          </p:cNvSpPr>
          <p:nvPr/>
        </p:nvSpPr>
        <p:spPr>
          <a:xfrm>
            <a:off x="4412203" y="2012015"/>
            <a:ext cx="6169978" cy="2833970"/>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i="1" dirty="0">
                <a:solidFill>
                  <a:schemeClr val="tx1"/>
                </a:solidFill>
                <a:latin typeface="+mj-lt"/>
              </a:rPr>
              <a:t>Monolithic Control</a:t>
            </a:r>
            <a:br>
              <a:rPr lang="en-US" sz="2800" i="1" dirty="0">
                <a:solidFill>
                  <a:schemeClr val="tx1"/>
                </a:solidFill>
                <a:latin typeface="+mj-lt"/>
              </a:rPr>
            </a:br>
            <a:endParaRPr lang="en-US" sz="2800" i="1" dirty="0">
              <a:solidFill>
                <a:schemeClr val="tx1"/>
              </a:solidFill>
              <a:latin typeface="+mj-lt"/>
            </a:endParaRPr>
          </a:p>
          <a:p>
            <a:r>
              <a:rPr lang="en-US" sz="2800" i="1" dirty="0">
                <a:solidFill>
                  <a:schemeClr val="tx1"/>
                </a:solidFill>
                <a:latin typeface="+mj-lt"/>
              </a:rPr>
              <a:t>Partially Confused</a:t>
            </a:r>
          </a:p>
          <a:p>
            <a:endParaRPr lang="en-US" sz="2800" i="1" dirty="0">
              <a:solidFill>
                <a:schemeClr val="tx1"/>
              </a:solidFill>
              <a:latin typeface="+mj-lt"/>
            </a:endParaRPr>
          </a:p>
          <a:p>
            <a:r>
              <a:rPr lang="en-US" sz="2800" i="1" dirty="0">
                <a:solidFill>
                  <a:schemeClr val="tx1"/>
                </a:solidFill>
                <a:latin typeface="+mj-lt"/>
              </a:rPr>
              <a:t>The Uncharted</a:t>
            </a:r>
          </a:p>
        </p:txBody>
      </p:sp>
    </p:spTree>
    <p:extLst>
      <p:ext uri="{BB962C8B-B14F-4D97-AF65-F5344CB8AC3E}">
        <p14:creationId xmlns:p14="http://schemas.microsoft.com/office/powerpoint/2010/main" val="1348661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6A33F-F737-48FB-94DB-197FF9AA1F9F}"/>
              </a:ext>
            </a:extLst>
          </p:cNvPr>
          <p:cNvSpPr>
            <a:spLocks noGrp="1"/>
          </p:cNvSpPr>
          <p:nvPr>
            <p:ph type="title"/>
          </p:nvPr>
        </p:nvSpPr>
        <p:spPr>
          <a:xfrm>
            <a:off x="3974842" y="850290"/>
            <a:ext cx="7862966" cy="1325563"/>
          </a:xfrm>
        </p:spPr>
        <p:txBody>
          <a:bodyPr/>
          <a:lstStyle/>
          <a:p>
            <a:r>
              <a:rPr lang="en-US" dirty="0"/>
              <a:t>Requirements</a:t>
            </a:r>
          </a:p>
        </p:txBody>
      </p:sp>
      <p:sp>
        <p:nvSpPr>
          <p:cNvPr id="4" name="Content Placeholder 3">
            <a:extLst>
              <a:ext uri="{FF2B5EF4-FFF2-40B4-BE49-F238E27FC236}">
                <a16:creationId xmlns:a16="http://schemas.microsoft.com/office/drawing/2014/main" id="{3B4AB468-6C23-44E9-BC33-F0427C069639}"/>
              </a:ext>
            </a:extLst>
          </p:cNvPr>
          <p:cNvSpPr>
            <a:spLocks noGrp="1"/>
          </p:cNvSpPr>
          <p:nvPr>
            <p:ph sz="half" idx="2"/>
          </p:nvPr>
        </p:nvSpPr>
        <p:spPr>
          <a:xfrm>
            <a:off x="3974842" y="1998823"/>
            <a:ext cx="5157787" cy="3684588"/>
          </a:xfrm>
        </p:spPr>
        <p:txBody>
          <a:bodyPr>
            <a:noAutofit/>
          </a:bodyPr>
          <a:lstStyle/>
          <a:p>
            <a:r>
              <a:rPr lang="en-US" sz="2400" dirty="0"/>
              <a:t>Friendly Configuration Format</a:t>
            </a:r>
          </a:p>
          <a:p>
            <a:r>
              <a:rPr lang="en-US" sz="2400" dirty="0"/>
              <a:t>Simplified Execution</a:t>
            </a:r>
          </a:p>
          <a:p>
            <a:r>
              <a:rPr lang="en-US" sz="2400" dirty="0"/>
              <a:t>Provision at Deployment Time</a:t>
            </a:r>
          </a:p>
          <a:p>
            <a:r>
              <a:rPr lang="en-US" sz="2400" dirty="0"/>
              <a:t>Self Contained Deployments</a:t>
            </a:r>
          </a:p>
        </p:txBody>
      </p:sp>
    </p:spTree>
    <p:extLst>
      <p:ext uri="{BB962C8B-B14F-4D97-AF65-F5344CB8AC3E}">
        <p14:creationId xmlns:p14="http://schemas.microsoft.com/office/powerpoint/2010/main" val="342994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424EB-1F02-4E04-B115-1AD733AD8240}"/>
              </a:ext>
            </a:extLst>
          </p:cNvPr>
          <p:cNvSpPr txBox="1">
            <a:spLocks/>
          </p:cNvSpPr>
          <p:nvPr/>
        </p:nvSpPr>
        <p:spPr>
          <a:xfrm>
            <a:off x="3444536" y="433432"/>
            <a:ext cx="4944862" cy="81446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t>Design Overview</a:t>
            </a:r>
            <a:endParaRPr lang="en-US" dirty="0"/>
          </a:p>
        </p:txBody>
      </p:sp>
      <p:sp>
        <p:nvSpPr>
          <p:cNvPr id="3" name="Cylinder 2">
            <a:extLst>
              <a:ext uri="{FF2B5EF4-FFF2-40B4-BE49-F238E27FC236}">
                <a16:creationId xmlns:a16="http://schemas.microsoft.com/office/drawing/2014/main" id="{7C0CC339-A9D4-4AF4-82B3-BA6B4323A8A5}"/>
              </a:ext>
            </a:extLst>
          </p:cNvPr>
          <p:cNvSpPr/>
          <p:nvPr/>
        </p:nvSpPr>
        <p:spPr>
          <a:xfrm>
            <a:off x="1241547" y="1968992"/>
            <a:ext cx="1464816" cy="16801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a:t>
            </a:r>
          </a:p>
        </p:txBody>
      </p:sp>
      <p:sp>
        <p:nvSpPr>
          <p:cNvPr id="4" name="Flowchart: Document 3">
            <a:extLst>
              <a:ext uri="{FF2B5EF4-FFF2-40B4-BE49-F238E27FC236}">
                <a16:creationId xmlns:a16="http://schemas.microsoft.com/office/drawing/2014/main" id="{291C231A-B554-4B9B-9B09-07C191C61883}"/>
              </a:ext>
            </a:extLst>
          </p:cNvPr>
          <p:cNvSpPr/>
          <p:nvPr/>
        </p:nvSpPr>
        <p:spPr>
          <a:xfrm>
            <a:off x="1333038" y="4235757"/>
            <a:ext cx="1293182" cy="131278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config.json</a:t>
            </a:r>
            <a:endParaRPr lang="en-US" dirty="0"/>
          </a:p>
        </p:txBody>
      </p:sp>
      <p:cxnSp>
        <p:nvCxnSpPr>
          <p:cNvPr id="6" name="Connector: Elbow 5">
            <a:extLst>
              <a:ext uri="{FF2B5EF4-FFF2-40B4-BE49-F238E27FC236}">
                <a16:creationId xmlns:a16="http://schemas.microsoft.com/office/drawing/2014/main" id="{1BC714AE-8679-4653-9137-BA205150EF84}"/>
              </a:ext>
            </a:extLst>
          </p:cNvPr>
          <p:cNvCxnSpPr>
            <a:cxnSpLocks/>
            <a:stCxn id="3" idx="3"/>
            <a:endCxn id="4" idx="0"/>
          </p:cNvCxnSpPr>
          <p:nvPr/>
        </p:nvCxnSpPr>
        <p:spPr>
          <a:xfrm rot="16200000" flipH="1">
            <a:off x="1683460" y="3939587"/>
            <a:ext cx="586665" cy="567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Flowchart: Predefined Process 6">
            <a:extLst>
              <a:ext uri="{FF2B5EF4-FFF2-40B4-BE49-F238E27FC236}">
                <a16:creationId xmlns:a16="http://schemas.microsoft.com/office/drawing/2014/main" id="{3C2A51C3-CF6B-4EA8-B140-7B443C52174E}"/>
              </a:ext>
            </a:extLst>
          </p:cNvPr>
          <p:cNvSpPr/>
          <p:nvPr/>
        </p:nvSpPr>
        <p:spPr>
          <a:xfrm>
            <a:off x="4847047" y="2075154"/>
            <a:ext cx="1834719" cy="1467775"/>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a:t>
            </a:r>
          </a:p>
        </p:txBody>
      </p:sp>
      <p:sp>
        <p:nvSpPr>
          <p:cNvPr id="8" name="Callout: Double Bent Line with Accent Bar 7">
            <a:extLst>
              <a:ext uri="{FF2B5EF4-FFF2-40B4-BE49-F238E27FC236}">
                <a16:creationId xmlns:a16="http://schemas.microsoft.com/office/drawing/2014/main" id="{208CDC2B-3238-470E-8A01-B61339E9C94B}"/>
              </a:ext>
            </a:extLst>
          </p:cNvPr>
          <p:cNvSpPr/>
          <p:nvPr/>
        </p:nvSpPr>
        <p:spPr>
          <a:xfrm>
            <a:off x="5076388" y="4173241"/>
            <a:ext cx="1376038" cy="1027590"/>
          </a:xfrm>
          <a:prstGeom prst="accentCallout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Builds Artifact</a:t>
            </a:r>
          </a:p>
        </p:txBody>
      </p:sp>
      <p:sp>
        <p:nvSpPr>
          <p:cNvPr id="11" name="Cube 10">
            <a:extLst>
              <a:ext uri="{FF2B5EF4-FFF2-40B4-BE49-F238E27FC236}">
                <a16:creationId xmlns:a16="http://schemas.microsoft.com/office/drawing/2014/main" id="{0E942958-82E6-413D-B0ED-343649ADAFB7}"/>
              </a:ext>
            </a:extLst>
          </p:cNvPr>
          <p:cNvSpPr/>
          <p:nvPr/>
        </p:nvSpPr>
        <p:spPr>
          <a:xfrm>
            <a:off x="8793079" y="1793380"/>
            <a:ext cx="1834719" cy="168010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US" dirty="0"/>
            </a:br>
            <a:br>
              <a:rPr lang="en-US" dirty="0"/>
            </a:br>
            <a:r>
              <a:rPr lang="en-US" dirty="0"/>
              <a:t>Deploy</a:t>
            </a:r>
          </a:p>
        </p:txBody>
      </p:sp>
      <p:sp>
        <p:nvSpPr>
          <p:cNvPr id="12" name="Arrow: Right 11">
            <a:extLst>
              <a:ext uri="{FF2B5EF4-FFF2-40B4-BE49-F238E27FC236}">
                <a16:creationId xmlns:a16="http://schemas.microsoft.com/office/drawing/2014/main" id="{79E37ACA-91D9-4D0A-B164-4626972F1A5B}"/>
              </a:ext>
            </a:extLst>
          </p:cNvPr>
          <p:cNvSpPr/>
          <p:nvPr/>
        </p:nvSpPr>
        <p:spPr>
          <a:xfrm rot="16200000">
            <a:off x="9263440" y="2300907"/>
            <a:ext cx="481616" cy="60345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allout: Double Bent Line with Accent Bar 15">
            <a:extLst>
              <a:ext uri="{FF2B5EF4-FFF2-40B4-BE49-F238E27FC236}">
                <a16:creationId xmlns:a16="http://schemas.microsoft.com/office/drawing/2014/main" id="{0AA8E815-8394-4C29-80B4-CBF096F605E7}"/>
              </a:ext>
            </a:extLst>
          </p:cNvPr>
          <p:cNvSpPr/>
          <p:nvPr/>
        </p:nvSpPr>
        <p:spPr>
          <a:xfrm>
            <a:off x="8816229" y="4173241"/>
            <a:ext cx="1376038" cy="1027590"/>
          </a:xfrm>
          <a:prstGeom prst="accentCallout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Provision IIS</a:t>
            </a:r>
          </a:p>
        </p:txBody>
      </p:sp>
      <p:sp>
        <p:nvSpPr>
          <p:cNvPr id="17" name="Callout: Double Bent Line with Accent Bar 16">
            <a:extLst>
              <a:ext uri="{FF2B5EF4-FFF2-40B4-BE49-F238E27FC236}">
                <a16:creationId xmlns:a16="http://schemas.microsoft.com/office/drawing/2014/main" id="{5A54EC80-E28C-4FDB-BD41-8E72EA5B3EE8}"/>
              </a:ext>
            </a:extLst>
          </p:cNvPr>
          <p:cNvSpPr/>
          <p:nvPr/>
        </p:nvSpPr>
        <p:spPr>
          <a:xfrm>
            <a:off x="8805872" y="5548542"/>
            <a:ext cx="1376038" cy="1027590"/>
          </a:xfrm>
          <a:prstGeom prst="accentCallout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Deploy WebApp</a:t>
            </a:r>
          </a:p>
        </p:txBody>
      </p:sp>
      <p:cxnSp>
        <p:nvCxnSpPr>
          <p:cNvPr id="19" name="Connector: Elbow 18">
            <a:extLst>
              <a:ext uri="{FF2B5EF4-FFF2-40B4-BE49-F238E27FC236}">
                <a16:creationId xmlns:a16="http://schemas.microsoft.com/office/drawing/2014/main" id="{AD03168C-307D-44FE-99D2-6904F923E640}"/>
              </a:ext>
            </a:extLst>
          </p:cNvPr>
          <p:cNvCxnSpPr>
            <a:cxnSpLocks/>
            <a:stCxn id="11" idx="3"/>
            <a:endCxn id="16" idx="3"/>
          </p:cNvCxnSpPr>
          <p:nvPr/>
        </p:nvCxnSpPr>
        <p:spPr>
          <a:xfrm rot="16200000" flipH="1">
            <a:off x="9152457" y="3821450"/>
            <a:ext cx="699760" cy="38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85D470F-B164-4C9B-BE25-CC32EB25C33E}"/>
              </a:ext>
            </a:extLst>
          </p:cNvPr>
          <p:cNvCxnSpPr>
            <a:stCxn id="16" idx="1"/>
            <a:endCxn id="17" idx="3"/>
          </p:cNvCxnSpPr>
          <p:nvPr/>
        </p:nvCxnSpPr>
        <p:spPr>
          <a:xfrm flipH="1">
            <a:off x="9493891" y="5200831"/>
            <a:ext cx="10357" cy="347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0E8F67A-FBE5-43E8-B3CD-A57A6B49D39B}"/>
              </a:ext>
            </a:extLst>
          </p:cNvPr>
          <p:cNvCxnSpPr>
            <a:stCxn id="3" idx="4"/>
            <a:endCxn id="7" idx="1"/>
          </p:cNvCxnSpPr>
          <p:nvPr/>
        </p:nvCxnSpPr>
        <p:spPr>
          <a:xfrm>
            <a:off x="2706363" y="2809042"/>
            <a:ext cx="21406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5902C37-52EB-4729-9998-14ABA1190B82}"/>
              </a:ext>
            </a:extLst>
          </p:cNvPr>
          <p:cNvCxnSpPr>
            <a:cxnSpLocks/>
            <a:stCxn id="7" idx="3"/>
            <a:endCxn id="11" idx="2"/>
          </p:cNvCxnSpPr>
          <p:nvPr/>
        </p:nvCxnSpPr>
        <p:spPr>
          <a:xfrm>
            <a:off x="6681766" y="2809042"/>
            <a:ext cx="2111313" cy="34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D2EEC27-857B-4831-8BD7-AB75D619B864}"/>
              </a:ext>
            </a:extLst>
          </p:cNvPr>
          <p:cNvCxnSpPr>
            <a:stCxn id="7" idx="2"/>
            <a:endCxn id="8" idx="3"/>
          </p:cNvCxnSpPr>
          <p:nvPr/>
        </p:nvCxnSpPr>
        <p:spPr>
          <a:xfrm>
            <a:off x="5764407" y="3542929"/>
            <a:ext cx="0" cy="630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611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 grpId="0" animBg="1"/>
      <p:bldP spid="8" grpId="0" animBg="1"/>
      <p:bldP spid="11" grpId="0" animBg="1"/>
      <p:bldP spid="12" grpId="0" animBg="1"/>
      <p:bldP spid="16"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26986D-72A7-49D4-9424-4A043EACB9AB}"/>
              </a:ext>
            </a:extLst>
          </p:cNvPr>
          <p:cNvSpPr>
            <a:spLocks noGrp="1"/>
          </p:cNvSpPr>
          <p:nvPr>
            <p:ph sz="quarter" idx="13"/>
          </p:nvPr>
        </p:nvSpPr>
        <p:spPr>
          <a:xfrm>
            <a:off x="4231437" y="2979617"/>
            <a:ext cx="5745940" cy="3432757"/>
          </a:xfrm>
        </p:spPr>
        <p:txBody>
          <a:bodyPr>
            <a:normAutofit/>
          </a:bodyPr>
          <a:lstStyle/>
          <a:p>
            <a:r>
              <a:rPr lang="en-US" dirty="0"/>
              <a:t>WebApp Config JSON</a:t>
            </a:r>
          </a:p>
          <a:p>
            <a:r>
              <a:rPr lang="en-US" dirty="0" err="1"/>
              <a:t>Nuget</a:t>
            </a:r>
            <a:r>
              <a:rPr lang="en-US" dirty="0"/>
              <a:t> Artifact</a:t>
            </a:r>
          </a:p>
          <a:p>
            <a:r>
              <a:rPr lang="en-US" dirty="0"/>
              <a:t>Octopus Deploy</a:t>
            </a:r>
          </a:p>
          <a:p>
            <a:pPr lvl="1"/>
            <a:r>
              <a:rPr lang="en-US" dirty="0"/>
              <a:t>WebApp Project</a:t>
            </a:r>
          </a:p>
          <a:p>
            <a:pPr lvl="2"/>
            <a:r>
              <a:rPr lang="en-US" dirty="0"/>
              <a:t>Invoke-</a:t>
            </a:r>
            <a:r>
              <a:rPr lang="en-US" dirty="0" err="1"/>
              <a:t>DscAppConfig</a:t>
            </a:r>
            <a:r>
              <a:rPr lang="en-US" dirty="0"/>
              <a:t> Step Template</a:t>
            </a:r>
          </a:p>
          <a:p>
            <a:pPr lvl="2"/>
            <a:r>
              <a:rPr lang="en-US" dirty="0"/>
              <a:t>Create &amp; Deploy Releases</a:t>
            </a:r>
          </a:p>
          <a:p>
            <a:pPr lvl="2"/>
            <a:r>
              <a:rPr lang="en-US" dirty="0"/>
              <a:t>Variable Substitution and Transforms</a:t>
            </a:r>
          </a:p>
        </p:txBody>
      </p:sp>
    </p:spTree>
    <p:extLst>
      <p:ext uri="{BB962C8B-B14F-4D97-AF65-F5344CB8AC3E}">
        <p14:creationId xmlns:p14="http://schemas.microsoft.com/office/powerpoint/2010/main" val="602798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6A33F-F737-48FB-94DB-197FF9AA1F9F}"/>
              </a:ext>
            </a:extLst>
          </p:cNvPr>
          <p:cNvSpPr>
            <a:spLocks noGrp="1"/>
          </p:cNvSpPr>
          <p:nvPr>
            <p:ph type="title"/>
          </p:nvPr>
        </p:nvSpPr>
        <p:spPr>
          <a:xfrm>
            <a:off x="4160036" y="462779"/>
            <a:ext cx="7862966" cy="1325563"/>
          </a:xfrm>
        </p:spPr>
        <p:txBody>
          <a:bodyPr/>
          <a:lstStyle/>
          <a:p>
            <a:r>
              <a:rPr lang="en-US" dirty="0"/>
              <a:t>Moral of the Story</a:t>
            </a:r>
          </a:p>
        </p:txBody>
      </p:sp>
      <p:sp>
        <p:nvSpPr>
          <p:cNvPr id="4" name="Content Placeholder 3">
            <a:extLst>
              <a:ext uri="{FF2B5EF4-FFF2-40B4-BE49-F238E27FC236}">
                <a16:creationId xmlns:a16="http://schemas.microsoft.com/office/drawing/2014/main" id="{3B4AB468-6C23-44E9-BC33-F0427C069639}"/>
              </a:ext>
            </a:extLst>
          </p:cNvPr>
          <p:cNvSpPr>
            <a:spLocks noGrp="1"/>
          </p:cNvSpPr>
          <p:nvPr>
            <p:ph sz="half" idx="2"/>
          </p:nvPr>
        </p:nvSpPr>
        <p:spPr>
          <a:xfrm>
            <a:off x="4603920" y="1788342"/>
            <a:ext cx="5157787" cy="3684588"/>
          </a:xfrm>
        </p:spPr>
        <p:txBody>
          <a:bodyPr>
            <a:noAutofit/>
          </a:bodyPr>
          <a:lstStyle/>
          <a:p>
            <a:r>
              <a:rPr lang="en-US" sz="2400" dirty="0"/>
              <a:t>It’s okay to build new tools</a:t>
            </a:r>
          </a:p>
          <a:p>
            <a:r>
              <a:rPr lang="en-US" sz="2400"/>
              <a:t>Use familiar systems</a:t>
            </a:r>
            <a:endParaRPr lang="en-US" sz="2400" dirty="0"/>
          </a:p>
          <a:p>
            <a:r>
              <a:rPr lang="en-US" sz="2400" dirty="0"/>
              <a:t>Help them help themselves</a:t>
            </a:r>
          </a:p>
          <a:p>
            <a:r>
              <a:rPr lang="en-US" sz="2400" dirty="0"/>
              <a:t>Who you build automation for and how they use it is more important than the automation itself</a:t>
            </a:r>
          </a:p>
          <a:p>
            <a:endParaRPr lang="en-US" sz="2400" b="1" dirty="0"/>
          </a:p>
        </p:txBody>
      </p:sp>
    </p:spTree>
    <p:extLst>
      <p:ext uri="{BB962C8B-B14F-4D97-AF65-F5344CB8AC3E}">
        <p14:creationId xmlns:p14="http://schemas.microsoft.com/office/powerpoint/2010/main" val="324635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4F3128-D4E3-42CB-AB92-85CCB3BD0753}"/>
              </a:ext>
            </a:extLst>
          </p:cNvPr>
          <p:cNvSpPr txBox="1"/>
          <p:nvPr/>
        </p:nvSpPr>
        <p:spPr>
          <a:xfrm>
            <a:off x="682907" y="2025570"/>
            <a:ext cx="7674015" cy="3139321"/>
          </a:xfrm>
          <a:prstGeom prst="rect">
            <a:avLst/>
          </a:prstGeom>
          <a:noFill/>
        </p:spPr>
        <p:txBody>
          <a:bodyPr wrap="square" rtlCol="0">
            <a:spAutoFit/>
          </a:bodyPr>
          <a:lstStyle/>
          <a:p>
            <a:r>
              <a:rPr lang="en-US" b="1" dirty="0"/>
              <a:t>Demo (Code| Files | Slides)</a:t>
            </a:r>
          </a:p>
          <a:p>
            <a:r>
              <a:rPr lang="en-US" dirty="0"/>
              <a:t>	</a:t>
            </a:r>
            <a:r>
              <a:rPr lang="en-US" dirty="0">
                <a:hlinkClick r:id="rId2"/>
              </a:rPr>
              <a:t>https://github.com/Duffney/AppProvisionOctopusDSC</a:t>
            </a:r>
            <a:endParaRPr lang="en-US" dirty="0"/>
          </a:p>
          <a:p>
            <a:endParaRPr lang="en-US" dirty="0"/>
          </a:p>
          <a:p>
            <a:r>
              <a:rPr lang="en-US" b="1" dirty="0"/>
              <a:t>Blog</a:t>
            </a:r>
          </a:p>
          <a:p>
            <a:r>
              <a:rPr lang="en-US" b="1" dirty="0"/>
              <a:t>	</a:t>
            </a:r>
            <a:r>
              <a:rPr lang="en-US" dirty="0">
                <a:hlinkClick r:id="rId3"/>
              </a:rPr>
              <a:t>http://duffney.io</a:t>
            </a:r>
            <a:br>
              <a:rPr lang="en-US" dirty="0"/>
            </a:br>
            <a:br>
              <a:rPr lang="en-US" dirty="0"/>
            </a:br>
            <a:r>
              <a:rPr lang="en-US" b="1" dirty="0"/>
              <a:t>Twitter</a:t>
            </a:r>
          </a:p>
          <a:p>
            <a:r>
              <a:rPr lang="en-US" b="1" dirty="0"/>
              <a:t>	</a:t>
            </a:r>
            <a:r>
              <a:rPr lang="en-US" dirty="0"/>
              <a:t>@</a:t>
            </a:r>
            <a:r>
              <a:rPr lang="en-US" dirty="0" err="1"/>
              <a:t>joshduffney</a:t>
            </a:r>
            <a:endParaRPr lang="en-US" dirty="0"/>
          </a:p>
          <a:p>
            <a:endParaRPr lang="en-US" b="1" dirty="0"/>
          </a:p>
          <a:p>
            <a:r>
              <a:rPr lang="en-US" b="1" dirty="0" err="1"/>
              <a:t>Github</a:t>
            </a:r>
            <a:endParaRPr lang="en-US" b="1" dirty="0"/>
          </a:p>
          <a:p>
            <a:r>
              <a:rPr lang="en-US" b="1" dirty="0"/>
              <a:t>	</a:t>
            </a:r>
            <a:r>
              <a:rPr lang="en-US" dirty="0">
                <a:hlinkClick r:id="rId4"/>
              </a:rPr>
              <a:t>https://github.com/Duffney</a:t>
            </a:r>
            <a:endParaRPr lang="en-US" b="1" dirty="0"/>
          </a:p>
        </p:txBody>
      </p:sp>
    </p:spTree>
    <p:extLst>
      <p:ext uri="{BB962C8B-B14F-4D97-AF65-F5344CB8AC3E}">
        <p14:creationId xmlns:p14="http://schemas.microsoft.com/office/powerpoint/2010/main" val="2711495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11062</TotalTime>
  <Words>400</Words>
  <Application>Microsoft Office PowerPoint</Application>
  <PresentationFormat>Widescreen</PresentationFormat>
  <Paragraphs>56</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Application Provisioning with DSC and Octopus Deploy</vt:lpstr>
      <vt:lpstr>PowerPoint Presentation</vt:lpstr>
      <vt:lpstr>Requirements</vt:lpstr>
      <vt:lpstr>PowerPoint Presentation</vt:lpstr>
      <vt:lpstr>PowerPoint Presentation</vt:lpstr>
      <vt:lpstr>Moral of the Story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Donald Jones</dc:creator>
  <cp:lastModifiedBy>Joshua Duffney</cp:lastModifiedBy>
  <cp:revision>78</cp:revision>
  <dcterms:created xsi:type="dcterms:W3CDTF">2017-08-03T21:53:21Z</dcterms:created>
  <dcterms:modified xsi:type="dcterms:W3CDTF">2018-04-04T14:05:53Z</dcterms:modified>
</cp:coreProperties>
</file>