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74" r:id="rId4"/>
    <p:sldId id="315" r:id="rId5"/>
    <p:sldId id="260" r:id="rId6"/>
    <p:sldId id="316" r:id="rId7"/>
    <p:sldId id="261" r:id="rId8"/>
    <p:sldId id="319" r:id="rId9"/>
    <p:sldId id="320" r:id="rId10"/>
    <p:sldId id="318" r:id="rId11"/>
    <p:sldId id="323" r:id="rId12"/>
    <p:sldId id="321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40" r:id="rId27"/>
    <p:sldId id="341" r:id="rId28"/>
    <p:sldId id="343" r:id="rId29"/>
    <p:sldId id="344" r:id="rId3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  <a:srgbClr val="008000"/>
    <a:srgbClr val="FF99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3A625-892F-48DE-867D-F08140C3CF31}" type="datetimeFigureOut">
              <a:rPr lang="it-IT" smtClean="0"/>
              <a:pPr/>
              <a:t>14/06/2019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CD1C7-E90E-44B8-A7C5-A00BB874E03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06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E90E1-2ADA-4CB8-B982-C66F9EB27482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Sfond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2BA71-E652-4940-962C-13E8AC2999AC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Sfond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5D02-5759-4BD0-8921-1A0889E905CD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8631-F0C6-4954-8C60-E5E7D40FB079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CAB5-42F1-4926-BC75-597144088E01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0EBE-6B2E-4CBF-BE22-8410F3A905D5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32E3-A537-4F22-BE44-9EAA6A0D5068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C2D90-90EA-464A-9DCE-15B81129DD1B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5F60-906C-4CAE-997C-FFC87E2F94B7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Sfond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8A66-ABB0-4A44-B5E2-C8C6BD9E152A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Sfond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92523-9045-47C6-8774-D6535247DA9B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CA18-8720-4864-9062-CD395B483CE9}" type="datetime4">
              <a:rPr lang="it-IT" smtClean="0"/>
              <a:pPr/>
              <a:t>14 giugno 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662ED-4476-4064-A122-85DB5A5542A3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8206680" cy="1874639"/>
          </a:xfrm>
        </p:spPr>
        <p:txBody>
          <a:bodyPr>
            <a:normAutofit/>
          </a:bodyPr>
          <a:lstStyle/>
          <a:p>
            <a:r>
              <a:rPr lang="it-IT" dirty="0" smtClean="0">
                <a:solidFill>
                  <a:srgbClr val="C00000"/>
                </a:solidFill>
              </a:rPr>
              <a:t>Architettura degli Elaboratori I - B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1600" dirty="0" smtClean="0"/>
              <a:t/>
            </a:r>
            <a:br>
              <a:rPr lang="it-IT" sz="1600" dirty="0" smtClean="0"/>
            </a:br>
            <a:r>
              <a:rPr lang="it-IT" sz="2800" dirty="0" smtClean="0"/>
              <a:t>Le Microarchitetture</a:t>
            </a:r>
            <a:br>
              <a:rPr lang="it-IT" sz="2800" dirty="0" smtClean="0"/>
            </a:br>
            <a:r>
              <a:rPr lang="it-IT" sz="1800" b="1" dirty="0" smtClean="0">
                <a:solidFill>
                  <a:schemeClr val="tx2"/>
                </a:solidFill>
              </a:rPr>
              <a:t>Il Ciclo Multiplo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88740" y="3886200"/>
            <a:ext cx="6400800" cy="1270992"/>
          </a:xfrm>
        </p:spPr>
        <p:txBody>
          <a:bodyPr>
            <a:normAutofit/>
          </a:bodyPr>
          <a:lstStyle/>
          <a:p>
            <a:r>
              <a:rPr lang="it-IT" sz="2000" dirty="0" smtClean="0"/>
              <a:t>Daniel Riccio/Alberto </a:t>
            </a:r>
            <a:r>
              <a:rPr lang="it-IT" sz="2000" dirty="0" err="1" smtClean="0"/>
              <a:t>Aloisio</a:t>
            </a:r>
            <a:endParaRPr lang="it-IT" sz="2000" dirty="0" smtClean="0"/>
          </a:p>
          <a:p>
            <a:r>
              <a:rPr lang="it-IT" sz="2000" dirty="0" smtClean="0"/>
              <a:t>Università di Napoli, Federico II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067944" y="4653136"/>
            <a:ext cx="1728192" cy="365125"/>
          </a:xfrm>
        </p:spPr>
        <p:txBody>
          <a:bodyPr/>
          <a:lstStyle/>
          <a:p>
            <a:fld id="{1648299B-A4D9-4183-A175-2A8D87BC5C90}" type="datetime4">
              <a:rPr lang="it-IT" sz="1600" smtClean="0"/>
              <a:pPr/>
              <a:t>14 giugno 2019</a:t>
            </a:fld>
            <a:endParaRPr lang="it-IT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24744"/>
            <a:ext cx="47371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9600" y="5373216"/>
            <a:ext cx="5994400" cy="42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ottotitolo 2"/>
          <p:cNvSpPr txBox="1">
            <a:spLocks/>
          </p:cNvSpPr>
          <p:nvPr/>
        </p:nvSpPr>
        <p:spPr>
          <a:xfrm>
            <a:off x="4067944" y="5805264"/>
            <a:ext cx="5076056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05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Rif.</a:t>
            </a:r>
            <a:r>
              <a:rPr kumimoji="0" lang="it-IT" sz="1050" b="1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Capitolo 7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1050" dirty="0" smtClean="0">
                <a:solidFill>
                  <a:schemeClr val="tx1">
                    <a:tint val="75000"/>
                  </a:schemeClr>
                </a:solidFill>
              </a:rPr>
              <a:t>Digital Design and Computer Architecture-ARM, Harris-Harris, Edition-Morgan Kaufmann.</a:t>
            </a:r>
            <a:endParaRPr lang="it-IT" sz="1050" baseline="0" dirty="0" smtClean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10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(LDR)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32656"/>
            <a:ext cx="3995936" cy="54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3045160" y="4061600"/>
            <a:ext cx="896219" cy="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74539" y="3765089"/>
            <a:ext cx="371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1" name="Gruppo 20"/>
          <p:cNvGrpSpPr/>
          <p:nvPr/>
        </p:nvGrpSpPr>
        <p:grpSpPr>
          <a:xfrm>
            <a:off x="3032797" y="5220340"/>
            <a:ext cx="2691331" cy="522567"/>
            <a:chOff x="3386488" y="5518882"/>
            <a:chExt cx="2691331" cy="52256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67944" y="5518882"/>
              <a:ext cx="2009875" cy="52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nettore 1 22"/>
            <p:cNvCxnSpPr/>
            <p:nvPr/>
          </p:nvCxnSpPr>
          <p:spPr>
            <a:xfrm>
              <a:off x="3413523" y="5887782"/>
              <a:ext cx="93610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3386488" y="563175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b="1" dirty="0" smtClean="0"/>
                <a:t>11:0</a:t>
              </a:r>
              <a:endParaRPr lang="it-IT" sz="1000" b="1" dirty="0"/>
            </a:p>
          </p:txBody>
        </p:sp>
      </p:grpSp>
      <p:cxnSp>
        <p:nvCxnSpPr>
          <p:cNvPr id="29" name="Connettore 1 25"/>
          <p:cNvCxnSpPr/>
          <p:nvPr/>
        </p:nvCxnSpPr>
        <p:spPr>
          <a:xfrm flipV="1">
            <a:off x="5381297" y="4582510"/>
            <a:ext cx="1093075" cy="882870"/>
          </a:xfrm>
          <a:prstGeom prst="bentConnector3">
            <a:avLst>
              <a:gd name="adj1" fmla="val 9038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>
            <a:off x="5442202" y="4117368"/>
            <a:ext cx="1021660" cy="2370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0" y="908720"/>
            <a:ext cx="8388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L’indirizzo calcolato dall’</a:t>
            </a:r>
            <a:r>
              <a:rPr lang="it-IT" sz="2000" b="1" dirty="0" smtClean="0">
                <a:solidFill>
                  <a:srgbClr val="C00000"/>
                </a:solidFill>
              </a:rPr>
              <a:t>ALU</a:t>
            </a:r>
            <a:r>
              <a:rPr lang="it-IT" sz="2000" dirty="0" smtClean="0"/>
              <a:t> deve essere inviato alla porta </a:t>
            </a:r>
            <a:r>
              <a:rPr lang="it-IT" sz="2000" b="1" dirty="0" smtClean="0">
                <a:solidFill>
                  <a:srgbClr val="C00000"/>
                </a:solidFill>
              </a:rPr>
              <a:t>A</a:t>
            </a:r>
            <a:r>
              <a:rPr lang="it-IT" sz="2000" dirty="0" smtClean="0"/>
              <a:t> della memoria. Serve un multiplexer per disambiguare l’accesso con </a:t>
            </a:r>
            <a:r>
              <a:rPr lang="it-IT" sz="2000" b="1" dirty="0" err="1" smtClean="0">
                <a:solidFill>
                  <a:srgbClr val="C00000"/>
                </a:solidFill>
              </a:rPr>
              <a:t>ALUOut</a:t>
            </a:r>
            <a:r>
              <a:rPr lang="it-IT" sz="2000" dirty="0" smtClean="0"/>
              <a:t> o </a:t>
            </a:r>
            <a:r>
              <a:rPr lang="it-IT" sz="2000" b="1" dirty="0" smtClean="0">
                <a:solidFill>
                  <a:srgbClr val="C00000"/>
                </a:solidFill>
              </a:rPr>
              <a:t>PC</a:t>
            </a:r>
            <a:r>
              <a:rPr lang="it-IT" sz="2000" dirty="0" smtClean="0"/>
              <a:t>. Il multiplexer è controllato dal segnale </a:t>
            </a:r>
            <a:r>
              <a:rPr lang="it-IT" sz="2000" b="1" dirty="0" err="1" smtClean="0">
                <a:solidFill>
                  <a:schemeClr val="tx2"/>
                </a:solidFill>
              </a:rPr>
              <a:t>AdrSrc</a:t>
            </a:r>
            <a:r>
              <a:rPr lang="it-IT" sz="2000" dirty="0" smtClean="0"/>
              <a:t>.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0" y="198884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 dati vengono letti dalla memoria dati sul bus </a:t>
            </a:r>
            <a:r>
              <a:rPr lang="it-IT" sz="2000" b="1" dirty="0" err="1" smtClean="0">
                <a:solidFill>
                  <a:srgbClr val="C00000"/>
                </a:solidFill>
              </a:rPr>
              <a:t>ReadData</a:t>
            </a:r>
            <a:r>
              <a:rPr lang="it-IT" sz="2000" dirty="0" smtClean="0"/>
              <a:t>, e poi vengono memorizzati in un registro chiamato </a:t>
            </a:r>
            <a:r>
              <a:rPr lang="it-IT" sz="2000" b="1" dirty="0" smtClean="0">
                <a:solidFill>
                  <a:srgbClr val="C00000"/>
                </a:solidFill>
              </a:rPr>
              <a:t>Data</a:t>
            </a:r>
            <a:r>
              <a:rPr lang="it-IT" sz="2000" dirty="0" smtClean="0"/>
              <a:t>. </a:t>
            </a:r>
            <a:endParaRPr lang="it-IT" sz="2000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97329" y="3929369"/>
            <a:ext cx="781237" cy="8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52609" y="3974232"/>
            <a:ext cx="1185241" cy="7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Connettore 1 25"/>
          <p:cNvCxnSpPr/>
          <p:nvPr/>
        </p:nvCxnSpPr>
        <p:spPr>
          <a:xfrm rot="16200000" flipH="1">
            <a:off x="4167663" y="4367362"/>
            <a:ext cx="183668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4847207" y="3233997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ImmSrc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53" name="Connettore 1 25"/>
          <p:cNvCxnSpPr/>
          <p:nvPr/>
        </p:nvCxnSpPr>
        <p:spPr>
          <a:xfrm rot="16200000" flipH="1">
            <a:off x="6665711" y="3733325"/>
            <a:ext cx="617484" cy="88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6660232" y="3212976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ALUControl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20790" y="4061626"/>
            <a:ext cx="443095" cy="4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Connettore 1 25"/>
          <p:cNvCxnSpPr/>
          <p:nvPr/>
        </p:nvCxnSpPr>
        <p:spPr>
          <a:xfrm>
            <a:off x="8100394" y="4365104"/>
            <a:ext cx="114" cy="172372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25"/>
          <p:cNvCxnSpPr/>
          <p:nvPr/>
        </p:nvCxnSpPr>
        <p:spPr>
          <a:xfrm flipV="1">
            <a:off x="959289" y="6088828"/>
            <a:ext cx="7130462" cy="10758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1 25"/>
          <p:cNvCxnSpPr/>
          <p:nvPr/>
        </p:nvCxnSpPr>
        <p:spPr>
          <a:xfrm flipH="1">
            <a:off x="971600" y="4389120"/>
            <a:ext cx="18104" cy="1704176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755576" y="4221088"/>
            <a:ext cx="266400" cy="6667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25"/>
          <p:cNvCxnSpPr/>
          <p:nvPr/>
        </p:nvCxnSpPr>
        <p:spPr>
          <a:xfrm>
            <a:off x="1151069" y="3464521"/>
            <a:ext cx="10758" cy="655657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13270" y="3248499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AdrSrc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75817" y="5257601"/>
            <a:ext cx="612007" cy="73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Connettore 1 74"/>
          <p:cNvCxnSpPr/>
          <p:nvPr/>
        </p:nvCxnSpPr>
        <p:spPr>
          <a:xfrm flipH="1">
            <a:off x="2372264" y="4213611"/>
            <a:ext cx="6446" cy="154020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 rot="5400000">
            <a:off x="2127194" y="4793687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ReadData</a:t>
            </a:r>
            <a:endParaRPr lang="it-IT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11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(LDR)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32656"/>
            <a:ext cx="3995936" cy="54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3045160" y="4061600"/>
            <a:ext cx="896219" cy="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74539" y="3765089"/>
            <a:ext cx="371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o 20"/>
          <p:cNvGrpSpPr/>
          <p:nvPr/>
        </p:nvGrpSpPr>
        <p:grpSpPr>
          <a:xfrm>
            <a:off x="3032797" y="5220340"/>
            <a:ext cx="2691331" cy="522567"/>
            <a:chOff x="3386488" y="5518882"/>
            <a:chExt cx="2691331" cy="52256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67944" y="5518882"/>
              <a:ext cx="2009875" cy="52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nettore 1 22"/>
            <p:cNvCxnSpPr/>
            <p:nvPr/>
          </p:nvCxnSpPr>
          <p:spPr>
            <a:xfrm>
              <a:off x="3413523" y="5887782"/>
              <a:ext cx="93610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3386488" y="563175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b="1" dirty="0" smtClean="0"/>
                <a:t>11:0</a:t>
              </a:r>
              <a:endParaRPr lang="it-IT" sz="1000" b="1" dirty="0"/>
            </a:p>
          </p:txBody>
        </p:sp>
      </p:grpSp>
      <p:cxnSp>
        <p:nvCxnSpPr>
          <p:cNvPr id="29" name="Connettore 1 25"/>
          <p:cNvCxnSpPr/>
          <p:nvPr/>
        </p:nvCxnSpPr>
        <p:spPr>
          <a:xfrm flipV="1">
            <a:off x="5381297" y="4582510"/>
            <a:ext cx="1093075" cy="882870"/>
          </a:xfrm>
          <a:prstGeom prst="bentConnector3">
            <a:avLst>
              <a:gd name="adj1" fmla="val 9038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>
            <a:off x="5442202" y="4117368"/>
            <a:ext cx="1021660" cy="2370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0" y="908720"/>
            <a:ext cx="8388424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 smtClean="0"/>
              <a:t>Inoltre, i dati appena letti devono essere scritti nel registro </a:t>
            </a:r>
            <a:r>
              <a:rPr lang="it-IT" sz="2000" b="1" dirty="0" err="1" smtClean="0">
                <a:solidFill>
                  <a:srgbClr val="C00000"/>
                </a:solidFill>
              </a:rPr>
              <a:t>Rd</a:t>
            </a:r>
            <a:r>
              <a:rPr lang="it-IT" sz="2000" dirty="0" smtClean="0"/>
              <a:t> specificato dai bit </a:t>
            </a:r>
            <a:r>
              <a:rPr lang="it-IT" sz="2000" b="1" dirty="0" smtClean="0">
                <a:solidFill>
                  <a:schemeClr val="tx2"/>
                </a:solidFill>
              </a:rPr>
              <a:t>15:12</a:t>
            </a:r>
            <a:r>
              <a:rPr lang="it-IT" sz="2000" dirty="0" smtClean="0"/>
              <a:t> dell’istruzione </a:t>
            </a:r>
            <a:r>
              <a:rPr lang="it-IT" sz="2000" b="1" dirty="0" err="1" smtClean="0">
                <a:solidFill>
                  <a:srgbClr val="C00000"/>
                </a:solidFill>
              </a:rPr>
              <a:t>Instr</a:t>
            </a:r>
            <a:r>
              <a:rPr lang="it-IT" sz="2000" dirty="0" smtClean="0"/>
              <a:t>. 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0" y="1628800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Piuttosto che collegare direttamente </a:t>
            </a:r>
            <a:r>
              <a:rPr lang="it-IT" sz="2000" b="1" dirty="0" smtClean="0">
                <a:solidFill>
                  <a:srgbClr val="C00000"/>
                </a:solidFill>
              </a:rPr>
              <a:t>Data</a:t>
            </a:r>
            <a:r>
              <a:rPr lang="it-IT" sz="2000" dirty="0" smtClean="0"/>
              <a:t> alla porta </a:t>
            </a:r>
            <a:r>
              <a:rPr lang="it-IT" sz="2000" b="1" dirty="0" smtClean="0">
                <a:solidFill>
                  <a:srgbClr val="C00000"/>
                </a:solidFill>
              </a:rPr>
              <a:t>WD3</a:t>
            </a:r>
            <a:r>
              <a:rPr lang="it-IT" sz="2000" dirty="0" smtClean="0"/>
              <a:t>,si consideri che anche il risultato dell’</a:t>
            </a:r>
            <a:r>
              <a:rPr lang="it-IT" sz="2000" b="1" dirty="0" smtClean="0"/>
              <a:t>ALU</a:t>
            </a:r>
            <a:r>
              <a:rPr lang="it-IT" sz="2000" dirty="0" smtClean="0"/>
              <a:t> potrebbe dover essere scritto in </a:t>
            </a:r>
            <a:r>
              <a:rPr lang="it-IT" sz="2000" b="1" dirty="0" err="1" smtClean="0">
                <a:solidFill>
                  <a:srgbClr val="C00000"/>
                </a:solidFill>
              </a:rPr>
              <a:t>Rd</a:t>
            </a:r>
            <a:r>
              <a:rPr lang="it-IT" sz="2000" dirty="0" smtClean="0"/>
              <a:t>. Quindi aggiungiamo un multiplexer che seleziona fra </a:t>
            </a:r>
            <a:r>
              <a:rPr lang="it-IT" sz="2000" b="1" dirty="0" err="1" smtClean="0">
                <a:solidFill>
                  <a:srgbClr val="C00000"/>
                </a:solidFill>
              </a:rPr>
              <a:t>ALUOut</a:t>
            </a:r>
            <a:r>
              <a:rPr lang="it-IT" sz="2000" dirty="0" smtClean="0"/>
              <a:t> e </a:t>
            </a:r>
            <a:r>
              <a:rPr lang="it-IT" sz="2000" b="1" dirty="0" smtClean="0">
                <a:solidFill>
                  <a:srgbClr val="C00000"/>
                </a:solidFill>
              </a:rPr>
              <a:t>Data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smtClean="0"/>
              <a:t>Il segnale </a:t>
            </a:r>
            <a:r>
              <a:rPr lang="it-IT" sz="2000" b="1" dirty="0" err="1" smtClean="0">
                <a:solidFill>
                  <a:schemeClr val="tx2"/>
                </a:solidFill>
              </a:rPr>
              <a:t>RegWrite</a:t>
            </a:r>
            <a:r>
              <a:rPr lang="it-IT" sz="2000" dirty="0" smtClean="0"/>
              <a:t> deve essere impostato a </a:t>
            </a:r>
            <a:r>
              <a:rPr lang="it-IT" sz="2000" b="1" dirty="0" smtClean="0"/>
              <a:t>1</a:t>
            </a:r>
            <a:r>
              <a:rPr lang="it-IT" sz="2000" dirty="0" smtClean="0"/>
              <a:t>, per permettere la scrittura nel registro.</a:t>
            </a:r>
            <a:endParaRPr lang="it-IT" sz="2000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97329" y="3929369"/>
            <a:ext cx="781237" cy="8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52609" y="3974232"/>
            <a:ext cx="1185241" cy="7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Connettore 1 25"/>
          <p:cNvCxnSpPr/>
          <p:nvPr/>
        </p:nvCxnSpPr>
        <p:spPr>
          <a:xfrm rot="16200000" flipH="1">
            <a:off x="4167663" y="4367362"/>
            <a:ext cx="183668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4847207" y="3233997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ImmSrc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53" name="Connettore 1 25"/>
          <p:cNvCxnSpPr/>
          <p:nvPr/>
        </p:nvCxnSpPr>
        <p:spPr>
          <a:xfrm rot="16200000" flipH="1">
            <a:off x="6665711" y="3733325"/>
            <a:ext cx="617484" cy="88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6660232" y="3212976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ALUControl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20790" y="4061626"/>
            <a:ext cx="443095" cy="4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Connettore 1 25"/>
          <p:cNvCxnSpPr/>
          <p:nvPr/>
        </p:nvCxnSpPr>
        <p:spPr>
          <a:xfrm flipH="1">
            <a:off x="971600" y="4389120"/>
            <a:ext cx="18104" cy="17041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755576" y="4221088"/>
            <a:ext cx="266400" cy="666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25"/>
          <p:cNvCxnSpPr/>
          <p:nvPr/>
        </p:nvCxnSpPr>
        <p:spPr>
          <a:xfrm>
            <a:off x="1151069" y="3464521"/>
            <a:ext cx="10758" cy="655657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13270" y="3248499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AdrSrc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75817" y="5257601"/>
            <a:ext cx="612007" cy="73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Connettore 1 74"/>
          <p:cNvCxnSpPr/>
          <p:nvPr/>
        </p:nvCxnSpPr>
        <p:spPr>
          <a:xfrm flipH="1">
            <a:off x="2372264" y="4213611"/>
            <a:ext cx="6446" cy="154020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 rot="5400000">
            <a:off x="2127194" y="4793687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ReadData</a:t>
            </a:r>
            <a:endParaRPr lang="it-IT" sz="900" b="1" dirty="0"/>
          </a:p>
        </p:txBody>
      </p:sp>
      <p:cxnSp>
        <p:nvCxnSpPr>
          <p:cNvPr id="45" name="Connettore 4 44"/>
          <p:cNvCxnSpPr/>
          <p:nvPr/>
        </p:nvCxnSpPr>
        <p:spPr>
          <a:xfrm flipV="1">
            <a:off x="3059832" y="4722471"/>
            <a:ext cx="887135" cy="26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2973152" y="452778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15:12</a:t>
            </a:r>
            <a:endParaRPr lang="it-IT" sz="1000" b="1" dirty="0"/>
          </a:p>
        </p:txBody>
      </p:sp>
      <p:cxnSp>
        <p:nvCxnSpPr>
          <p:cNvPr id="49" name="Connettore 4 48"/>
          <p:cNvCxnSpPr>
            <a:endCxn id="57346" idx="1"/>
          </p:cNvCxnSpPr>
          <p:nvPr/>
        </p:nvCxnSpPr>
        <p:spPr>
          <a:xfrm flipV="1">
            <a:off x="2835908" y="4477567"/>
            <a:ext cx="5760545" cy="1289299"/>
          </a:xfrm>
          <a:prstGeom prst="bentConnector3">
            <a:avLst>
              <a:gd name="adj1" fmla="val 96817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96453" y="4197939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Connettore 4 68"/>
          <p:cNvCxnSpPr/>
          <p:nvPr/>
        </p:nvCxnSpPr>
        <p:spPr>
          <a:xfrm flipV="1">
            <a:off x="8028384" y="4365104"/>
            <a:ext cx="576064" cy="990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80"/>
          <p:cNvGrpSpPr/>
          <p:nvPr/>
        </p:nvGrpSpPr>
        <p:grpSpPr>
          <a:xfrm>
            <a:off x="3635896" y="4477567"/>
            <a:ext cx="5328592" cy="1638012"/>
            <a:chOff x="3635896" y="4477567"/>
            <a:chExt cx="5328592" cy="1638012"/>
          </a:xfrm>
        </p:grpSpPr>
        <p:cxnSp>
          <p:nvCxnSpPr>
            <p:cNvPr id="57" name="Connettore 1 25"/>
            <p:cNvCxnSpPr/>
            <p:nvPr/>
          </p:nvCxnSpPr>
          <p:spPr>
            <a:xfrm>
              <a:off x="8964488" y="4509120"/>
              <a:ext cx="0" cy="1584176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5"/>
            <p:cNvCxnSpPr/>
            <p:nvPr/>
          </p:nvCxnSpPr>
          <p:spPr>
            <a:xfrm>
              <a:off x="3635896" y="6093296"/>
              <a:ext cx="5328592" cy="0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5"/>
            <p:cNvCxnSpPr/>
            <p:nvPr/>
          </p:nvCxnSpPr>
          <p:spPr>
            <a:xfrm>
              <a:off x="3635896" y="4869160"/>
              <a:ext cx="7605" cy="1246419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4 68"/>
            <p:cNvCxnSpPr/>
            <p:nvPr/>
          </p:nvCxnSpPr>
          <p:spPr>
            <a:xfrm>
              <a:off x="3647470" y="4895859"/>
              <a:ext cx="334221" cy="232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5"/>
            <p:cNvCxnSpPr>
              <a:stCxn id="57346" idx="3"/>
            </p:cNvCxnSpPr>
            <p:nvPr/>
          </p:nvCxnSpPr>
          <p:spPr>
            <a:xfrm>
              <a:off x="8872029" y="4477567"/>
              <a:ext cx="92459" cy="31553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nettore 1 25"/>
          <p:cNvCxnSpPr/>
          <p:nvPr/>
        </p:nvCxnSpPr>
        <p:spPr>
          <a:xfrm rot="5400000">
            <a:off x="8385863" y="3871731"/>
            <a:ext cx="775501" cy="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/>
          <p:cNvSpPr txBox="1"/>
          <p:nvPr/>
        </p:nvSpPr>
        <p:spPr>
          <a:xfrm>
            <a:off x="8452752" y="3285564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ResultSrc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87" name="Connettore 1 25"/>
          <p:cNvCxnSpPr/>
          <p:nvPr/>
        </p:nvCxnSpPr>
        <p:spPr>
          <a:xfrm>
            <a:off x="4490979" y="3507128"/>
            <a:ext cx="11573" cy="439839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/>
          <p:cNvSpPr txBox="1"/>
          <p:nvPr/>
        </p:nvSpPr>
        <p:spPr>
          <a:xfrm>
            <a:off x="4165662" y="3247700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64" name="Connettore 1 25"/>
          <p:cNvCxnSpPr/>
          <p:nvPr/>
        </p:nvCxnSpPr>
        <p:spPr>
          <a:xfrm flipV="1">
            <a:off x="979105" y="6086901"/>
            <a:ext cx="2651199" cy="102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12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(LDR)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32656"/>
            <a:ext cx="3995936" cy="54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3045160" y="4061600"/>
            <a:ext cx="896219" cy="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74539" y="3765089"/>
            <a:ext cx="371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o 20"/>
          <p:cNvGrpSpPr/>
          <p:nvPr/>
        </p:nvGrpSpPr>
        <p:grpSpPr>
          <a:xfrm>
            <a:off x="3032797" y="5220340"/>
            <a:ext cx="2691331" cy="522567"/>
            <a:chOff x="3386488" y="5518882"/>
            <a:chExt cx="2691331" cy="52256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67944" y="5518882"/>
              <a:ext cx="2009875" cy="52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nettore 1 22"/>
            <p:cNvCxnSpPr/>
            <p:nvPr/>
          </p:nvCxnSpPr>
          <p:spPr>
            <a:xfrm>
              <a:off x="3413523" y="5887782"/>
              <a:ext cx="93610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3386488" y="563175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b="1" dirty="0" smtClean="0"/>
                <a:t>11:0</a:t>
              </a:r>
              <a:endParaRPr lang="it-IT" sz="1000" b="1" dirty="0"/>
            </a:p>
          </p:txBody>
        </p:sp>
      </p:grpSp>
      <p:cxnSp>
        <p:nvCxnSpPr>
          <p:cNvPr id="30" name="Connettore 1 29"/>
          <p:cNvCxnSpPr/>
          <p:nvPr/>
        </p:nvCxnSpPr>
        <p:spPr>
          <a:xfrm>
            <a:off x="5442202" y="4117368"/>
            <a:ext cx="507185" cy="321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0" y="908720"/>
            <a:ext cx="8388424" cy="215443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 smtClean="0"/>
              <a:t>Un ulteriore compito a carico dell’</a:t>
            </a:r>
            <a:r>
              <a:rPr lang="it-IT" sz="2000" b="1" dirty="0" smtClean="0">
                <a:solidFill>
                  <a:srgbClr val="C00000"/>
                </a:solidFill>
              </a:rPr>
              <a:t>ALU</a:t>
            </a:r>
            <a:r>
              <a:rPr lang="it-IT" sz="2000" dirty="0" smtClean="0"/>
              <a:t> è l’incremento del </a:t>
            </a:r>
            <a:r>
              <a:rPr lang="it-IT" sz="2000" b="1" dirty="0" smtClean="0">
                <a:solidFill>
                  <a:srgbClr val="C00000"/>
                </a:solidFill>
              </a:rPr>
              <a:t>PC</a:t>
            </a:r>
            <a:r>
              <a:rPr lang="it-IT" sz="2000" dirty="0" smtClean="0"/>
              <a:t>, operazione che prima era svolta da una </a:t>
            </a:r>
            <a:r>
              <a:rPr lang="it-IT" sz="2000" b="1" dirty="0" smtClean="0"/>
              <a:t>ALU</a:t>
            </a:r>
            <a:r>
              <a:rPr lang="it-IT" sz="2000" dirty="0" smtClean="0"/>
              <a:t> diversa.</a:t>
            </a:r>
          </a:p>
          <a:p>
            <a:endParaRPr lang="it-IT" sz="1050" dirty="0" smtClean="0"/>
          </a:p>
          <a:p>
            <a:r>
              <a:rPr lang="it-IT" sz="2000" dirty="0" smtClean="0"/>
              <a:t>Aggiungiamo un multiplexer sul primo ingresso dell’</a:t>
            </a:r>
            <a:r>
              <a:rPr lang="it-IT" sz="2000" b="1" dirty="0" smtClean="0">
                <a:solidFill>
                  <a:srgbClr val="C00000"/>
                </a:solidFill>
              </a:rPr>
              <a:t>ALU</a:t>
            </a:r>
            <a:r>
              <a:rPr lang="it-IT" sz="2000" dirty="0" smtClean="0"/>
              <a:t>, che permette di scegliere fra il contenuto del registro </a:t>
            </a:r>
            <a:r>
              <a:rPr lang="it-IT" sz="2000" b="1" dirty="0" smtClean="0">
                <a:solidFill>
                  <a:srgbClr val="C00000"/>
                </a:solidFill>
              </a:rPr>
              <a:t>A</a:t>
            </a:r>
            <a:r>
              <a:rPr lang="it-IT" sz="2000" dirty="0" smtClean="0"/>
              <a:t> e il </a:t>
            </a:r>
            <a:r>
              <a:rPr lang="it-IT" sz="2000" b="1" dirty="0" smtClean="0">
                <a:solidFill>
                  <a:srgbClr val="C00000"/>
                </a:solidFill>
              </a:rPr>
              <a:t>PC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Sul secondo ingresso dell’ALU aggiungiamo un ulteriore multiplexer che permetta di selezionare fra </a:t>
            </a:r>
            <a:r>
              <a:rPr lang="it-IT" sz="2000" dirty="0" err="1" smtClean="0"/>
              <a:t>ExtImm</a:t>
            </a:r>
            <a:r>
              <a:rPr lang="it-IT" sz="2000" dirty="0" smtClean="0"/>
              <a:t> e la costante 4.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97329" y="3929369"/>
            <a:ext cx="781237" cy="8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52609" y="3974232"/>
            <a:ext cx="1185241" cy="7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Connettore 1 25"/>
          <p:cNvCxnSpPr/>
          <p:nvPr/>
        </p:nvCxnSpPr>
        <p:spPr>
          <a:xfrm rot="16200000" flipH="1">
            <a:off x="4167663" y="4367362"/>
            <a:ext cx="183668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4847207" y="3233997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ImmSrc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53" name="Connettore 1 25"/>
          <p:cNvCxnSpPr/>
          <p:nvPr/>
        </p:nvCxnSpPr>
        <p:spPr>
          <a:xfrm rot="16200000" flipH="1">
            <a:off x="6665711" y="3733325"/>
            <a:ext cx="617484" cy="88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6660232" y="3212976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ALUControl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20790" y="4061626"/>
            <a:ext cx="443095" cy="4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Connettore 1 25"/>
          <p:cNvCxnSpPr/>
          <p:nvPr/>
        </p:nvCxnSpPr>
        <p:spPr>
          <a:xfrm flipH="1">
            <a:off x="971600" y="4389120"/>
            <a:ext cx="18104" cy="17041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755576" y="4221088"/>
            <a:ext cx="266400" cy="666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25"/>
          <p:cNvCxnSpPr/>
          <p:nvPr/>
        </p:nvCxnSpPr>
        <p:spPr>
          <a:xfrm>
            <a:off x="1151069" y="3464521"/>
            <a:ext cx="10758" cy="655657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13270" y="3248499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AdrSrc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75817" y="5257601"/>
            <a:ext cx="612007" cy="73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Connettore 1 74"/>
          <p:cNvCxnSpPr/>
          <p:nvPr/>
        </p:nvCxnSpPr>
        <p:spPr>
          <a:xfrm flipH="1">
            <a:off x="2372264" y="4213611"/>
            <a:ext cx="6446" cy="154020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 rot="5400000">
            <a:off x="2127194" y="4793687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ReadData</a:t>
            </a:r>
            <a:endParaRPr lang="it-IT" sz="900" b="1" dirty="0"/>
          </a:p>
        </p:txBody>
      </p:sp>
      <p:cxnSp>
        <p:nvCxnSpPr>
          <p:cNvPr id="45" name="Connettore 4 44"/>
          <p:cNvCxnSpPr/>
          <p:nvPr/>
        </p:nvCxnSpPr>
        <p:spPr>
          <a:xfrm flipV="1">
            <a:off x="3059832" y="4722471"/>
            <a:ext cx="887135" cy="26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2973152" y="452778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15:12</a:t>
            </a:r>
            <a:endParaRPr lang="it-IT" sz="1000" b="1" dirty="0"/>
          </a:p>
        </p:txBody>
      </p:sp>
      <p:cxnSp>
        <p:nvCxnSpPr>
          <p:cNvPr id="49" name="Connettore 4 48"/>
          <p:cNvCxnSpPr>
            <a:endCxn id="57346" idx="1"/>
          </p:cNvCxnSpPr>
          <p:nvPr/>
        </p:nvCxnSpPr>
        <p:spPr>
          <a:xfrm flipV="1">
            <a:off x="2835908" y="4477567"/>
            <a:ext cx="5760545" cy="1289299"/>
          </a:xfrm>
          <a:prstGeom prst="bentConnector3">
            <a:avLst>
              <a:gd name="adj1" fmla="val 9279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96453" y="4197939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Connettore 4 68"/>
          <p:cNvCxnSpPr/>
          <p:nvPr/>
        </p:nvCxnSpPr>
        <p:spPr>
          <a:xfrm flipV="1">
            <a:off x="8028384" y="4365104"/>
            <a:ext cx="576064" cy="9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o 80"/>
          <p:cNvGrpSpPr/>
          <p:nvPr/>
        </p:nvGrpSpPr>
        <p:grpSpPr>
          <a:xfrm>
            <a:off x="3635896" y="4509120"/>
            <a:ext cx="5328592" cy="1606459"/>
            <a:chOff x="3635896" y="4509120"/>
            <a:chExt cx="5328592" cy="1606459"/>
          </a:xfrm>
        </p:grpSpPr>
        <p:cxnSp>
          <p:nvCxnSpPr>
            <p:cNvPr id="57" name="Connettore 1 25"/>
            <p:cNvCxnSpPr/>
            <p:nvPr/>
          </p:nvCxnSpPr>
          <p:spPr>
            <a:xfrm>
              <a:off x="8964488" y="4509120"/>
              <a:ext cx="0" cy="158417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5"/>
            <p:cNvCxnSpPr/>
            <p:nvPr/>
          </p:nvCxnSpPr>
          <p:spPr>
            <a:xfrm>
              <a:off x="3635896" y="6093296"/>
              <a:ext cx="5328592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5"/>
            <p:cNvCxnSpPr/>
            <p:nvPr/>
          </p:nvCxnSpPr>
          <p:spPr>
            <a:xfrm>
              <a:off x="3635896" y="4869160"/>
              <a:ext cx="7605" cy="124641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4 68"/>
            <p:cNvCxnSpPr/>
            <p:nvPr/>
          </p:nvCxnSpPr>
          <p:spPr>
            <a:xfrm>
              <a:off x="3647470" y="4895859"/>
              <a:ext cx="334221" cy="2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nettore 1 25"/>
          <p:cNvCxnSpPr/>
          <p:nvPr/>
        </p:nvCxnSpPr>
        <p:spPr>
          <a:xfrm rot="5400000">
            <a:off x="8385863" y="3871731"/>
            <a:ext cx="775501" cy="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/>
          <p:cNvSpPr txBox="1"/>
          <p:nvPr/>
        </p:nvSpPr>
        <p:spPr>
          <a:xfrm>
            <a:off x="8452752" y="3285564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ResultSrc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87" name="Connettore 1 25"/>
          <p:cNvCxnSpPr/>
          <p:nvPr/>
        </p:nvCxnSpPr>
        <p:spPr>
          <a:xfrm>
            <a:off x="4490979" y="3507128"/>
            <a:ext cx="11573" cy="439839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/>
          <p:cNvSpPr txBox="1"/>
          <p:nvPr/>
        </p:nvSpPr>
        <p:spPr>
          <a:xfrm>
            <a:off x="4165662" y="3247700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6157" y="3802778"/>
            <a:ext cx="292179" cy="43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8" name="Connettore 1 29"/>
          <p:cNvCxnSpPr/>
          <p:nvPr/>
        </p:nvCxnSpPr>
        <p:spPr>
          <a:xfrm>
            <a:off x="6141037" y="4039565"/>
            <a:ext cx="630153" cy="92597"/>
          </a:xfrm>
          <a:prstGeom prst="bentConnector3">
            <a:avLst>
              <a:gd name="adj1" fmla="val 38979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o 113"/>
          <p:cNvGrpSpPr/>
          <p:nvPr/>
        </p:nvGrpSpPr>
        <p:grpSpPr>
          <a:xfrm>
            <a:off x="983848" y="3622876"/>
            <a:ext cx="4965539" cy="555585"/>
            <a:chOff x="983848" y="3622876"/>
            <a:chExt cx="4965539" cy="555585"/>
          </a:xfrm>
        </p:grpSpPr>
        <p:cxnSp>
          <p:nvCxnSpPr>
            <p:cNvPr id="99" name="Connettore 4 68"/>
            <p:cNvCxnSpPr/>
            <p:nvPr/>
          </p:nvCxnSpPr>
          <p:spPr>
            <a:xfrm>
              <a:off x="983848" y="3622876"/>
              <a:ext cx="4965539" cy="335666"/>
            </a:xfrm>
            <a:prstGeom prst="bentConnector3">
              <a:avLst>
                <a:gd name="adj1" fmla="val 91492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9"/>
            <p:cNvCxnSpPr/>
            <p:nvPr/>
          </p:nvCxnSpPr>
          <p:spPr>
            <a:xfrm flipV="1">
              <a:off x="983848" y="3622876"/>
              <a:ext cx="0" cy="555585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84168" y="4365104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CasellaDiTesto 115"/>
          <p:cNvSpPr txBox="1"/>
          <p:nvPr/>
        </p:nvSpPr>
        <p:spPr>
          <a:xfrm>
            <a:off x="5719288" y="46671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4</a:t>
            </a:r>
            <a:endParaRPr lang="it-IT" sz="1200" b="1" dirty="0"/>
          </a:p>
        </p:txBody>
      </p:sp>
      <p:grpSp>
        <p:nvGrpSpPr>
          <p:cNvPr id="134" name="Gruppo 133"/>
          <p:cNvGrpSpPr/>
          <p:nvPr/>
        </p:nvGrpSpPr>
        <p:grpSpPr>
          <a:xfrm>
            <a:off x="5381296" y="4575925"/>
            <a:ext cx="1412909" cy="889459"/>
            <a:chOff x="5381296" y="4575925"/>
            <a:chExt cx="1412909" cy="889459"/>
          </a:xfrm>
        </p:grpSpPr>
        <p:cxnSp>
          <p:nvCxnSpPr>
            <p:cNvPr id="29" name="Connettore 1 25"/>
            <p:cNvCxnSpPr/>
            <p:nvPr/>
          </p:nvCxnSpPr>
          <p:spPr>
            <a:xfrm flipV="1">
              <a:off x="5381296" y="5465135"/>
              <a:ext cx="232695" cy="249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9"/>
            <p:cNvCxnSpPr/>
            <p:nvPr/>
          </p:nvCxnSpPr>
          <p:spPr>
            <a:xfrm flipV="1">
              <a:off x="5922335" y="4800371"/>
              <a:ext cx="164962" cy="5545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5"/>
            <p:cNvCxnSpPr/>
            <p:nvPr/>
          </p:nvCxnSpPr>
          <p:spPr>
            <a:xfrm>
              <a:off x="5603358" y="4667693"/>
              <a:ext cx="0" cy="797442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5"/>
            <p:cNvCxnSpPr/>
            <p:nvPr/>
          </p:nvCxnSpPr>
          <p:spPr>
            <a:xfrm flipH="1">
              <a:off x="5592726" y="4646428"/>
              <a:ext cx="489097" cy="0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25"/>
            <p:cNvCxnSpPr/>
            <p:nvPr/>
          </p:nvCxnSpPr>
          <p:spPr>
            <a:xfrm flipH="1" flipV="1">
              <a:off x="6338034" y="4575925"/>
              <a:ext cx="456171" cy="6708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nettore 1 25"/>
          <p:cNvCxnSpPr/>
          <p:nvPr/>
        </p:nvCxnSpPr>
        <p:spPr>
          <a:xfrm flipH="1">
            <a:off x="6033431" y="3476847"/>
            <a:ext cx="5862" cy="338136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606240" y="324510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ALUSrcA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sp>
        <p:nvSpPr>
          <p:cNvPr id="142" name="CasellaDiTesto 141"/>
          <p:cNvSpPr txBox="1"/>
          <p:nvPr/>
        </p:nvSpPr>
        <p:spPr>
          <a:xfrm>
            <a:off x="6073535" y="323424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ALUSrcB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143" name="Connettore 1 25"/>
          <p:cNvCxnSpPr/>
          <p:nvPr/>
        </p:nvCxnSpPr>
        <p:spPr>
          <a:xfrm flipH="1">
            <a:off x="6294474" y="3429000"/>
            <a:ext cx="11580" cy="983512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1 25"/>
          <p:cNvCxnSpPr/>
          <p:nvPr/>
        </p:nvCxnSpPr>
        <p:spPr>
          <a:xfrm flipV="1">
            <a:off x="979105" y="6086901"/>
            <a:ext cx="2651199" cy="102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36" grpId="0"/>
      <p:bldP spid="1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13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(LDR)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32656"/>
            <a:ext cx="3995936" cy="54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3045160" y="4061600"/>
            <a:ext cx="896219" cy="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74539" y="3765089"/>
            <a:ext cx="371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o 20"/>
          <p:cNvGrpSpPr/>
          <p:nvPr/>
        </p:nvGrpSpPr>
        <p:grpSpPr>
          <a:xfrm>
            <a:off x="3032797" y="5220340"/>
            <a:ext cx="2691331" cy="522567"/>
            <a:chOff x="3386488" y="5518882"/>
            <a:chExt cx="2691331" cy="52256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67944" y="5518882"/>
              <a:ext cx="2009875" cy="52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nettore 1 22"/>
            <p:cNvCxnSpPr/>
            <p:nvPr/>
          </p:nvCxnSpPr>
          <p:spPr>
            <a:xfrm>
              <a:off x="3413523" y="5887782"/>
              <a:ext cx="93610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3386488" y="563175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b="1" dirty="0" smtClean="0"/>
                <a:t>11:0</a:t>
              </a:r>
              <a:endParaRPr lang="it-IT" sz="1000" b="1" dirty="0"/>
            </a:p>
          </p:txBody>
        </p:sp>
      </p:grpSp>
      <p:cxnSp>
        <p:nvCxnSpPr>
          <p:cNvPr id="30" name="Connettore 1 29"/>
          <p:cNvCxnSpPr/>
          <p:nvPr/>
        </p:nvCxnSpPr>
        <p:spPr>
          <a:xfrm>
            <a:off x="5442202" y="4117368"/>
            <a:ext cx="507185" cy="321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0" y="908720"/>
            <a:ext cx="8388424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 smtClean="0"/>
              <a:t>Si consideri infine, che il contenuto del registro </a:t>
            </a:r>
            <a:r>
              <a:rPr lang="it-IT" sz="2000" b="1" dirty="0" smtClean="0">
                <a:solidFill>
                  <a:srgbClr val="C00000"/>
                </a:solidFill>
              </a:rPr>
              <a:t>R15</a:t>
            </a:r>
            <a:r>
              <a:rPr lang="it-IT" sz="2000" dirty="0" smtClean="0"/>
              <a:t> nelle architetture ARM corrisponde a </a:t>
            </a:r>
            <a:r>
              <a:rPr lang="it-IT" sz="2000" b="1" dirty="0" smtClean="0"/>
              <a:t>PC+8</a:t>
            </a:r>
            <a:r>
              <a:rPr lang="it-IT" sz="2000" dirty="0" smtClean="0"/>
              <a:t>. </a:t>
            </a:r>
          </a:p>
          <a:p>
            <a:r>
              <a:rPr lang="it-IT" sz="2000" dirty="0" smtClean="0"/>
              <a:t>Durante il passo di </a:t>
            </a:r>
            <a:r>
              <a:rPr lang="it-IT" sz="2000" dirty="0" err="1" smtClean="0"/>
              <a:t>fetch</a:t>
            </a:r>
            <a:r>
              <a:rPr lang="it-IT" sz="2000" dirty="0" smtClean="0"/>
              <a:t>, il </a:t>
            </a:r>
            <a:r>
              <a:rPr lang="it-IT" sz="2000" b="1" dirty="0" smtClean="0">
                <a:solidFill>
                  <a:srgbClr val="C00000"/>
                </a:solidFill>
              </a:rPr>
              <a:t>PC</a:t>
            </a:r>
            <a:r>
              <a:rPr lang="it-IT" sz="2000" dirty="0" smtClean="0"/>
              <a:t> è stato aggiornato a </a:t>
            </a:r>
            <a:r>
              <a:rPr lang="it-IT" sz="2000" b="1" dirty="0" smtClean="0"/>
              <a:t>PC+4</a:t>
            </a:r>
            <a:r>
              <a:rPr lang="it-IT" sz="2000" dirty="0" smtClean="0"/>
              <a:t>, per cui sommare 4 al nuovo contenuto di </a:t>
            </a:r>
            <a:r>
              <a:rPr lang="it-IT" sz="2000" b="1" dirty="0" smtClean="0">
                <a:solidFill>
                  <a:srgbClr val="C00000"/>
                </a:solidFill>
              </a:rPr>
              <a:t>PC</a:t>
            </a:r>
            <a:r>
              <a:rPr lang="it-IT" sz="2000" dirty="0" smtClean="0"/>
              <a:t> produce </a:t>
            </a:r>
            <a:r>
              <a:rPr lang="it-IT" sz="2000" b="1" dirty="0" smtClean="0"/>
              <a:t>PC+8</a:t>
            </a:r>
            <a:r>
              <a:rPr lang="it-IT" sz="2000" dirty="0" smtClean="0"/>
              <a:t>, che viene memorizzato in </a:t>
            </a:r>
            <a:r>
              <a:rPr lang="it-IT" sz="2000" b="1" dirty="0" smtClean="0">
                <a:solidFill>
                  <a:srgbClr val="C00000"/>
                </a:solidFill>
              </a:rPr>
              <a:t>R15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Scrivere </a:t>
            </a:r>
            <a:r>
              <a:rPr lang="it-IT" sz="2000" b="1" dirty="0" smtClean="0"/>
              <a:t>PC+8</a:t>
            </a:r>
            <a:r>
              <a:rPr lang="it-IT" sz="2000" dirty="0" smtClean="0"/>
              <a:t> in </a:t>
            </a:r>
            <a:r>
              <a:rPr lang="it-IT" sz="2000" b="1" dirty="0" smtClean="0">
                <a:solidFill>
                  <a:srgbClr val="C00000"/>
                </a:solidFill>
              </a:rPr>
              <a:t>R15</a:t>
            </a:r>
            <a:r>
              <a:rPr lang="it-IT" sz="2000" dirty="0" smtClean="0"/>
              <a:t>, richiede che il risultato dell’ALU possa essere collegato a tale registro. A tal fine, colleghiamo </a:t>
            </a:r>
            <a:r>
              <a:rPr lang="it-IT" sz="2000" b="1" dirty="0" err="1" smtClean="0">
                <a:solidFill>
                  <a:srgbClr val="C00000"/>
                </a:solidFill>
              </a:rPr>
              <a:t>ALUResult</a:t>
            </a:r>
            <a:r>
              <a:rPr lang="it-IT" sz="2000" dirty="0" smtClean="0"/>
              <a:t> con uno dei tre ingressi del multiplexer.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97329" y="3929369"/>
            <a:ext cx="781237" cy="8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52609" y="3974232"/>
            <a:ext cx="1185241" cy="7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Connettore 1 25"/>
          <p:cNvCxnSpPr/>
          <p:nvPr/>
        </p:nvCxnSpPr>
        <p:spPr>
          <a:xfrm rot="16200000" flipH="1">
            <a:off x="4167663" y="4367362"/>
            <a:ext cx="183668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4847207" y="3233997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ImmSrc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53" name="Connettore 1 25"/>
          <p:cNvCxnSpPr/>
          <p:nvPr/>
        </p:nvCxnSpPr>
        <p:spPr>
          <a:xfrm rot="16200000" flipH="1">
            <a:off x="6665711" y="3733325"/>
            <a:ext cx="617484" cy="88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6660232" y="3212976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ALUControl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20790" y="4061626"/>
            <a:ext cx="443095" cy="4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Connettore 1 25"/>
          <p:cNvCxnSpPr/>
          <p:nvPr/>
        </p:nvCxnSpPr>
        <p:spPr>
          <a:xfrm flipH="1">
            <a:off x="971600" y="4389120"/>
            <a:ext cx="18104" cy="17041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755576" y="4221088"/>
            <a:ext cx="266400" cy="666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25"/>
          <p:cNvCxnSpPr/>
          <p:nvPr/>
        </p:nvCxnSpPr>
        <p:spPr>
          <a:xfrm>
            <a:off x="1151069" y="3464521"/>
            <a:ext cx="10758" cy="655657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13270" y="3248499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AdrSrc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75817" y="5257601"/>
            <a:ext cx="612007" cy="73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Connettore 1 74"/>
          <p:cNvCxnSpPr/>
          <p:nvPr/>
        </p:nvCxnSpPr>
        <p:spPr>
          <a:xfrm flipH="1">
            <a:off x="2372264" y="4213611"/>
            <a:ext cx="6446" cy="154020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 rot="5400000">
            <a:off x="2127194" y="4793687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ReadData</a:t>
            </a:r>
            <a:endParaRPr lang="it-IT" sz="900" b="1" dirty="0"/>
          </a:p>
        </p:txBody>
      </p:sp>
      <p:cxnSp>
        <p:nvCxnSpPr>
          <p:cNvPr id="45" name="Connettore 4 44"/>
          <p:cNvCxnSpPr/>
          <p:nvPr/>
        </p:nvCxnSpPr>
        <p:spPr>
          <a:xfrm flipV="1">
            <a:off x="3059832" y="4722471"/>
            <a:ext cx="887135" cy="26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2973152" y="452778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15:12</a:t>
            </a:r>
            <a:endParaRPr lang="it-IT" sz="1000" b="1" dirty="0"/>
          </a:p>
        </p:txBody>
      </p:sp>
      <p:cxnSp>
        <p:nvCxnSpPr>
          <p:cNvPr id="49" name="Connettore 4 48"/>
          <p:cNvCxnSpPr>
            <a:endCxn id="57346" idx="1"/>
          </p:cNvCxnSpPr>
          <p:nvPr/>
        </p:nvCxnSpPr>
        <p:spPr>
          <a:xfrm flipV="1">
            <a:off x="2835908" y="4477567"/>
            <a:ext cx="5760545" cy="1289299"/>
          </a:xfrm>
          <a:prstGeom prst="bentConnector3">
            <a:avLst>
              <a:gd name="adj1" fmla="val 9279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96453" y="4197939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Connettore 4 68"/>
          <p:cNvCxnSpPr/>
          <p:nvPr/>
        </p:nvCxnSpPr>
        <p:spPr>
          <a:xfrm flipV="1">
            <a:off x="8028384" y="4365104"/>
            <a:ext cx="576064" cy="9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80"/>
          <p:cNvGrpSpPr/>
          <p:nvPr/>
        </p:nvGrpSpPr>
        <p:grpSpPr>
          <a:xfrm>
            <a:off x="3635896" y="4509120"/>
            <a:ext cx="5328592" cy="1606459"/>
            <a:chOff x="3635896" y="4509120"/>
            <a:chExt cx="5328592" cy="1606459"/>
          </a:xfrm>
        </p:grpSpPr>
        <p:cxnSp>
          <p:nvCxnSpPr>
            <p:cNvPr id="57" name="Connettore 1 25"/>
            <p:cNvCxnSpPr/>
            <p:nvPr/>
          </p:nvCxnSpPr>
          <p:spPr>
            <a:xfrm>
              <a:off x="8964488" y="4509120"/>
              <a:ext cx="0" cy="158417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5"/>
            <p:cNvCxnSpPr/>
            <p:nvPr/>
          </p:nvCxnSpPr>
          <p:spPr>
            <a:xfrm>
              <a:off x="3635896" y="6093296"/>
              <a:ext cx="5328592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5"/>
            <p:cNvCxnSpPr/>
            <p:nvPr/>
          </p:nvCxnSpPr>
          <p:spPr>
            <a:xfrm>
              <a:off x="3635896" y="4869160"/>
              <a:ext cx="7605" cy="124641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4 68"/>
            <p:cNvCxnSpPr/>
            <p:nvPr/>
          </p:nvCxnSpPr>
          <p:spPr>
            <a:xfrm>
              <a:off x="3647470" y="4895859"/>
              <a:ext cx="334221" cy="2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nettore 1 25"/>
          <p:cNvCxnSpPr/>
          <p:nvPr/>
        </p:nvCxnSpPr>
        <p:spPr>
          <a:xfrm rot="5400000">
            <a:off x="8385863" y="3871731"/>
            <a:ext cx="775501" cy="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/>
          <p:cNvSpPr txBox="1"/>
          <p:nvPr/>
        </p:nvSpPr>
        <p:spPr>
          <a:xfrm>
            <a:off x="8452752" y="3285564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ResultSrc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87" name="Connettore 1 25"/>
          <p:cNvCxnSpPr/>
          <p:nvPr/>
        </p:nvCxnSpPr>
        <p:spPr>
          <a:xfrm>
            <a:off x="4490979" y="3507128"/>
            <a:ext cx="11573" cy="439839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/>
          <p:cNvSpPr txBox="1"/>
          <p:nvPr/>
        </p:nvSpPr>
        <p:spPr>
          <a:xfrm>
            <a:off x="4165662" y="3247700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6157" y="3802778"/>
            <a:ext cx="292179" cy="43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8" name="Connettore 1 29"/>
          <p:cNvCxnSpPr/>
          <p:nvPr/>
        </p:nvCxnSpPr>
        <p:spPr>
          <a:xfrm>
            <a:off x="6141037" y="4039565"/>
            <a:ext cx="630153" cy="92597"/>
          </a:xfrm>
          <a:prstGeom prst="bentConnector3">
            <a:avLst>
              <a:gd name="adj1" fmla="val 38979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113"/>
          <p:cNvGrpSpPr/>
          <p:nvPr/>
        </p:nvGrpSpPr>
        <p:grpSpPr>
          <a:xfrm>
            <a:off x="983848" y="3622876"/>
            <a:ext cx="4965539" cy="555585"/>
            <a:chOff x="983848" y="3622876"/>
            <a:chExt cx="4965539" cy="555585"/>
          </a:xfrm>
        </p:grpSpPr>
        <p:cxnSp>
          <p:nvCxnSpPr>
            <p:cNvPr id="99" name="Connettore 4 68"/>
            <p:cNvCxnSpPr/>
            <p:nvPr/>
          </p:nvCxnSpPr>
          <p:spPr>
            <a:xfrm>
              <a:off x="983848" y="3622876"/>
              <a:ext cx="4965539" cy="335666"/>
            </a:xfrm>
            <a:prstGeom prst="bentConnector3">
              <a:avLst>
                <a:gd name="adj1" fmla="val 91492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9"/>
            <p:cNvCxnSpPr/>
            <p:nvPr/>
          </p:nvCxnSpPr>
          <p:spPr>
            <a:xfrm flipV="1">
              <a:off x="983848" y="3622876"/>
              <a:ext cx="0" cy="55558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84168" y="4365104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CasellaDiTesto 115"/>
          <p:cNvSpPr txBox="1"/>
          <p:nvPr/>
        </p:nvSpPr>
        <p:spPr>
          <a:xfrm>
            <a:off x="5719288" y="46671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4</a:t>
            </a:r>
            <a:endParaRPr lang="it-IT" sz="1200" b="1" dirty="0"/>
          </a:p>
        </p:txBody>
      </p:sp>
      <p:grpSp>
        <p:nvGrpSpPr>
          <p:cNvPr id="7" name="Gruppo 133"/>
          <p:cNvGrpSpPr/>
          <p:nvPr/>
        </p:nvGrpSpPr>
        <p:grpSpPr>
          <a:xfrm>
            <a:off x="5381296" y="4575925"/>
            <a:ext cx="1412909" cy="889459"/>
            <a:chOff x="5381296" y="4575925"/>
            <a:chExt cx="1412909" cy="889459"/>
          </a:xfrm>
        </p:grpSpPr>
        <p:cxnSp>
          <p:nvCxnSpPr>
            <p:cNvPr id="29" name="Connettore 1 25"/>
            <p:cNvCxnSpPr/>
            <p:nvPr/>
          </p:nvCxnSpPr>
          <p:spPr>
            <a:xfrm flipV="1">
              <a:off x="5381296" y="5465135"/>
              <a:ext cx="232695" cy="24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9"/>
            <p:cNvCxnSpPr/>
            <p:nvPr/>
          </p:nvCxnSpPr>
          <p:spPr>
            <a:xfrm flipV="1">
              <a:off x="5922335" y="4800371"/>
              <a:ext cx="164962" cy="554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5"/>
            <p:cNvCxnSpPr/>
            <p:nvPr/>
          </p:nvCxnSpPr>
          <p:spPr>
            <a:xfrm>
              <a:off x="5603358" y="4667693"/>
              <a:ext cx="0" cy="79744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5"/>
            <p:cNvCxnSpPr/>
            <p:nvPr/>
          </p:nvCxnSpPr>
          <p:spPr>
            <a:xfrm flipH="1">
              <a:off x="5592726" y="4646428"/>
              <a:ext cx="489097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25"/>
            <p:cNvCxnSpPr/>
            <p:nvPr/>
          </p:nvCxnSpPr>
          <p:spPr>
            <a:xfrm flipH="1" flipV="1">
              <a:off x="6338034" y="4575925"/>
              <a:ext cx="456171" cy="670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nettore 1 25"/>
          <p:cNvCxnSpPr/>
          <p:nvPr/>
        </p:nvCxnSpPr>
        <p:spPr>
          <a:xfrm flipH="1">
            <a:off x="6033431" y="3476847"/>
            <a:ext cx="5862" cy="338136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606240" y="324510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ALUSrcA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sp>
        <p:nvSpPr>
          <p:cNvPr id="142" name="CasellaDiTesto 141"/>
          <p:cNvSpPr txBox="1"/>
          <p:nvPr/>
        </p:nvSpPr>
        <p:spPr>
          <a:xfrm>
            <a:off x="6073535" y="323424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ALUSrcB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143" name="Connettore 1 25"/>
          <p:cNvCxnSpPr/>
          <p:nvPr/>
        </p:nvCxnSpPr>
        <p:spPr>
          <a:xfrm flipH="1">
            <a:off x="6294474" y="3429000"/>
            <a:ext cx="11580" cy="983512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29"/>
          <p:cNvCxnSpPr/>
          <p:nvPr/>
        </p:nvCxnSpPr>
        <p:spPr>
          <a:xfrm>
            <a:off x="7380312" y="4365104"/>
            <a:ext cx="1231425" cy="329726"/>
          </a:xfrm>
          <a:prstGeom prst="bentConnector3">
            <a:avLst>
              <a:gd name="adj1" fmla="val 123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29"/>
          <p:cNvCxnSpPr/>
          <p:nvPr/>
        </p:nvCxnSpPr>
        <p:spPr>
          <a:xfrm>
            <a:off x="3628875" y="5059550"/>
            <a:ext cx="315328" cy="3769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uppo 97"/>
          <p:cNvGrpSpPr/>
          <p:nvPr/>
        </p:nvGrpSpPr>
        <p:grpSpPr>
          <a:xfrm>
            <a:off x="3624523" y="4477567"/>
            <a:ext cx="5339965" cy="1638012"/>
            <a:chOff x="3624523" y="4477567"/>
            <a:chExt cx="5339965" cy="1638012"/>
          </a:xfrm>
        </p:grpSpPr>
        <p:grpSp>
          <p:nvGrpSpPr>
            <p:cNvPr id="90" name="Gruppo 80"/>
            <p:cNvGrpSpPr/>
            <p:nvPr/>
          </p:nvGrpSpPr>
          <p:grpSpPr>
            <a:xfrm>
              <a:off x="3624523" y="4509120"/>
              <a:ext cx="5328592" cy="1606459"/>
              <a:chOff x="3635896" y="4509120"/>
              <a:chExt cx="5328592" cy="1606459"/>
            </a:xfrm>
          </p:grpSpPr>
          <p:cxnSp>
            <p:nvCxnSpPr>
              <p:cNvPr id="91" name="Connettore 1 25"/>
              <p:cNvCxnSpPr/>
              <p:nvPr/>
            </p:nvCxnSpPr>
            <p:spPr>
              <a:xfrm>
                <a:off x="8964488" y="4509120"/>
                <a:ext cx="0" cy="158417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25"/>
              <p:cNvCxnSpPr/>
              <p:nvPr/>
            </p:nvCxnSpPr>
            <p:spPr>
              <a:xfrm>
                <a:off x="3635896" y="6093296"/>
                <a:ext cx="5328592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1 25"/>
              <p:cNvCxnSpPr/>
              <p:nvPr/>
            </p:nvCxnSpPr>
            <p:spPr>
              <a:xfrm>
                <a:off x="3641677" y="5076967"/>
                <a:ext cx="1824" cy="103861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ttore 1 25"/>
            <p:cNvCxnSpPr/>
            <p:nvPr/>
          </p:nvCxnSpPr>
          <p:spPr>
            <a:xfrm>
              <a:off x="8872029" y="4477567"/>
              <a:ext cx="92459" cy="31553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ttore 1 25"/>
          <p:cNvCxnSpPr/>
          <p:nvPr/>
        </p:nvCxnSpPr>
        <p:spPr>
          <a:xfrm flipV="1">
            <a:off x="979105" y="6086901"/>
            <a:ext cx="2651199" cy="102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317" y="3688147"/>
            <a:ext cx="345826" cy="89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14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(STR)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8" y="332656"/>
            <a:ext cx="3995936" cy="54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3045160" y="4061600"/>
            <a:ext cx="896219" cy="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grpSp>
        <p:nvGrpSpPr>
          <p:cNvPr id="2" name="Gruppo 20"/>
          <p:cNvGrpSpPr/>
          <p:nvPr/>
        </p:nvGrpSpPr>
        <p:grpSpPr>
          <a:xfrm>
            <a:off x="3032797" y="5220340"/>
            <a:ext cx="2691331" cy="522567"/>
            <a:chOff x="3386488" y="5518882"/>
            <a:chExt cx="2691331" cy="52256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67944" y="5518882"/>
              <a:ext cx="2009875" cy="52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nettore 1 22"/>
            <p:cNvCxnSpPr/>
            <p:nvPr/>
          </p:nvCxnSpPr>
          <p:spPr>
            <a:xfrm>
              <a:off x="3413523" y="5887782"/>
              <a:ext cx="93610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3386488" y="563175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b="1" dirty="0" smtClean="0"/>
                <a:t>11:0</a:t>
              </a:r>
              <a:endParaRPr lang="it-IT" sz="1000" b="1" dirty="0"/>
            </a:p>
          </p:txBody>
        </p:sp>
      </p:grpSp>
      <p:cxnSp>
        <p:nvCxnSpPr>
          <p:cNvPr id="30" name="Connettore 1 29"/>
          <p:cNvCxnSpPr/>
          <p:nvPr/>
        </p:nvCxnSpPr>
        <p:spPr>
          <a:xfrm flipV="1">
            <a:off x="5363570" y="4120587"/>
            <a:ext cx="585817" cy="103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0" y="908720"/>
            <a:ext cx="8316416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 smtClean="0"/>
              <a:t>Analogamente all’istruzione di caricamento, </a:t>
            </a:r>
            <a:r>
              <a:rPr lang="it-IT" sz="2000" b="1" dirty="0" smtClean="0">
                <a:solidFill>
                  <a:srgbClr val="C00000"/>
                </a:solidFill>
              </a:rPr>
              <a:t>STR</a:t>
            </a:r>
            <a:r>
              <a:rPr lang="it-IT" sz="2000" dirty="0" smtClean="0"/>
              <a:t> legge l’indirizzo di base dalla porta </a:t>
            </a:r>
            <a:r>
              <a:rPr lang="it-IT" sz="2000" b="1" dirty="0" smtClean="0">
                <a:solidFill>
                  <a:srgbClr val="C00000"/>
                </a:solidFill>
              </a:rPr>
              <a:t>RD1</a:t>
            </a:r>
            <a:r>
              <a:rPr lang="it-IT" sz="2000" dirty="0" smtClean="0"/>
              <a:t> del </a:t>
            </a:r>
            <a:r>
              <a:rPr lang="it-IT" sz="2000" dirty="0" err="1" smtClean="0"/>
              <a:t>register</a:t>
            </a:r>
            <a:r>
              <a:rPr lang="it-IT" sz="2000" dirty="0" smtClean="0"/>
              <a:t> file, estende la costante e l’</a:t>
            </a:r>
            <a:r>
              <a:rPr lang="it-IT" sz="2000" b="1" dirty="0" smtClean="0"/>
              <a:t>ALU</a:t>
            </a:r>
            <a:r>
              <a:rPr lang="it-IT" sz="2000" dirty="0" smtClean="0"/>
              <a:t> somma i due valori per calcolare l’indirizzo di memoria. Tutte queste operazioni sono già supportate.</a:t>
            </a:r>
          </a:p>
          <a:p>
            <a:endParaRPr lang="it-IT" sz="2000" dirty="0" smtClean="0"/>
          </a:p>
          <a:p>
            <a:r>
              <a:rPr lang="it-IT" sz="2000" dirty="0" smtClean="0"/>
              <a:t>In aggiunta, </a:t>
            </a:r>
            <a:r>
              <a:rPr lang="it-IT" sz="2000" b="1" dirty="0" smtClean="0">
                <a:solidFill>
                  <a:srgbClr val="C00000"/>
                </a:solidFill>
              </a:rPr>
              <a:t>STR</a:t>
            </a:r>
            <a:r>
              <a:rPr lang="it-IT" sz="2000" dirty="0" smtClean="0"/>
              <a:t> legge il registro </a:t>
            </a:r>
            <a:r>
              <a:rPr lang="it-IT" sz="2000" b="1" dirty="0" err="1" smtClean="0">
                <a:solidFill>
                  <a:srgbClr val="C00000"/>
                </a:solidFill>
              </a:rPr>
              <a:t>Rd</a:t>
            </a:r>
            <a:r>
              <a:rPr lang="it-IT" sz="2000" dirty="0" smtClean="0"/>
              <a:t> in cui scrivere, che è specificato nei bit </a:t>
            </a:r>
            <a:r>
              <a:rPr lang="it-IT" sz="2000" b="1" dirty="0" smtClean="0">
                <a:solidFill>
                  <a:schemeClr val="tx2"/>
                </a:solidFill>
              </a:rPr>
              <a:t>Instr</a:t>
            </a:r>
            <a:r>
              <a:rPr lang="it-IT" sz="2000" b="1" baseline="-25000" dirty="0" smtClean="0">
                <a:solidFill>
                  <a:schemeClr val="tx2"/>
                </a:solidFill>
              </a:rPr>
              <a:t>15:12</a:t>
            </a:r>
            <a:r>
              <a:rPr lang="it-IT" sz="2000" dirty="0" smtClean="0"/>
              <a:t>. Il contenuto di </a:t>
            </a:r>
            <a:r>
              <a:rPr lang="it-IT" sz="2000" b="1" dirty="0" smtClean="0">
                <a:solidFill>
                  <a:srgbClr val="C00000"/>
                </a:solidFill>
              </a:rPr>
              <a:t>RD2</a:t>
            </a:r>
            <a:r>
              <a:rPr lang="it-IT" sz="2000" dirty="0" smtClean="0"/>
              <a:t> è inserito in un registro temporaneo </a:t>
            </a:r>
            <a:r>
              <a:rPr lang="it-IT" sz="2000" dirty="0" err="1" smtClean="0"/>
              <a:t>WriteData</a:t>
            </a:r>
            <a:r>
              <a:rPr lang="it-IT" sz="2000" dirty="0" smtClean="0"/>
              <a:t> e al passo successivo è inviato alla memoria, con segnale </a:t>
            </a:r>
            <a:r>
              <a:rPr lang="it-IT" sz="2000" b="1" dirty="0" err="1" smtClean="0">
                <a:solidFill>
                  <a:schemeClr val="tx2"/>
                </a:solidFill>
              </a:rPr>
              <a:t>MemWrite</a:t>
            </a:r>
            <a:r>
              <a:rPr lang="it-IT" sz="2000" dirty="0" smtClean="0"/>
              <a:t> attivo.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97329" y="3929369"/>
            <a:ext cx="781237" cy="8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52609" y="3974232"/>
            <a:ext cx="1185241" cy="7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Connettore 1 25"/>
          <p:cNvCxnSpPr/>
          <p:nvPr/>
        </p:nvCxnSpPr>
        <p:spPr>
          <a:xfrm rot="16200000" flipH="1">
            <a:off x="4167663" y="4367362"/>
            <a:ext cx="183668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4847207" y="3233997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ImmSrc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53" name="Connettore 1 25"/>
          <p:cNvCxnSpPr/>
          <p:nvPr/>
        </p:nvCxnSpPr>
        <p:spPr>
          <a:xfrm rot="16200000" flipH="1">
            <a:off x="6665711" y="3733325"/>
            <a:ext cx="617484" cy="88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6660232" y="3212976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ALUControl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20790" y="4061626"/>
            <a:ext cx="443095" cy="4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Connettore 1 25"/>
          <p:cNvCxnSpPr/>
          <p:nvPr/>
        </p:nvCxnSpPr>
        <p:spPr>
          <a:xfrm flipH="1">
            <a:off x="971600" y="4389120"/>
            <a:ext cx="18104" cy="17041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755576" y="4221088"/>
            <a:ext cx="266400" cy="666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25"/>
          <p:cNvCxnSpPr/>
          <p:nvPr/>
        </p:nvCxnSpPr>
        <p:spPr>
          <a:xfrm>
            <a:off x="1151069" y="3464521"/>
            <a:ext cx="10758" cy="655657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13270" y="3248499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AdrSrc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75817" y="5257601"/>
            <a:ext cx="612007" cy="73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Connettore 1 74"/>
          <p:cNvCxnSpPr/>
          <p:nvPr/>
        </p:nvCxnSpPr>
        <p:spPr>
          <a:xfrm flipH="1">
            <a:off x="2372264" y="4213611"/>
            <a:ext cx="6446" cy="154020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 rot="5400000">
            <a:off x="2127194" y="4793687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ReadData</a:t>
            </a:r>
            <a:endParaRPr lang="it-IT" sz="900" b="1" dirty="0"/>
          </a:p>
        </p:txBody>
      </p:sp>
      <p:cxnSp>
        <p:nvCxnSpPr>
          <p:cNvPr id="45" name="Connettore 4 44"/>
          <p:cNvCxnSpPr/>
          <p:nvPr/>
        </p:nvCxnSpPr>
        <p:spPr>
          <a:xfrm flipV="1">
            <a:off x="3059832" y="4722471"/>
            <a:ext cx="887135" cy="26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2973152" y="452778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15:12</a:t>
            </a:r>
            <a:endParaRPr lang="it-IT" sz="1000" b="1" dirty="0"/>
          </a:p>
        </p:txBody>
      </p:sp>
      <p:cxnSp>
        <p:nvCxnSpPr>
          <p:cNvPr id="49" name="Connettore 4 48"/>
          <p:cNvCxnSpPr>
            <a:endCxn id="57346" idx="1"/>
          </p:cNvCxnSpPr>
          <p:nvPr/>
        </p:nvCxnSpPr>
        <p:spPr>
          <a:xfrm flipV="1">
            <a:off x="2835908" y="4477567"/>
            <a:ext cx="5760545" cy="1289299"/>
          </a:xfrm>
          <a:prstGeom prst="bentConnector3">
            <a:avLst>
              <a:gd name="adj1" fmla="val 9279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96453" y="4197939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Connettore 4 68"/>
          <p:cNvCxnSpPr/>
          <p:nvPr/>
        </p:nvCxnSpPr>
        <p:spPr>
          <a:xfrm flipV="1">
            <a:off x="8028384" y="4365104"/>
            <a:ext cx="576064" cy="9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80"/>
          <p:cNvGrpSpPr/>
          <p:nvPr/>
        </p:nvGrpSpPr>
        <p:grpSpPr>
          <a:xfrm>
            <a:off x="3635896" y="4509120"/>
            <a:ext cx="5328592" cy="1606459"/>
            <a:chOff x="3635896" y="4509120"/>
            <a:chExt cx="5328592" cy="1606459"/>
          </a:xfrm>
        </p:grpSpPr>
        <p:cxnSp>
          <p:nvCxnSpPr>
            <p:cNvPr id="57" name="Connettore 1 25"/>
            <p:cNvCxnSpPr/>
            <p:nvPr/>
          </p:nvCxnSpPr>
          <p:spPr>
            <a:xfrm>
              <a:off x="8964488" y="4509120"/>
              <a:ext cx="0" cy="158417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5"/>
            <p:cNvCxnSpPr/>
            <p:nvPr/>
          </p:nvCxnSpPr>
          <p:spPr>
            <a:xfrm>
              <a:off x="3635896" y="6093296"/>
              <a:ext cx="5328592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5"/>
            <p:cNvCxnSpPr/>
            <p:nvPr/>
          </p:nvCxnSpPr>
          <p:spPr>
            <a:xfrm>
              <a:off x="3635896" y="4869160"/>
              <a:ext cx="7605" cy="124641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4 68"/>
            <p:cNvCxnSpPr/>
            <p:nvPr/>
          </p:nvCxnSpPr>
          <p:spPr>
            <a:xfrm>
              <a:off x="3647470" y="4895859"/>
              <a:ext cx="334221" cy="2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nettore 1 25"/>
          <p:cNvCxnSpPr/>
          <p:nvPr/>
        </p:nvCxnSpPr>
        <p:spPr>
          <a:xfrm rot="5400000">
            <a:off x="8385863" y="3871731"/>
            <a:ext cx="775501" cy="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/>
          <p:cNvSpPr txBox="1"/>
          <p:nvPr/>
        </p:nvSpPr>
        <p:spPr>
          <a:xfrm>
            <a:off x="8452752" y="3285564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ResultSrc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87" name="Connettore 1 25"/>
          <p:cNvCxnSpPr/>
          <p:nvPr/>
        </p:nvCxnSpPr>
        <p:spPr>
          <a:xfrm>
            <a:off x="4490979" y="3507128"/>
            <a:ext cx="11573" cy="439839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/>
          <p:cNvSpPr txBox="1"/>
          <p:nvPr/>
        </p:nvSpPr>
        <p:spPr>
          <a:xfrm>
            <a:off x="4165662" y="3247700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6157" y="3802778"/>
            <a:ext cx="292179" cy="43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8" name="Connettore 1 29"/>
          <p:cNvCxnSpPr/>
          <p:nvPr/>
        </p:nvCxnSpPr>
        <p:spPr>
          <a:xfrm>
            <a:off x="6141037" y="4039565"/>
            <a:ext cx="630153" cy="92597"/>
          </a:xfrm>
          <a:prstGeom prst="bentConnector3">
            <a:avLst>
              <a:gd name="adj1" fmla="val 38979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113"/>
          <p:cNvGrpSpPr/>
          <p:nvPr/>
        </p:nvGrpSpPr>
        <p:grpSpPr>
          <a:xfrm>
            <a:off x="983848" y="3622876"/>
            <a:ext cx="4965539" cy="555585"/>
            <a:chOff x="983848" y="3622876"/>
            <a:chExt cx="4965539" cy="555585"/>
          </a:xfrm>
        </p:grpSpPr>
        <p:cxnSp>
          <p:nvCxnSpPr>
            <p:cNvPr id="99" name="Connettore 4 68"/>
            <p:cNvCxnSpPr/>
            <p:nvPr/>
          </p:nvCxnSpPr>
          <p:spPr>
            <a:xfrm>
              <a:off x="983848" y="3622876"/>
              <a:ext cx="4965539" cy="335666"/>
            </a:xfrm>
            <a:prstGeom prst="bentConnector3">
              <a:avLst>
                <a:gd name="adj1" fmla="val 91492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9"/>
            <p:cNvCxnSpPr/>
            <p:nvPr/>
          </p:nvCxnSpPr>
          <p:spPr>
            <a:xfrm flipV="1">
              <a:off x="983848" y="3622876"/>
              <a:ext cx="0" cy="55558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84168" y="4365104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CasellaDiTesto 115"/>
          <p:cNvSpPr txBox="1"/>
          <p:nvPr/>
        </p:nvSpPr>
        <p:spPr>
          <a:xfrm>
            <a:off x="5719288" y="46671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4</a:t>
            </a:r>
            <a:endParaRPr lang="it-IT" sz="1200" b="1" dirty="0"/>
          </a:p>
        </p:txBody>
      </p:sp>
      <p:grpSp>
        <p:nvGrpSpPr>
          <p:cNvPr id="7" name="Gruppo 133"/>
          <p:cNvGrpSpPr/>
          <p:nvPr/>
        </p:nvGrpSpPr>
        <p:grpSpPr>
          <a:xfrm>
            <a:off x="5381296" y="4575925"/>
            <a:ext cx="1412909" cy="889459"/>
            <a:chOff x="5381296" y="4575925"/>
            <a:chExt cx="1412909" cy="889459"/>
          </a:xfrm>
        </p:grpSpPr>
        <p:cxnSp>
          <p:nvCxnSpPr>
            <p:cNvPr id="29" name="Connettore 1 25"/>
            <p:cNvCxnSpPr/>
            <p:nvPr/>
          </p:nvCxnSpPr>
          <p:spPr>
            <a:xfrm flipV="1">
              <a:off x="5381296" y="5465135"/>
              <a:ext cx="232695" cy="24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9"/>
            <p:cNvCxnSpPr/>
            <p:nvPr/>
          </p:nvCxnSpPr>
          <p:spPr>
            <a:xfrm flipV="1">
              <a:off x="5922335" y="4800371"/>
              <a:ext cx="164962" cy="554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5"/>
            <p:cNvCxnSpPr/>
            <p:nvPr/>
          </p:nvCxnSpPr>
          <p:spPr>
            <a:xfrm>
              <a:off x="5603358" y="4667693"/>
              <a:ext cx="0" cy="79744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5"/>
            <p:cNvCxnSpPr/>
            <p:nvPr/>
          </p:nvCxnSpPr>
          <p:spPr>
            <a:xfrm flipH="1">
              <a:off x="5592726" y="4646428"/>
              <a:ext cx="489097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25"/>
            <p:cNvCxnSpPr/>
            <p:nvPr/>
          </p:nvCxnSpPr>
          <p:spPr>
            <a:xfrm flipH="1" flipV="1">
              <a:off x="6338034" y="4575925"/>
              <a:ext cx="456171" cy="670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nettore 1 25"/>
          <p:cNvCxnSpPr/>
          <p:nvPr/>
        </p:nvCxnSpPr>
        <p:spPr>
          <a:xfrm flipH="1">
            <a:off x="6033431" y="3476847"/>
            <a:ext cx="5862" cy="338136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606240" y="324510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ALUSrcA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sp>
        <p:nvSpPr>
          <p:cNvPr id="142" name="CasellaDiTesto 141"/>
          <p:cNvSpPr txBox="1"/>
          <p:nvPr/>
        </p:nvSpPr>
        <p:spPr>
          <a:xfrm>
            <a:off x="6073535" y="323424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ALUSrcB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143" name="Connettore 1 25"/>
          <p:cNvCxnSpPr/>
          <p:nvPr/>
        </p:nvCxnSpPr>
        <p:spPr>
          <a:xfrm flipH="1">
            <a:off x="6294474" y="3429000"/>
            <a:ext cx="11580" cy="983512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29"/>
          <p:cNvCxnSpPr/>
          <p:nvPr/>
        </p:nvCxnSpPr>
        <p:spPr>
          <a:xfrm>
            <a:off x="7380312" y="4365104"/>
            <a:ext cx="1231425" cy="329726"/>
          </a:xfrm>
          <a:prstGeom prst="bentConnector3">
            <a:avLst>
              <a:gd name="adj1" fmla="val 123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29"/>
          <p:cNvCxnSpPr/>
          <p:nvPr/>
        </p:nvCxnSpPr>
        <p:spPr>
          <a:xfrm>
            <a:off x="3628875" y="5059550"/>
            <a:ext cx="315328" cy="37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97"/>
          <p:cNvGrpSpPr/>
          <p:nvPr/>
        </p:nvGrpSpPr>
        <p:grpSpPr>
          <a:xfrm>
            <a:off x="3624523" y="4477567"/>
            <a:ext cx="5339965" cy="1638012"/>
            <a:chOff x="3624523" y="4477567"/>
            <a:chExt cx="5339965" cy="1638012"/>
          </a:xfrm>
        </p:grpSpPr>
        <p:grpSp>
          <p:nvGrpSpPr>
            <p:cNvPr id="10" name="Gruppo 80"/>
            <p:cNvGrpSpPr/>
            <p:nvPr/>
          </p:nvGrpSpPr>
          <p:grpSpPr>
            <a:xfrm>
              <a:off x="3624523" y="4509120"/>
              <a:ext cx="5328592" cy="1606459"/>
              <a:chOff x="3635896" y="4509120"/>
              <a:chExt cx="5328592" cy="1606459"/>
            </a:xfrm>
          </p:grpSpPr>
          <p:cxnSp>
            <p:nvCxnSpPr>
              <p:cNvPr id="91" name="Connettore 1 25"/>
              <p:cNvCxnSpPr/>
              <p:nvPr/>
            </p:nvCxnSpPr>
            <p:spPr>
              <a:xfrm>
                <a:off x="8964488" y="4509120"/>
                <a:ext cx="0" cy="1584176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25"/>
              <p:cNvCxnSpPr/>
              <p:nvPr/>
            </p:nvCxnSpPr>
            <p:spPr>
              <a:xfrm>
                <a:off x="3635896" y="6093296"/>
                <a:ext cx="532859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1 25"/>
              <p:cNvCxnSpPr/>
              <p:nvPr/>
            </p:nvCxnSpPr>
            <p:spPr>
              <a:xfrm>
                <a:off x="3641677" y="5076967"/>
                <a:ext cx="1824" cy="1038612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ttore 1 25"/>
            <p:cNvCxnSpPr/>
            <p:nvPr/>
          </p:nvCxnSpPr>
          <p:spPr>
            <a:xfrm>
              <a:off x="8872029" y="4477567"/>
              <a:ext cx="92459" cy="31553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ttore 1 25"/>
          <p:cNvCxnSpPr/>
          <p:nvPr/>
        </p:nvCxnSpPr>
        <p:spPr>
          <a:xfrm flipV="1">
            <a:off x="979105" y="6086901"/>
            <a:ext cx="2651199" cy="102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4 79"/>
          <p:cNvCxnSpPr/>
          <p:nvPr/>
        </p:nvCxnSpPr>
        <p:spPr>
          <a:xfrm flipV="1">
            <a:off x="3059832" y="4450760"/>
            <a:ext cx="887135" cy="2673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2973152" y="425607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15:12</a:t>
            </a:r>
            <a:endParaRPr lang="it-IT" sz="1000" b="1" dirty="0"/>
          </a:p>
        </p:txBody>
      </p:sp>
      <p:grpSp>
        <p:nvGrpSpPr>
          <p:cNvPr id="110" name="Gruppo 109"/>
          <p:cNvGrpSpPr/>
          <p:nvPr/>
        </p:nvGrpSpPr>
        <p:grpSpPr>
          <a:xfrm>
            <a:off x="1296537" y="4476466"/>
            <a:ext cx="4203511" cy="736979"/>
            <a:chOff x="1296537" y="4476466"/>
            <a:chExt cx="4203511" cy="736979"/>
          </a:xfrm>
        </p:grpSpPr>
        <p:cxnSp>
          <p:nvCxnSpPr>
            <p:cNvPr id="86" name="Connettore 4 85"/>
            <p:cNvCxnSpPr/>
            <p:nvPr/>
          </p:nvCxnSpPr>
          <p:spPr>
            <a:xfrm flipV="1">
              <a:off x="1296537" y="4476466"/>
              <a:ext cx="4203511" cy="736979"/>
            </a:xfrm>
            <a:prstGeom prst="bentConnector3">
              <a:avLst>
                <a:gd name="adj1" fmla="val 100649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4 69"/>
            <p:cNvCxnSpPr/>
            <p:nvPr/>
          </p:nvCxnSpPr>
          <p:spPr>
            <a:xfrm flipH="1" flipV="1">
              <a:off x="1323833" y="4831307"/>
              <a:ext cx="1" cy="382138"/>
            </a:xfrm>
            <a:prstGeom prst="straightConnector1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CasellaDiTesto 111"/>
          <p:cNvSpPr txBox="1"/>
          <p:nvPr/>
        </p:nvSpPr>
        <p:spPr>
          <a:xfrm rot="5400000">
            <a:off x="5165575" y="4721679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WrteDta</a:t>
            </a:r>
            <a:endParaRPr lang="it-IT" sz="900" b="1" dirty="0"/>
          </a:p>
        </p:txBody>
      </p:sp>
      <p:cxnSp>
        <p:nvCxnSpPr>
          <p:cNvPr id="85" name="Connettore 1 25"/>
          <p:cNvCxnSpPr/>
          <p:nvPr/>
        </p:nvCxnSpPr>
        <p:spPr>
          <a:xfrm>
            <a:off x="1916582" y="3503981"/>
            <a:ext cx="4356" cy="372636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/>
          <p:cNvSpPr txBox="1"/>
          <p:nvPr/>
        </p:nvSpPr>
        <p:spPr>
          <a:xfrm>
            <a:off x="1660103" y="327532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317" y="3688147"/>
            <a:ext cx="345826" cy="89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15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(data processing con costante)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3045160" y="4061600"/>
            <a:ext cx="896219" cy="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grpSp>
        <p:nvGrpSpPr>
          <p:cNvPr id="2" name="Gruppo 20"/>
          <p:cNvGrpSpPr/>
          <p:nvPr/>
        </p:nvGrpSpPr>
        <p:grpSpPr>
          <a:xfrm>
            <a:off x="3032797" y="5220340"/>
            <a:ext cx="2691331" cy="522567"/>
            <a:chOff x="3386488" y="5518882"/>
            <a:chExt cx="2691331" cy="52256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67944" y="5518882"/>
              <a:ext cx="2009875" cy="52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nettore 1 22"/>
            <p:cNvCxnSpPr/>
            <p:nvPr/>
          </p:nvCxnSpPr>
          <p:spPr>
            <a:xfrm>
              <a:off x="3413523" y="5887782"/>
              <a:ext cx="93610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3386488" y="563175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b="1" dirty="0" smtClean="0"/>
                <a:t>11:0</a:t>
              </a:r>
              <a:endParaRPr lang="it-IT" sz="1000" b="1" dirty="0"/>
            </a:p>
          </p:txBody>
        </p:sp>
      </p:grpSp>
      <p:cxnSp>
        <p:nvCxnSpPr>
          <p:cNvPr id="30" name="Connettore 1 29"/>
          <p:cNvCxnSpPr/>
          <p:nvPr/>
        </p:nvCxnSpPr>
        <p:spPr>
          <a:xfrm flipV="1">
            <a:off x="5363570" y="4120587"/>
            <a:ext cx="585817" cy="103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0" y="908720"/>
            <a:ext cx="8316416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 smtClean="0"/>
              <a:t>Per le istruzioni di data processing con costante (</a:t>
            </a:r>
            <a:r>
              <a:rPr lang="it-IT" sz="2000" b="1" dirty="0" smtClean="0">
                <a:solidFill>
                  <a:srgbClr val="C00000"/>
                </a:solidFill>
              </a:rPr>
              <a:t>ADD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SUB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AND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OR</a:t>
            </a:r>
            <a:r>
              <a:rPr lang="it-IT" sz="2000" dirty="0" smtClean="0"/>
              <a:t>), il </a:t>
            </a:r>
            <a:r>
              <a:rPr lang="it-IT" sz="2000" dirty="0" err="1" smtClean="0"/>
              <a:t>datapath</a:t>
            </a:r>
            <a:r>
              <a:rPr lang="it-IT" sz="2000" dirty="0" smtClean="0"/>
              <a:t> legge il primo operando specificato da </a:t>
            </a:r>
            <a:r>
              <a:rPr lang="it-IT" sz="2000" b="1" dirty="0" err="1" smtClean="0">
                <a:solidFill>
                  <a:srgbClr val="C00000"/>
                </a:solidFill>
              </a:rPr>
              <a:t>Rn</a:t>
            </a:r>
            <a:r>
              <a:rPr lang="it-IT" sz="2000" dirty="0" smtClean="0"/>
              <a:t>, estende la costante da </a:t>
            </a:r>
            <a:r>
              <a:rPr lang="it-IT" sz="2000" b="1" dirty="0" smtClean="0"/>
              <a:t>8</a:t>
            </a:r>
            <a:r>
              <a:rPr lang="it-IT" sz="2000" dirty="0" smtClean="0"/>
              <a:t> a </a:t>
            </a:r>
            <a:r>
              <a:rPr lang="it-IT" sz="2000" b="1" dirty="0" smtClean="0"/>
              <a:t>32</a:t>
            </a:r>
            <a:r>
              <a:rPr lang="it-IT" sz="2000" dirty="0" smtClean="0"/>
              <a:t> bit, esegue l’operazione mediante l’</a:t>
            </a:r>
            <a:r>
              <a:rPr lang="it-IT" sz="2000" b="1" dirty="0" smtClean="0"/>
              <a:t>ALU</a:t>
            </a:r>
            <a:r>
              <a:rPr lang="it-IT" sz="2000" dirty="0" smtClean="0"/>
              <a:t> e scrive il risultato in un registro del </a:t>
            </a:r>
            <a:r>
              <a:rPr lang="it-IT" sz="2000" dirty="0" err="1" smtClean="0"/>
              <a:t>register</a:t>
            </a:r>
            <a:r>
              <a:rPr lang="it-IT" sz="2000" dirty="0" smtClean="0"/>
              <a:t> file. Tutte queste operazioni sono già supportate dal </a:t>
            </a:r>
            <a:r>
              <a:rPr lang="it-IT" sz="2000" dirty="0" err="1" smtClean="0"/>
              <a:t>datapath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smtClean="0"/>
              <a:t>L’operazione da effettuare è specificata dal </a:t>
            </a:r>
            <a:r>
              <a:rPr lang="it-IT" sz="2000" dirty="0" err="1" smtClean="0"/>
              <a:t>egnale</a:t>
            </a:r>
            <a:r>
              <a:rPr lang="it-IT" sz="2000" dirty="0" smtClean="0"/>
              <a:t> </a:t>
            </a:r>
            <a:r>
              <a:rPr lang="it-IT" sz="2000" b="1" dirty="0" err="1" smtClean="0">
                <a:solidFill>
                  <a:schemeClr val="tx2"/>
                </a:solidFill>
              </a:rPr>
              <a:t>ALUControl</a:t>
            </a:r>
            <a:r>
              <a:rPr lang="it-IT" sz="2000" dirty="0" smtClean="0"/>
              <a:t>, mentre gli </a:t>
            </a:r>
            <a:r>
              <a:rPr lang="it-IT" sz="2000" b="1" dirty="0" err="1" smtClean="0">
                <a:solidFill>
                  <a:schemeClr val="tx2"/>
                </a:solidFill>
              </a:rPr>
              <a:t>ALUFlags</a:t>
            </a:r>
            <a:r>
              <a:rPr lang="it-IT" sz="2000" dirty="0" smtClean="0"/>
              <a:t> permettono di aggiornare il registro di stato.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97329" y="3929369"/>
            <a:ext cx="781237" cy="8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52609" y="3974232"/>
            <a:ext cx="1185241" cy="7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Connettore 1 25"/>
          <p:cNvCxnSpPr/>
          <p:nvPr/>
        </p:nvCxnSpPr>
        <p:spPr>
          <a:xfrm rot="16200000" flipH="1">
            <a:off x="4167663" y="4367362"/>
            <a:ext cx="183668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4847207" y="3233997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ImmSrc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53" name="Connettore 1 25"/>
          <p:cNvCxnSpPr/>
          <p:nvPr/>
        </p:nvCxnSpPr>
        <p:spPr>
          <a:xfrm rot="16200000" flipH="1">
            <a:off x="6665711" y="3733325"/>
            <a:ext cx="617484" cy="88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6660232" y="3212976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ALUControl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0790" y="4061626"/>
            <a:ext cx="443095" cy="4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Connettore 1 25"/>
          <p:cNvCxnSpPr/>
          <p:nvPr/>
        </p:nvCxnSpPr>
        <p:spPr>
          <a:xfrm flipH="1">
            <a:off x="971600" y="4389120"/>
            <a:ext cx="18104" cy="17041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755576" y="4221088"/>
            <a:ext cx="266400" cy="666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25"/>
          <p:cNvCxnSpPr/>
          <p:nvPr/>
        </p:nvCxnSpPr>
        <p:spPr>
          <a:xfrm>
            <a:off x="1151069" y="3464521"/>
            <a:ext cx="10758" cy="655657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13270" y="3248499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AdrSrc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75817" y="5257601"/>
            <a:ext cx="612007" cy="73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Connettore 1 74"/>
          <p:cNvCxnSpPr/>
          <p:nvPr/>
        </p:nvCxnSpPr>
        <p:spPr>
          <a:xfrm flipH="1">
            <a:off x="2372264" y="4213611"/>
            <a:ext cx="6446" cy="154020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 rot="5400000">
            <a:off x="2127194" y="4793687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ReadData</a:t>
            </a:r>
            <a:endParaRPr lang="it-IT" sz="900" b="1" dirty="0"/>
          </a:p>
        </p:txBody>
      </p:sp>
      <p:cxnSp>
        <p:nvCxnSpPr>
          <p:cNvPr id="45" name="Connettore 4 44"/>
          <p:cNvCxnSpPr/>
          <p:nvPr/>
        </p:nvCxnSpPr>
        <p:spPr>
          <a:xfrm flipV="1">
            <a:off x="3059832" y="4722471"/>
            <a:ext cx="887135" cy="26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2973152" y="452778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15:12</a:t>
            </a:r>
            <a:endParaRPr lang="it-IT" sz="1000" b="1" dirty="0"/>
          </a:p>
        </p:txBody>
      </p:sp>
      <p:cxnSp>
        <p:nvCxnSpPr>
          <p:cNvPr id="49" name="Connettore 4 48"/>
          <p:cNvCxnSpPr>
            <a:endCxn id="57346" idx="1"/>
          </p:cNvCxnSpPr>
          <p:nvPr/>
        </p:nvCxnSpPr>
        <p:spPr>
          <a:xfrm flipV="1">
            <a:off x="2835908" y="4477567"/>
            <a:ext cx="5760545" cy="1289299"/>
          </a:xfrm>
          <a:prstGeom prst="bentConnector3">
            <a:avLst>
              <a:gd name="adj1" fmla="val 9279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96453" y="4197939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Connettore 4 68"/>
          <p:cNvCxnSpPr/>
          <p:nvPr/>
        </p:nvCxnSpPr>
        <p:spPr>
          <a:xfrm flipV="1">
            <a:off x="8028384" y="4365104"/>
            <a:ext cx="576064" cy="9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80"/>
          <p:cNvGrpSpPr/>
          <p:nvPr/>
        </p:nvGrpSpPr>
        <p:grpSpPr>
          <a:xfrm>
            <a:off x="3635896" y="4509120"/>
            <a:ext cx="5328592" cy="1606459"/>
            <a:chOff x="3635896" y="4509120"/>
            <a:chExt cx="5328592" cy="1606459"/>
          </a:xfrm>
        </p:grpSpPr>
        <p:cxnSp>
          <p:nvCxnSpPr>
            <p:cNvPr id="57" name="Connettore 1 25"/>
            <p:cNvCxnSpPr/>
            <p:nvPr/>
          </p:nvCxnSpPr>
          <p:spPr>
            <a:xfrm>
              <a:off x="8964488" y="4509120"/>
              <a:ext cx="0" cy="158417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5"/>
            <p:cNvCxnSpPr/>
            <p:nvPr/>
          </p:nvCxnSpPr>
          <p:spPr>
            <a:xfrm>
              <a:off x="3635896" y="6093296"/>
              <a:ext cx="5328592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5"/>
            <p:cNvCxnSpPr/>
            <p:nvPr/>
          </p:nvCxnSpPr>
          <p:spPr>
            <a:xfrm>
              <a:off x="3635896" y="4869160"/>
              <a:ext cx="7605" cy="124641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4 68"/>
            <p:cNvCxnSpPr/>
            <p:nvPr/>
          </p:nvCxnSpPr>
          <p:spPr>
            <a:xfrm>
              <a:off x="3647470" y="4895859"/>
              <a:ext cx="334221" cy="2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nettore 1 25"/>
          <p:cNvCxnSpPr/>
          <p:nvPr/>
        </p:nvCxnSpPr>
        <p:spPr>
          <a:xfrm rot="5400000">
            <a:off x="8385863" y="3871731"/>
            <a:ext cx="775501" cy="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/>
          <p:cNvSpPr txBox="1"/>
          <p:nvPr/>
        </p:nvSpPr>
        <p:spPr>
          <a:xfrm>
            <a:off x="8452752" y="3285564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ResultSrc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87" name="Connettore 1 25"/>
          <p:cNvCxnSpPr/>
          <p:nvPr/>
        </p:nvCxnSpPr>
        <p:spPr>
          <a:xfrm>
            <a:off x="4490979" y="3507128"/>
            <a:ext cx="11573" cy="439839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/>
          <p:cNvSpPr txBox="1"/>
          <p:nvPr/>
        </p:nvSpPr>
        <p:spPr>
          <a:xfrm>
            <a:off x="4165662" y="3247700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26157" y="3802778"/>
            <a:ext cx="292179" cy="43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8" name="Connettore 1 29"/>
          <p:cNvCxnSpPr/>
          <p:nvPr/>
        </p:nvCxnSpPr>
        <p:spPr>
          <a:xfrm>
            <a:off x="6141037" y="4039565"/>
            <a:ext cx="630153" cy="92597"/>
          </a:xfrm>
          <a:prstGeom prst="bentConnector3">
            <a:avLst>
              <a:gd name="adj1" fmla="val 38979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113"/>
          <p:cNvGrpSpPr/>
          <p:nvPr/>
        </p:nvGrpSpPr>
        <p:grpSpPr>
          <a:xfrm>
            <a:off x="983848" y="3622876"/>
            <a:ext cx="4965539" cy="555585"/>
            <a:chOff x="983848" y="3622876"/>
            <a:chExt cx="4965539" cy="555585"/>
          </a:xfrm>
        </p:grpSpPr>
        <p:cxnSp>
          <p:nvCxnSpPr>
            <p:cNvPr id="99" name="Connettore 4 68"/>
            <p:cNvCxnSpPr/>
            <p:nvPr/>
          </p:nvCxnSpPr>
          <p:spPr>
            <a:xfrm>
              <a:off x="983848" y="3622876"/>
              <a:ext cx="4965539" cy="335666"/>
            </a:xfrm>
            <a:prstGeom prst="bentConnector3">
              <a:avLst>
                <a:gd name="adj1" fmla="val 91492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9"/>
            <p:cNvCxnSpPr/>
            <p:nvPr/>
          </p:nvCxnSpPr>
          <p:spPr>
            <a:xfrm flipV="1">
              <a:off x="983848" y="3622876"/>
              <a:ext cx="0" cy="55558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84168" y="4365104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CasellaDiTesto 115"/>
          <p:cNvSpPr txBox="1"/>
          <p:nvPr/>
        </p:nvSpPr>
        <p:spPr>
          <a:xfrm>
            <a:off x="5719288" y="46671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4</a:t>
            </a:r>
            <a:endParaRPr lang="it-IT" sz="1200" b="1" dirty="0"/>
          </a:p>
        </p:txBody>
      </p:sp>
      <p:grpSp>
        <p:nvGrpSpPr>
          <p:cNvPr id="7" name="Gruppo 133"/>
          <p:cNvGrpSpPr/>
          <p:nvPr/>
        </p:nvGrpSpPr>
        <p:grpSpPr>
          <a:xfrm>
            <a:off x="5381296" y="4575925"/>
            <a:ext cx="1412909" cy="889459"/>
            <a:chOff x="5381296" y="4575925"/>
            <a:chExt cx="1412909" cy="889459"/>
          </a:xfrm>
        </p:grpSpPr>
        <p:cxnSp>
          <p:nvCxnSpPr>
            <p:cNvPr id="29" name="Connettore 1 25"/>
            <p:cNvCxnSpPr/>
            <p:nvPr/>
          </p:nvCxnSpPr>
          <p:spPr>
            <a:xfrm flipV="1">
              <a:off x="5381296" y="5465135"/>
              <a:ext cx="232695" cy="24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9"/>
            <p:cNvCxnSpPr/>
            <p:nvPr/>
          </p:nvCxnSpPr>
          <p:spPr>
            <a:xfrm flipV="1">
              <a:off x="5922335" y="4800371"/>
              <a:ext cx="164962" cy="554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5"/>
            <p:cNvCxnSpPr/>
            <p:nvPr/>
          </p:nvCxnSpPr>
          <p:spPr>
            <a:xfrm>
              <a:off x="5603358" y="4667693"/>
              <a:ext cx="0" cy="79744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5"/>
            <p:cNvCxnSpPr/>
            <p:nvPr/>
          </p:nvCxnSpPr>
          <p:spPr>
            <a:xfrm flipH="1">
              <a:off x="5592726" y="4646428"/>
              <a:ext cx="489097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25"/>
            <p:cNvCxnSpPr/>
            <p:nvPr/>
          </p:nvCxnSpPr>
          <p:spPr>
            <a:xfrm flipH="1" flipV="1">
              <a:off x="6338034" y="4575925"/>
              <a:ext cx="456171" cy="670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nettore 1 25"/>
          <p:cNvCxnSpPr/>
          <p:nvPr/>
        </p:nvCxnSpPr>
        <p:spPr>
          <a:xfrm flipH="1">
            <a:off x="6033431" y="3476847"/>
            <a:ext cx="5862" cy="338136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606240" y="324510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ALUSrcA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sp>
        <p:nvSpPr>
          <p:cNvPr id="142" name="CasellaDiTesto 141"/>
          <p:cNvSpPr txBox="1"/>
          <p:nvPr/>
        </p:nvSpPr>
        <p:spPr>
          <a:xfrm>
            <a:off x="6073535" y="323424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ALUSrcB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143" name="Connettore 1 25"/>
          <p:cNvCxnSpPr/>
          <p:nvPr/>
        </p:nvCxnSpPr>
        <p:spPr>
          <a:xfrm flipH="1">
            <a:off x="6294474" y="3429000"/>
            <a:ext cx="11580" cy="983512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29"/>
          <p:cNvCxnSpPr/>
          <p:nvPr/>
        </p:nvCxnSpPr>
        <p:spPr>
          <a:xfrm>
            <a:off x="7380312" y="4365104"/>
            <a:ext cx="1231425" cy="329726"/>
          </a:xfrm>
          <a:prstGeom prst="bentConnector3">
            <a:avLst>
              <a:gd name="adj1" fmla="val 123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29"/>
          <p:cNvCxnSpPr/>
          <p:nvPr/>
        </p:nvCxnSpPr>
        <p:spPr>
          <a:xfrm>
            <a:off x="3628875" y="5059550"/>
            <a:ext cx="315328" cy="37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97"/>
          <p:cNvGrpSpPr/>
          <p:nvPr/>
        </p:nvGrpSpPr>
        <p:grpSpPr>
          <a:xfrm>
            <a:off x="3624523" y="4477567"/>
            <a:ext cx="5339965" cy="1638012"/>
            <a:chOff x="3624523" y="4477567"/>
            <a:chExt cx="5339965" cy="1638012"/>
          </a:xfrm>
        </p:grpSpPr>
        <p:grpSp>
          <p:nvGrpSpPr>
            <p:cNvPr id="10" name="Gruppo 80"/>
            <p:cNvGrpSpPr/>
            <p:nvPr/>
          </p:nvGrpSpPr>
          <p:grpSpPr>
            <a:xfrm>
              <a:off x="3624523" y="4509120"/>
              <a:ext cx="5328592" cy="1606459"/>
              <a:chOff x="3635896" y="4509120"/>
              <a:chExt cx="5328592" cy="1606459"/>
            </a:xfrm>
          </p:grpSpPr>
          <p:cxnSp>
            <p:nvCxnSpPr>
              <p:cNvPr id="91" name="Connettore 1 25"/>
              <p:cNvCxnSpPr/>
              <p:nvPr/>
            </p:nvCxnSpPr>
            <p:spPr>
              <a:xfrm>
                <a:off x="8964488" y="4509120"/>
                <a:ext cx="0" cy="1584176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25"/>
              <p:cNvCxnSpPr/>
              <p:nvPr/>
            </p:nvCxnSpPr>
            <p:spPr>
              <a:xfrm>
                <a:off x="3635896" y="6093296"/>
                <a:ext cx="532859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1 25"/>
              <p:cNvCxnSpPr/>
              <p:nvPr/>
            </p:nvCxnSpPr>
            <p:spPr>
              <a:xfrm>
                <a:off x="3641677" y="5076967"/>
                <a:ext cx="1824" cy="1038612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ttore 1 25"/>
            <p:cNvCxnSpPr/>
            <p:nvPr/>
          </p:nvCxnSpPr>
          <p:spPr>
            <a:xfrm>
              <a:off x="8872029" y="4477567"/>
              <a:ext cx="92459" cy="31553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ttore 1 25"/>
          <p:cNvCxnSpPr/>
          <p:nvPr/>
        </p:nvCxnSpPr>
        <p:spPr>
          <a:xfrm flipV="1">
            <a:off x="979105" y="6086901"/>
            <a:ext cx="2651199" cy="102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4 79"/>
          <p:cNvCxnSpPr/>
          <p:nvPr/>
        </p:nvCxnSpPr>
        <p:spPr>
          <a:xfrm flipV="1">
            <a:off x="3059832" y="4450760"/>
            <a:ext cx="887135" cy="26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2973152" y="4256070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15:12</a:t>
            </a:r>
            <a:endParaRPr lang="it-IT" sz="1000" b="1" dirty="0"/>
          </a:p>
        </p:txBody>
      </p:sp>
      <p:grpSp>
        <p:nvGrpSpPr>
          <p:cNvPr id="11" name="Gruppo 109"/>
          <p:cNvGrpSpPr/>
          <p:nvPr/>
        </p:nvGrpSpPr>
        <p:grpSpPr>
          <a:xfrm>
            <a:off x="1296537" y="4476466"/>
            <a:ext cx="4203511" cy="736979"/>
            <a:chOff x="1296537" y="4476466"/>
            <a:chExt cx="4203511" cy="736979"/>
          </a:xfrm>
        </p:grpSpPr>
        <p:cxnSp>
          <p:nvCxnSpPr>
            <p:cNvPr id="86" name="Connettore 4 85"/>
            <p:cNvCxnSpPr/>
            <p:nvPr/>
          </p:nvCxnSpPr>
          <p:spPr>
            <a:xfrm flipV="1">
              <a:off x="1296537" y="4476466"/>
              <a:ext cx="4203511" cy="736979"/>
            </a:xfrm>
            <a:prstGeom prst="bentConnector3">
              <a:avLst>
                <a:gd name="adj1" fmla="val 100649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4 69"/>
            <p:cNvCxnSpPr/>
            <p:nvPr/>
          </p:nvCxnSpPr>
          <p:spPr>
            <a:xfrm flipH="1" flipV="1">
              <a:off x="1323833" y="4831307"/>
              <a:ext cx="1" cy="38213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CasellaDiTesto 111"/>
          <p:cNvSpPr txBox="1"/>
          <p:nvPr/>
        </p:nvSpPr>
        <p:spPr>
          <a:xfrm rot="5400000">
            <a:off x="5165575" y="4721679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WrteDta</a:t>
            </a:r>
            <a:endParaRPr lang="it-IT" sz="900" b="1" dirty="0"/>
          </a:p>
        </p:txBody>
      </p:sp>
      <p:cxnSp>
        <p:nvCxnSpPr>
          <p:cNvPr id="85" name="Connettore 1 25"/>
          <p:cNvCxnSpPr/>
          <p:nvPr/>
        </p:nvCxnSpPr>
        <p:spPr>
          <a:xfrm>
            <a:off x="1916582" y="3503981"/>
            <a:ext cx="4356" cy="372636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/>
          <p:cNvSpPr txBox="1"/>
          <p:nvPr/>
        </p:nvSpPr>
        <p:spPr>
          <a:xfrm>
            <a:off x="1660103" y="327532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317" y="3688147"/>
            <a:ext cx="345826" cy="89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16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6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(data processing con registro)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3045160" y="4061600"/>
            <a:ext cx="896219" cy="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grpSp>
        <p:nvGrpSpPr>
          <p:cNvPr id="2" name="Gruppo 20"/>
          <p:cNvGrpSpPr/>
          <p:nvPr/>
        </p:nvGrpSpPr>
        <p:grpSpPr>
          <a:xfrm>
            <a:off x="3032797" y="5220340"/>
            <a:ext cx="2691331" cy="522567"/>
            <a:chOff x="3386488" y="5518882"/>
            <a:chExt cx="2691331" cy="52256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67944" y="5518882"/>
              <a:ext cx="2009875" cy="52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nettore 1 22"/>
            <p:cNvCxnSpPr/>
            <p:nvPr/>
          </p:nvCxnSpPr>
          <p:spPr>
            <a:xfrm>
              <a:off x="3413523" y="5887782"/>
              <a:ext cx="93610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3386488" y="563175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b="1" dirty="0" smtClean="0"/>
                <a:t>11:0</a:t>
              </a:r>
              <a:endParaRPr lang="it-IT" sz="1000" b="1" dirty="0"/>
            </a:p>
          </p:txBody>
        </p:sp>
      </p:grpSp>
      <p:cxnSp>
        <p:nvCxnSpPr>
          <p:cNvPr id="30" name="Connettore 1 29"/>
          <p:cNvCxnSpPr/>
          <p:nvPr/>
        </p:nvCxnSpPr>
        <p:spPr>
          <a:xfrm flipV="1">
            <a:off x="5363570" y="4120587"/>
            <a:ext cx="585817" cy="103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0" y="908720"/>
            <a:ext cx="8316416" cy="19389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 smtClean="0"/>
              <a:t>Per le istruzioni di data processing con registro (</a:t>
            </a:r>
            <a:r>
              <a:rPr lang="it-IT" sz="2000" b="1" dirty="0" smtClean="0">
                <a:solidFill>
                  <a:srgbClr val="C00000"/>
                </a:solidFill>
              </a:rPr>
              <a:t>ADD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SUB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AND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OR</a:t>
            </a:r>
            <a:r>
              <a:rPr lang="it-IT" sz="2000" dirty="0" smtClean="0"/>
              <a:t>), il </a:t>
            </a:r>
            <a:r>
              <a:rPr lang="it-IT" sz="2000" dirty="0" err="1" smtClean="0"/>
              <a:t>datapath</a:t>
            </a:r>
            <a:r>
              <a:rPr lang="it-IT" sz="2000" dirty="0" smtClean="0"/>
              <a:t> legge il secondo operando specificato da </a:t>
            </a:r>
            <a:r>
              <a:rPr lang="it-IT" sz="2000" b="1" dirty="0" err="1" smtClean="0">
                <a:solidFill>
                  <a:srgbClr val="C00000"/>
                </a:solidFill>
              </a:rPr>
              <a:t>Rm</a:t>
            </a:r>
            <a:r>
              <a:rPr lang="it-IT" sz="2000" dirty="0" smtClean="0"/>
              <a:t>, indicato nei bit </a:t>
            </a:r>
            <a:r>
              <a:rPr lang="it-IT" sz="2000" b="1" dirty="0" smtClean="0">
                <a:solidFill>
                  <a:schemeClr val="tx2"/>
                </a:solidFill>
              </a:rPr>
              <a:t>Instr</a:t>
            </a:r>
            <a:r>
              <a:rPr lang="it-IT" sz="2000" b="1" baseline="-25000" dirty="0" smtClean="0">
                <a:solidFill>
                  <a:schemeClr val="tx2"/>
                </a:solidFill>
              </a:rPr>
              <a:t>3:0</a:t>
            </a:r>
            <a:r>
              <a:rPr lang="it-IT" sz="2000" dirty="0" smtClean="0"/>
              <a:t>. </a:t>
            </a:r>
          </a:p>
          <a:p>
            <a:endParaRPr lang="it-IT" sz="2000" dirty="0" smtClean="0"/>
          </a:p>
          <a:p>
            <a:r>
              <a:rPr lang="it-IT" sz="2000" dirty="0" smtClean="0"/>
              <a:t>Inseriamo un multiplexer per selezionare tale campo sulla porta </a:t>
            </a:r>
            <a:r>
              <a:rPr lang="it-IT" sz="2000" b="1" dirty="0" smtClean="0">
                <a:solidFill>
                  <a:srgbClr val="C00000"/>
                </a:solidFill>
              </a:rPr>
              <a:t>A2</a:t>
            </a:r>
            <a:r>
              <a:rPr lang="it-IT" sz="2000" dirty="0" smtClean="0"/>
              <a:t> del </a:t>
            </a:r>
            <a:r>
              <a:rPr lang="it-IT" sz="2000" dirty="0" err="1" smtClean="0"/>
              <a:t>register</a:t>
            </a:r>
            <a:r>
              <a:rPr lang="it-IT" sz="2000" dirty="0" smtClean="0"/>
              <a:t> file. Il </a:t>
            </a:r>
            <a:r>
              <a:rPr lang="it-IT" sz="2000" dirty="0" err="1" smtClean="0"/>
              <a:t>mutiplexer</a:t>
            </a:r>
            <a:r>
              <a:rPr lang="it-IT" sz="2000" dirty="0" smtClean="0"/>
              <a:t> è controllato dal segnale </a:t>
            </a:r>
            <a:r>
              <a:rPr lang="it-IT" sz="2000" b="1" dirty="0" err="1" smtClean="0">
                <a:solidFill>
                  <a:schemeClr val="tx2"/>
                </a:solidFill>
              </a:rPr>
              <a:t>RegSrc</a:t>
            </a:r>
            <a:r>
              <a:rPr lang="it-IT" sz="2000" dirty="0" smtClean="0"/>
              <a:t>. Inoltre, estendiamo il multiplexer in </a:t>
            </a:r>
            <a:r>
              <a:rPr lang="it-IT" sz="2000" b="1" dirty="0" err="1" smtClean="0">
                <a:solidFill>
                  <a:srgbClr val="C00000"/>
                </a:solidFill>
              </a:rPr>
              <a:t>SrcB</a:t>
            </a:r>
            <a:r>
              <a:rPr lang="it-IT" sz="2000" dirty="0" smtClean="0"/>
              <a:t> in modo da considerare questo caso.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97329" y="3929369"/>
            <a:ext cx="781237" cy="8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52609" y="3974232"/>
            <a:ext cx="1185241" cy="7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Connettore 1 25"/>
          <p:cNvCxnSpPr/>
          <p:nvPr/>
        </p:nvCxnSpPr>
        <p:spPr>
          <a:xfrm rot="16200000" flipH="1">
            <a:off x="4167663" y="4367362"/>
            <a:ext cx="183668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4847207" y="3233997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ImmSrc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53" name="Connettore 1 25"/>
          <p:cNvCxnSpPr/>
          <p:nvPr/>
        </p:nvCxnSpPr>
        <p:spPr>
          <a:xfrm rot="16200000" flipH="1">
            <a:off x="6665711" y="3733325"/>
            <a:ext cx="617484" cy="88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6660232" y="3212976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ALUControl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20790" y="4061626"/>
            <a:ext cx="443095" cy="4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Connettore 1 25"/>
          <p:cNvCxnSpPr/>
          <p:nvPr/>
        </p:nvCxnSpPr>
        <p:spPr>
          <a:xfrm flipH="1">
            <a:off x="971600" y="4389120"/>
            <a:ext cx="18104" cy="17041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755576" y="4221088"/>
            <a:ext cx="266400" cy="666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25"/>
          <p:cNvCxnSpPr/>
          <p:nvPr/>
        </p:nvCxnSpPr>
        <p:spPr>
          <a:xfrm>
            <a:off x="1151069" y="3464521"/>
            <a:ext cx="10758" cy="655657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13270" y="3248499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AdrSrc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375817" y="5257601"/>
            <a:ext cx="612007" cy="73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Connettore 1 74"/>
          <p:cNvCxnSpPr/>
          <p:nvPr/>
        </p:nvCxnSpPr>
        <p:spPr>
          <a:xfrm flipH="1">
            <a:off x="2372264" y="4213611"/>
            <a:ext cx="6446" cy="154020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 rot="5400000">
            <a:off x="2127194" y="4793687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ReadData</a:t>
            </a:r>
            <a:endParaRPr lang="it-IT" sz="900" b="1" dirty="0"/>
          </a:p>
        </p:txBody>
      </p:sp>
      <p:cxnSp>
        <p:nvCxnSpPr>
          <p:cNvPr id="45" name="Connettore 4 44"/>
          <p:cNvCxnSpPr/>
          <p:nvPr/>
        </p:nvCxnSpPr>
        <p:spPr>
          <a:xfrm flipV="1">
            <a:off x="3059832" y="4722471"/>
            <a:ext cx="887135" cy="26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2973152" y="4527781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15:12</a:t>
            </a:r>
            <a:endParaRPr lang="it-IT" sz="1000" b="1" dirty="0"/>
          </a:p>
        </p:txBody>
      </p:sp>
      <p:cxnSp>
        <p:nvCxnSpPr>
          <p:cNvPr id="49" name="Connettore 4 48"/>
          <p:cNvCxnSpPr>
            <a:endCxn id="57346" idx="1"/>
          </p:cNvCxnSpPr>
          <p:nvPr/>
        </p:nvCxnSpPr>
        <p:spPr>
          <a:xfrm flipV="1">
            <a:off x="2835908" y="4477567"/>
            <a:ext cx="5760545" cy="1289299"/>
          </a:xfrm>
          <a:prstGeom prst="bentConnector3">
            <a:avLst>
              <a:gd name="adj1" fmla="val 9279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596453" y="4197939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Connettore 4 68"/>
          <p:cNvCxnSpPr/>
          <p:nvPr/>
        </p:nvCxnSpPr>
        <p:spPr>
          <a:xfrm flipV="1">
            <a:off x="8028384" y="4365104"/>
            <a:ext cx="576064" cy="9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80"/>
          <p:cNvGrpSpPr/>
          <p:nvPr/>
        </p:nvGrpSpPr>
        <p:grpSpPr>
          <a:xfrm>
            <a:off x="3635896" y="4509120"/>
            <a:ext cx="5328592" cy="1606459"/>
            <a:chOff x="3635896" y="4509120"/>
            <a:chExt cx="5328592" cy="1606459"/>
          </a:xfrm>
        </p:grpSpPr>
        <p:cxnSp>
          <p:nvCxnSpPr>
            <p:cNvPr id="57" name="Connettore 1 25"/>
            <p:cNvCxnSpPr/>
            <p:nvPr/>
          </p:nvCxnSpPr>
          <p:spPr>
            <a:xfrm>
              <a:off x="8964488" y="4509120"/>
              <a:ext cx="0" cy="158417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5"/>
            <p:cNvCxnSpPr/>
            <p:nvPr/>
          </p:nvCxnSpPr>
          <p:spPr>
            <a:xfrm>
              <a:off x="3635896" y="6093296"/>
              <a:ext cx="5328592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5"/>
            <p:cNvCxnSpPr/>
            <p:nvPr/>
          </p:nvCxnSpPr>
          <p:spPr>
            <a:xfrm>
              <a:off x="3635896" y="4869160"/>
              <a:ext cx="7605" cy="124641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4 68"/>
            <p:cNvCxnSpPr/>
            <p:nvPr/>
          </p:nvCxnSpPr>
          <p:spPr>
            <a:xfrm>
              <a:off x="3647470" y="4895859"/>
              <a:ext cx="334221" cy="2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nettore 1 25"/>
          <p:cNvCxnSpPr/>
          <p:nvPr/>
        </p:nvCxnSpPr>
        <p:spPr>
          <a:xfrm rot="5400000">
            <a:off x="8385863" y="3871731"/>
            <a:ext cx="775501" cy="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/>
          <p:cNvSpPr txBox="1"/>
          <p:nvPr/>
        </p:nvSpPr>
        <p:spPr>
          <a:xfrm>
            <a:off x="8452752" y="3285564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ResultSrc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87" name="Connettore 1 25"/>
          <p:cNvCxnSpPr/>
          <p:nvPr/>
        </p:nvCxnSpPr>
        <p:spPr>
          <a:xfrm>
            <a:off x="4490979" y="3507128"/>
            <a:ext cx="11573" cy="439839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/>
          <p:cNvSpPr txBox="1"/>
          <p:nvPr/>
        </p:nvSpPr>
        <p:spPr>
          <a:xfrm>
            <a:off x="4165662" y="3247700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926157" y="3802778"/>
            <a:ext cx="292179" cy="43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8" name="Connettore 1 29"/>
          <p:cNvCxnSpPr/>
          <p:nvPr/>
        </p:nvCxnSpPr>
        <p:spPr>
          <a:xfrm>
            <a:off x="6141037" y="4039565"/>
            <a:ext cx="630153" cy="92597"/>
          </a:xfrm>
          <a:prstGeom prst="bentConnector3">
            <a:avLst>
              <a:gd name="adj1" fmla="val 38979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113"/>
          <p:cNvGrpSpPr/>
          <p:nvPr/>
        </p:nvGrpSpPr>
        <p:grpSpPr>
          <a:xfrm>
            <a:off x="983848" y="3622876"/>
            <a:ext cx="4965539" cy="555585"/>
            <a:chOff x="983848" y="3622876"/>
            <a:chExt cx="4965539" cy="555585"/>
          </a:xfrm>
        </p:grpSpPr>
        <p:cxnSp>
          <p:nvCxnSpPr>
            <p:cNvPr id="99" name="Connettore 4 68"/>
            <p:cNvCxnSpPr/>
            <p:nvPr/>
          </p:nvCxnSpPr>
          <p:spPr>
            <a:xfrm>
              <a:off x="983848" y="3622876"/>
              <a:ext cx="4965539" cy="335666"/>
            </a:xfrm>
            <a:prstGeom prst="bentConnector3">
              <a:avLst>
                <a:gd name="adj1" fmla="val 91492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9"/>
            <p:cNvCxnSpPr/>
            <p:nvPr/>
          </p:nvCxnSpPr>
          <p:spPr>
            <a:xfrm flipV="1">
              <a:off x="983848" y="3622876"/>
              <a:ext cx="0" cy="55558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084168" y="4365104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CasellaDiTesto 115"/>
          <p:cNvSpPr txBox="1"/>
          <p:nvPr/>
        </p:nvSpPr>
        <p:spPr>
          <a:xfrm>
            <a:off x="5719288" y="46671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4</a:t>
            </a:r>
            <a:endParaRPr lang="it-IT" sz="1200" b="1" dirty="0"/>
          </a:p>
        </p:txBody>
      </p:sp>
      <p:grpSp>
        <p:nvGrpSpPr>
          <p:cNvPr id="7" name="Gruppo 133"/>
          <p:cNvGrpSpPr/>
          <p:nvPr/>
        </p:nvGrpSpPr>
        <p:grpSpPr>
          <a:xfrm>
            <a:off x="5381296" y="4575925"/>
            <a:ext cx="1412909" cy="889459"/>
            <a:chOff x="5381296" y="4575925"/>
            <a:chExt cx="1412909" cy="889459"/>
          </a:xfrm>
        </p:grpSpPr>
        <p:cxnSp>
          <p:nvCxnSpPr>
            <p:cNvPr id="29" name="Connettore 1 25"/>
            <p:cNvCxnSpPr/>
            <p:nvPr/>
          </p:nvCxnSpPr>
          <p:spPr>
            <a:xfrm flipV="1">
              <a:off x="5381296" y="5465135"/>
              <a:ext cx="232695" cy="24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9"/>
            <p:cNvCxnSpPr/>
            <p:nvPr/>
          </p:nvCxnSpPr>
          <p:spPr>
            <a:xfrm flipV="1">
              <a:off x="5922335" y="4800371"/>
              <a:ext cx="164962" cy="554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5"/>
            <p:cNvCxnSpPr/>
            <p:nvPr/>
          </p:nvCxnSpPr>
          <p:spPr>
            <a:xfrm>
              <a:off x="5603358" y="4667693"/>
              <a:ext cx="0" cy="79744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5"/>
            <p:cNvCxnSpPr/>
            <p:nvPr/>
          </p:nvCxnSpPr>
          <p:spPr>
            <a:xfrm flipH="1">
              <a:off x="5592726" y="4646428"/>
              <a:ext cx="489097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25"/>
            <p:cNvCxnSpPr/>
            <p:nvPr/>
          </p:nvCxnSpPr>
          <p:spPr>
            <a:xfrm flipH="1" flipV="1">
              <a:off x="6338034" y="4575925"/>
              <a:ext cx="456171" cy="670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nettore 1 25"/>
          <p:cNvCxnSpPr/>
          <p:nvPr/>
        </p:nvCxnSpPr>
        <p:spPr>
          <a:xfrm flipH="1">
            <a:off x="6033431" y="3476847"/>
            <a:ext cx="5862" cy="338136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606240" y="324510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ALUSrcA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sp>
        <p:nvSpPr>
          <p:cNvPr id="142" name="CasellaDiTesto 141"/>
          <p:cNvSpPr txBox="1"/>
          <p:nvPr/>
        </p:nvSpPr>
        <p:spPr>
          <a:xfrm>
            <a:off x="6073535" y="323424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ALUSrcB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143" name="Connettore 1 25"/>
          <p:cNvCxnSpPr/>
          <p:nvPr/>
        </p:nvCxnSpPr>
        <p:spPr>
          <a:xfrm flipH="1">
            <a:off x="6294474" y="3429000"/>
            <a:ext cx="11580" cy="983512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29"/>
          <p:cNvCxnSpPr/>
          <p:nvPr/>
        </p:nvCxnSpPr>
        <p:spPr>
          <a:xfrm>
            <a:off x="7380312" y="4365104"/>
            <a:ext cx="1231425" cy="329726"/>
          </a:xfrm>
          <a:prstGeom prst="bentConnector3">
            <a:avLst>
              <a:gd name="adj1" fmla="val 123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29"/>
          <p:cNvCxnSpPr/>
          <p:nvPr/>
        </p:nvCxnSpPr>
        <p:spPr>
          <a:xfrm>
            <a:off x="3628875" y="5059550"/>
            <a:ext cx="315328" cy="37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97"/>
          <p:cNvGrpSpPr/>
          <p:nvPr/>
        </p:nvGrpSpPr>
        <p:grpSpPr>
          <a:xfrm>
            <a:off x="3624523" y="4477567"/>
            <a:ext cx="5339965" cy="1638012"/>
            <a:chOff x="3624523" y="4477567"/>
            <a:chExt cx="5339965" cy="1638012"/>
          </a:xfrm>
        </p:grpSpPr>
        <p:grpSp>
          <p:nvGrpSpPr>
            <p:cNvPr id="10" name="Gruppo 80"/>
            <p:cNvGrpSpPr/>
            <p:nvPr/>
          </p:nvGrpSpPr>
          <p:grpSpPr>
            <a:xfrm>
              <a:off x="3624523" y="4509120"/>
              <a:ext cx="5328592" cy="1606459"/>
              <a:chOff x="3635896" y="4509120"/>
              <a:chExt cx="5328592" cy="1606459"/>
            </a:xfrm>
          </p:grpSpPr>
          <p:cxnSp>
            <p:nvCxnSpPr>
              <p:cNvPr id="91" name="Connettore 1 25"/>
              <p:cNvCxnSpPr/>
              <p:nvPr/>
            </p:nvCxnSpPr>
            <p:spPr>
              <a:xfrm>
                <a:off x="8964488" y="4509120"/>
                <a:ext cx="0" cy="1584176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25"/>
              <p:cNvCxnSpPr/>
              <p:nvPr/>
            </p:nvCxnSpPr>
            <p:spPr>
              <a:xfrm>
                <a:off x="3635896" y="6093296"/>
                <a:ext cx="532859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1 25"/>
              <p:cNvCxnSpPr/>
              <p:nvPr/>
            </p:nvCxnSpPr>
            <p:spPr>
              <a:xfrm>
                <a:off x="3641677" y="5076967"/>
                <a:ext cx="1824" cy="1038612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ttore 1 25"/>
            <p:cNvCxnSpPr/>
            <p:nvPr/>
          </p:nvCxnSpPr>
          <p:spPr>
            <a:xfrm>
              <a:off x="8872029" y="4477567"/>
              <a:ext cx="92459" cy="31553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ttore 1 25"/>
          <p:cNvCxnSpPr/>
          <p:nvPr/>
        </p:nvCxnSpPr>
        <p:spPr>
          <a:xfrm flipV="1">
            <a:off x="979105" y="6086901"/>
            <a:ext cx="2651199" cy="102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4 79"/>
          <p:cNvCxnSpPr/>
          <p:nvPr/>
        </p:nvCxnSpPr>
        <p:spPr>
          <a:xfrm rot="5400000" flipH="1" flipV="1">
            <a:off x="3375499" y="4601184"/>
            <a:ext cx="184825" cy="68094"/>
          </a:xfrm>
          <a:prstGeom prst="bentConnector3">
            <a:avLst>
              <a:gd name="adj1" fmla="val 10263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2996003" y="416142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3:0</a:t>
            </a:r>
            <a:endParaRPr lang="it-IT" sz="1000" b="1" dirty="0"/>
          </a:p>
        </p:txBody>
      </p:sp>
      <p:grpSp>
        <p:nvGrpSpPr>
          <p:cNvPr id="11" name="Gruppo 109"/>
          <p:cNvGrpSpPr/>
          <p:nvPr/>
        </p:nvGrpSpPr>
        <p:grpSpPr>
          <a:xfrm>
            <a:off x="1296537" y="4476466"/>
            <a:ext cx="4203511" cy="736979"/>
            <a:chOff x="1296537" y="4476466"/>
            <a:chExt cx="4203511" cy="736979"/>
          </a:xfrm>
        </p:grpSpPr>
        <p:cxnSp>
          <p:nvCxnSpPr>
            <p:cNvPr id="86" name="Connettore 4 85"/>
            <p:cNvCxnSpPr/>
            <p:nvPr/>
          </p:nvCxnSpPr>
          <p:spPr>
            <a:xfrm flipV="1">
              <a:off x="1296537" y="4476466"/>
              <a:ext cx="4203511" cy="736979"/>
            </a:xfrm>
            <a:prstGeom prst="bentConnector3">
              <a:avLst>
                <a:gd name="adj1" fmla="val 100649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4 69"/>
            <p:cNvCxnSpPr/>
            <p:nvPr/>
          </p:nvCxnSpPr>
          <p:spPr>
            <a:xfrm flipH="1" flipV="1">
              <a:off x="1323833" y="4831307"/>
              <a:ext cx="1" cy="38213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CasellaDiTesto 111"/>
          <p:cNvSpPr txBox="1"/>
          <p:nvPr/>
        </p:nvSpPr>
        <p:spPr>
          <a:xfrm rot="5400000">
            <a:off x="5165575" y="4721679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WrteDta</a:t>
            </a:r>
            <a:endParaRPr lang="it-IT" sz="900" b="1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491647" y="4240543"/>
            <a:ext cx="292179" cy="43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0" name="Connettore 4 89"/>
          <p:cNvCxnSpPr/>
          <p:nvPr/>
        </p:nvCxnSpPr>
        <p:spPr>
          <a:xfrm flipV="1">
            <a:off x="3044757" y="4377447"/>
            <a:ext cx="476656" cy="1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4 89"/>
          <p:cNvCxnSpPr/>
          <p:nvPr/>
        </p:nvCxnSpPr>
        <p:spPr>
          <a:xfrm flipV="1">
            <a:off x="3719647" y="4455268"/>
            <a:ext cx="268693" cy="1302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/>
          <p:cNvSpPr txBox="1"/>
          <p:nvPr/>
        </p:nvSpPr>
        <p:spPr>
          <a:xfrm>
            <a:off x="3650987" y="4262347"/>
            <a:ext cx="378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smtClean="0"/>
              <a:t>RA2</a:t>
            </a:r>
            <a:endParaRPr lang="it-IT" sz="900" b="1" dirty="0"/>
          </a:p>
        </p:txBody>
      </p:sp>
      <p:cxnSp>
        <p:nvCxnSpPr>
          <p:cNvPr id="110" name="Connettore 4 89"/>
          <p:cNvCxnSpPr/>
          <p:nvPr/>
        </p:nvCxnSpPr>
        <p:spPr>
          <a:xfrm>
            <a:off x="5488648" y="4461784"/>
            <a:ext cx="600867" cy="3212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1 25"/>
          <p:cNvCxnSpPr/>
          <p:nvPr/>
        </p:nvCxnSpPr>
        <p:spPr>
          <a:xfrm rot="16200000" flipH="1">
            <a:off x="3202208" y="3879281"/>
            <a:ext cx="868147" cy="75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/>
          <p:cNvSpPr txBox="1"/>
          <p:nvPr/>
        </p:nvSpPr>
        <p:spPr>
          <a:xfrm>
            <a:off x="3387045" y="3247168"/>
            <a:ext cx="60889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RegSrc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94" name="Connettore 1 25"/>
          <p:cNvCxnSpPr/>
          <p:nvPr/>
        </p:nvCxnSpPr>
        <p:spPr>
          <a:xfrm>
            <a:off x="1916582" y="3503981"/>
            <a:ext cx="4356" cy="372636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/>
          <p:cNvSpPr txBox="1"/>
          <p:nvPr/>
        </p:nvSpPr>
        <p:spPr>
          <a:xfrm>
            <a:off x="1660103" y="327532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5903" y="3901087"/>
            <a:ext cx="292179" cy="43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1317" y="3688147"/>
            <a:ext cx="345826" cy="89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17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Branch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 flipV="1">
            <a:off x="3045160" y="4059936"/>
            <a:ext cx="356408" cy="166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grpSp>
        <p:nvGrpSpPr>
          <p:cNvPr id="2" name="Gruppo 20"/>
          <p:cNvGrpSpPr/>
          <p:nvPr/>
        </p:nvGrpSpPr>
        <p:grpSpPr>
          <a:xfrm>
            <a:off x="3032797" y="5220340"/>
            <a:ext cx="2691331" cy="522567"/>
            <a:chOff x="3386488" y="5518882"/>
            <a:chExt cx="2691331" cy="52256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67944" y="5518882"/>
              <a:ext cx="2009875" cy="52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nettore 1 22"/>
            <p:cNvCxnSpPr/>
            <p:nvPr/>
          </p:nvCxnSpPr>
          <p:spPr>
            <a:xfrm>
              <a:off x="3413523" y="5887782"/>
              <a:ext cx="93610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3386488" y="563175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b="1" dirty="0" smtClean="0"/>
                <a:t>11:0</a:t>
              </a:r>
              <a:endParaRPr lang="it-IT" sz="1000" b="1" dirty="0"/>
            </a:p>
          </p:txBody>
        </p:sp>
      </p:grpSp>
      <p:cxnSp>
        <p:nvCxnSpPr>
          <p:cNvPr id="30" name="Connettore 1 29"/>
          <p:cNvCxnSpPr/>
          <p:nvPr/>
        </p:nvCxnSpPr>
        <p:spPr>
          <a:xfrm flipV="1">
            <a:off x="5363570" y="4120587"/>
            <a:ext cx="585817" cy="103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0" y="908720"/>
            <a:ext cx="8316416" cy="22467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 smtClean="0"/>
              <a:t>Per le istruzioni di </a:t>
            </a:r>
            <a:r>
              <a:rPr lang="it-IT" sz="2000" dirty="0" err="1" smtClean="0"/>
              <a:t>branch</a:t>
            </a:r>
            <a:r>
              <a:rPr lang="it-IT" sz="2000" dirty="0" smtClean="0"/>
              <a:t>, il </a:t>
            </a:r>
            <a:r>
              <a:rPr lang="it-IT" sz="2000" dirty="0" err="1" smtClean="0"/>
              <a:t>datapath</a:t>
            </a:r>
            <a:r>
              <a:rPr lang="it-IT" sz="2000" dirty="0" smtClean="0"/>
              <a:t> legge </a:t>
            </a:r>
            <a:r>
              <a:rPr lang="it-IT" sz="2000" b="1" dirty="0" smtClean="0"/>
              <a:t>PC+8</a:t>
            </a:r>
            <a:r>
              <a:rPr lang="it-IT" sz="2000" dirty="0" smtClean="0"/>
              <a:t> e una costante a </a:t>
            </a:r>
            <a:r>
              <a:rPr lang="it-IT" sz="2000" b="1" dirty="0" smtClean="0"/>
              <a:t>24</a:t>
            </a:r>
            <a:r>
              <a:rPr lang="it-IT" sz="2000" dirty="0" smtClean="0"/>
              <a:t> bit, che viene estesa a </a:t>
            </a:r>
            <a:r>
              <a:rPr lang="it-IT" sz="2000" b="1" dirty="0" smtClean="0"/>
              <a:t>32</a:t>
            </a:r>
            <a:r>
              <a:rPr lang="it-IT" sz="2000" dirty="0" smtClean="0"/>
              <a:t> bit. La somma di questi due valori è addizionata al </a:t>
            </a:r>
            <a:r>
              <a:rPr lang="it-IT" sz="2000" b="1" dirty="0" smtClean="0">
                <a:solidFill>
                  <a:srgbClr val="C00000"/>
                </a:solidFill>
              </a:rPr>
              <a:t>PC</a:t>
            </a:r>
            <a:r>
              <a:rPr lang="it-IT" sz="2000" dirty="0" smtClean="0"/>
              <a:t>.</a:t>
            </a:r>
          </a:p>
          <a:p>
            <a:r>
              <a:rPr lang="it-IT" sz="2000" dirty="0" smtClean="0"/>
              <a:t>Si ricorda, inoltre, che il registro </a:t>
            </a:r>
            <a:r>
              <a:rPr lang="it-IT" sz="2000" b="1" dirty="0" smtClean="0">
                <a:solidFill>
                  <a:srgbClr val="C00000"/>
                </a:solidFill>
              </a:rPr>
              <a:t>R15</a:t>
            </a:r>
            <a:r>
              <a:rPr lang="it-IT" sz="2000" dirty="0" smtClean="0"/>
              <a:t> contiene il valore </a:t>
            </a:r>
            <a:r>
              <a:rPr lang="it-IT" sz="2000" b="1" dirty="0" smtClean="0"/>
              <a:t>PC+8</a:t>
            </a:r>
            <a:r>
              <a:rPr lang="it-IT" sz="2000" dirty="0" smtClean="0"/>
              <a:t> e deve essere letto per tornare da un salto. È sufficiente aggiungere un multiplexer per selezionare </a:t>
            </a:r>
            <a:r>
              <a:rPr lang="it-IT" sz="2000" b="1" dirty="0" smtClean="0">
                <a:solidFill>
                  <a:srgbClr val="C00000"/>
                </a:solidFill>
              </a:rPr>
              <a:t>R15</a:t>
            </a:r>
            <a:r>
              <a:rPr lang="it-IT" sz="2000" dirty="0" smtClean="0"/>
              <a:t> come input sulla porta </a:t>
            </a:r>
            <a:r>
              <a:rPr lang="it-IT" sz="2000" b="1" dirty="0" smtClean="0">
                <a:solidFill>
                  <a:srgbClr val="C00000"/>
                </a:solidFill>
              </a:rPr>
              <a:t>A1</a:t>
            </a:r>
            <a:r>
              <a:rPr lang="it-IT" sz="2000" dirty="0" smtClean="0"/>
              <a:t>.</a:t>
            </a:r>
          </a:p>
          <a:p>
            <a:endParaRPr lang="it-IT" sz="2000" dirty="0" smtClean="0"/>
          </a:p>
          <a:p>
            <a:r>
              <a:rPr lang="it-IT" sz="2000" dirty="0" smtClean="0"/>
              <a:t>Il multiplexer è controllato dal segnale </a:t>
            </a:r>
            <a:r>
              <a:rPr lang="it-IT" sz="2000" b="1" dirty="0" err="1" smtClean="0">
                <a:solidFill>
                  <a:schemeClr val="tx2"/>
                </a:solidFill>
              </a:rPr>
              <a:t>RegSrc</a:t>
            </a:r>
            <a:r>
              <a:rPr lang="it-IT" sz="2000" dirty="0" smtClean="0"/>
              <a:t>.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97329" y="3929369"/>
            <a:ext cx="781237" cy="8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52609" y="3974232"/>
            <a:ext cx="1185241" cy="7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1" name="Connettore 1 25"/>
          <p:cNvCxnSpPr/>
          <p:nvPr/>
        </p:nvCxnSpPr>
        <p:spPr>
          <a:xfrm rot="16200000" flipH="1">
            <a:off x="4167663" y="4367362"/>
            <a:ext cx="183668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4847207" y="3233997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ImmSrc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53" name="Connettore 1 25"/>
          <p:cNvCxnSpPr/>
          <p:nvPr/>
        </p:nvCxnSpPr>
        <p:spPr>
          <a:xfrm rot="16200000" flipH="1">
            <a:off x="6665711" y="3733325"/>
            <a:ext cx="617484" cy="883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53"/>
          <p:cNvSpPr txBox="1"/>
          <p:nvPr/>
        </p:nvSpPr>
        <p:spPr>
          <a:xfrm>
            <a:off x="6660232" y="3212976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ALUControl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5" name="Picture 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20790" y="4061626"/>
            <a:ext cx="443095" cy="4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6" name="Connettore 1 25"/>
          <p:cNvCxnSpPr/>
          <p:nvPr/>
        </p:nvCxnSpPr>
        <p:spPr>
          <a:xfrm flipH="1">
            <a:off x="971600" y="4389120"/>
            <a:ext cx="18104" cy="17041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4 69"/>
          <p:cNvCxnSpPr/>
          <p:nvPr/>
        </p:nvCxnSpPr>
        <p:spPr>
          <a:xfrm>
            <a:off x="755576" y="4221088"/>
            <a:ext cx="266400" cy="666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1 25"/>
          <p:cNvCxnSpPr/>
          <p:nvPr/>
        </p:nvCxnSpPr>
        <p:spPr>
          <a:xfrm>
            <a:off x="1151069" y="3464521"/>
            <a:ext cx="10758" cy="655657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sellaDiTesto 72"/>
          <p:cNvSpPr txBox="1"/>
          <p:nvPr/>
        </p:nvSpPr>
        <p:spPr>
          <a:xfrm>
            <a:off x="913270" y="3248499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AdrSrc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375817" y="5257601"/>
            <a:ext cx="612007" cy="734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5" name="Connettore 1 74"/>
          <p:cNvCxnSpPr/>
          <p:nvPr/>
        </p:nvCxnSpPr>
        <p:spPr>
          <a:xfrm flipH="1">
            <a:off x="2372264" y="4213611"/>
            <a:ext cx="6446" cy="1540208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77"/>
          <p:cNvSpPr txBox="1"/>
          <p:nvPr/>
        </p:nvSpPr>
        <p:spPr>
          <a:xfrm rot="5400000">
            <a:off x="2127194" y="4793687"/>
            <a:ext cx="6559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ReadData</a:t>
            </a:r>
            <a:endParaRPr lang="it-IT" sz="900" b="1" dirty="0"/>
          </a:p>
        </p:txBody>
      </p:sp>
      <p:cxnSp>
        <p:nvCxnSpPr>
          <p:cNvPr id="45" name="Connettore 4 44"/>
          <p:cNvCxnSpPr/>
          <p:nvPr/>
        </p:nvCxnSpPr>
        <p:spPr>
          <a:xfrm flipV="1">
            <a:off x="3059832" y="4722471"/>
            <a:ext cx="887135" cy="267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llaDiTesto 46"/>
          <p:cNvSpPr txBox="1"/>
          <p:nvPr/>
        </p:nvSpPr>
        <p:spPr>
          <a:xfrm>
            <a:off x="2973152" y="4527781"/>
            <a:ext cx="482824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15:12</a:t>
            </a:r>
            <a:endParaRPr lang="it-IT" sz="1000" b="1" dirty="0"/>
          </a:p>
        </p:txBody>
      </p:sp>
      <p:cxnSp>
        <p:nvCxnSpPr>
          <p:cNvPr id="49" name="Connettore 4 48"/>
          <p:cNvCxnSpPr>
            <a:endCxn id="57346" idx="1"/>
          </p:cNvCxnSpPr>
          <p:nvPr/>
        </p:nvCxnSpPr>
        <p:spPr>
          <a:xfrm flipV="1">
            <a:off x="2835908" y="4477567"/>
            <a:ext cx="5760545" cy="1289299"/>
          </a:xfrm>
          <a:prstGeom prst="bentConnector3">
            <a:avLst>
              <a:gd name="adj1" fmla="val 92798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596453" y="4197939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Connettore 4 68"/>
          <p:cNvCxnSpPr/>
          <p:nvPr/>
        </p:nvCxnSpPr>
        <p:spPr>
          <a:xfrm flipV="1">
            <a:off x="8028384" y="4365104"/>
            <a:ext cx="576064" cy="99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80"/>
          <p:cNvGrpSpPr/>
          <p:nvPr/>
        </p:nvGrpSpPr>
        <p:grpSpPr>
          <a:xfrm>
            <a:off x="3635896" y="4509120"/>
            <a:ext cx="5328592" cy="1606459"/>
            <a:chOff x="3635896" y="4509120"/>
            <a:chExt cx="5328592" cy="1606459"/>
          </a:xfrm>
        </p:grpSpPr>
        <p:cxnSp>
          <p:nvCxnSpPr>
            <p:cNvPr id="57" name="Connettore 1 25"/>
            <p:cNvCxnSpPr/>
            <p:nvPr/>
          </p:nvCxnSpPr>
          <p:spPr>
            <a:xfrm>
              <a:off x="8964488" y="4509120"/>
              <a:ext cx="0" cy="158417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5"/>
            <p:cNvCxnSpPr/>
            <p:nvPr/>
          </p:nvCxnSpPr>
          <p:spPr>
            <a:xfrm>
              <a:off x="3635896" y="6093296"/>
              <a:ext cx="5328592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5"/>
            <p:cNvCxnSpPr/>
            <p:nvPr/>
          </p:nvCxnSpPr>
          <p:spPr>
            <a:xfrm>
              <a:off x="3635896" y="4869160"/>
              <a:ext cx="7605" cy="124641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4 68"/>
            <p:cNvCxnSpPr/>
            <p:nvPr/>
          </p:nvCxnSpPr>
          <p:spPr>
            <a:xfrm>
              <a:off x="3647470" y="4895859"/>
              <a:ext cx="334221" cy="2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Connettore 1 25"/>
          <p:cNvCxnSpPr/>
          <p:nvPr/>
        </p:nvCxnSpPr>
        <p:spPr>
          <a:xfrm rot="5400000">
            <a:off x="8385863" y="3871731"/>
            <a:ext cx="775501" cy="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/>
          <p:cNvSpPr txBox="1"/>
          <p:nvPr/>
        </p:nvSpPr>
        <p:spPr>
          <a:xfrm>
            <a:off x="8452752" y="3285564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ResultSrc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87" name="Connettore 1 25"/>
          <p:cNvCxnSpPr/>
          <p:nvPr/>
        </p:nvCxnSpPr>
        <p:spPr>
          <a:xfrm>
            <a:off x="4490979" y="3507128"/>
            <a:ext cx="11573" cy="439839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/>
          <p:cNvSpPr txBox="1"/>
          <p:nvPr/>
        </p:nvSpPr>
        <p:spPr>
          <a:xfrm>
            <a:off x="4165662" y="3247700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6157" y="3802778"/>
            <a:ext cx="292179" cy="43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8" name="Connettore 1 29"/>
          <p:cNvCxnSpPr/>
          <p:nvPr/>
        </p:nvCxnSpPr>
        <p:spPr>
          <a:xfrm>
            <a:off x="6141037" y="4039565"/>
            <a:ext cx="630153" cy="92597"/>
          </a:xfrm>
          <a:prstGeom prst="bentConnector3">
            <a:avLst>
              <a:gd name="adj1" fmla="val 38979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113"/>
          <p:cNvGrpSpPr/>
          <p:nvPr/>
        </p:nvGrpSpPr>
        <p:grpSpPr>
          <a:xfrm>
            <a:off x="983848" y="3622876"/>
            <a:ext cx="4965539" cy="555585"/>
            <a:chOff x="983848" y="3622876"/>
            <a:chExt cx="4965539" cy="555585"/>
          </a:xfrm>
        </p:grpSpPr>
        <p:cxnSp>
          <p:nvCxnSpPr>
            <p:cNvPr id="99" name="Connettore 4 68"/>
            <p:cNvCxnSpPr/>
            <p:nvPr/>
          </p:nvCxnSpPr>
          <p:spPr>
            <a:xfrm>
              <a:off x="983848" y="3622876"/>
              <a:ext cx="4965539" cy="335666"/>
            </a:xfrm>
            <a:prstGeom prst="bentConnector3">
              <a:avLst>
                <a:gd name="adj1" fmla="val 91492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9"/>
            <p:cNvCxnSpPr/>
            <p:nvPr/>
          </p:nvCxnSpPr>
          <p:spPr>
            <a:xfrm flipV="1">
              <a:off x="983848" y="3622876"/>
              <a:ext cx="0" cy="55558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84168" y="4365104"/>
            <a:ext cx="275576" cy="55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" name="CasellaDiTesto 115"/>
          <p:cNvSpPr txBox="1"/>
          <p:nvPr/>
        </p:nvSpPr>
        <p:spPr>
          <a:xfrm>
            <a:off x="5719288" y="46671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 smtClean="0"/>
              <a:t>4</a:t>
            </a:r>
            <a:endParaRPr lang="it-IT" sz="1200" b="1" dirty="0"/>
          </a:p>
        </p:txBody>
      </p:sp>
      <p:grpSp>
        <p:nvGrpSpPr>
          <p:cNvPr id="7" name="Gruppo 133"/>
          <p:cNvGrpSpPr/>
          <p:nvPr/>
        </p:nvGrpSpPr>
        <p:grpSpPr>
          <a:xfrm>
            <a:off x="5381296" y="4575925"/>
            <a:ext cx="1412909" cy="889459"/>
            <a:chOff x="5381296" y="4575925"/>
            <a:chExt cx="1412909" cy="889459"/>
          </a:xfrm>
        </p:grpSpPr>
        <p:cxnSp>
          <p:nvCxnSpPr>
            <p:cNvPr id="29" name="Connettore 1 25"/>
            <p:cNvCxnSpPr/>
            <p:nvPr/>
          </p:nvCxnSpPr>
          <p:spPr>
            <a:xfrm flipV="1">
              <a:off x="5381296" y="5465135"/>
              <a:ext cx="232695" cy="249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9"/>
            <p:cNvCxnSpPr/>
            <p:nvPr/>
          </p:nvCxnSpPr>
          <p:spPr>
            <a:xfrm flipV="1">
              <a:off x="5922335" y="4800371"/>
              <a:ext cx="164962" cy="5545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5"/>
            <p:cNvCxnSpPr/>
            <p:nvPr/>
          </p:nvCxnSpPr>
          <p:spPr>
            <a:xfrm>
              <a:off x="5603358" y="4667693"/>
              <a:ext cx="0" cy="79744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5"/>
            <p:cNvCxnSpPr/>
            <p:nvPr/>
          </p:nvCxnSpPr>
          <p:spPr>
            <a:xfrm flipH="1">
              <a:off x="5592726" y="4646428"/>
              <a:ext cx="489097" cy="0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25"/>
            <p:cNvCxnSpPr/>
            <p:nvPr/>
          </p:nvCxnSpPr>
          <p:spPr>
            <a:xfrm flipH="1" flipV="1">
              <a:off x="6338034" y="4575925"/>
              <a:ext cx="456171" cy="670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Connettore 1 25"/>
          <p:cNvCxnSpPr/>
          <p:nvPr/>
        </p:nvCxnSpPr>
        <p:spPr>
          <a:xfrm flipH="1">
            <a:off x="6033431" y="3476847"/>
            <a:ext cx="5862" cy="338136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asellaDiTesto 135"/>
          <p:cNvSpPr txBox="1"/>
          <p:nvPr/>
        </p:nvSpPr>
        <p:spPr>
          <a:xfrm>
            <a:off x="5606240" y="324510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ALUSrcA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sp>
        <p:nvSpPr>
          <p:cNvPr id="142" name="CasellaDiTesto 141"/>
          <p:cNvSpPr txBox="1"/>
          <p:nvPr/>
        </p:nvSpPr>
        <p:spPr>
          <a:xfrm>
            <a:off x="6073535" y="323424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ALUSrcB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143" name="Connettore 1 25"/>
          <p:cNvCxnSpPr/>
          <p:nvPr/>
        </p:nvCxnSpPr>
        <p:spPr>
          <a:xfrm flipH="1">
            <a:off x="6294474" y="3429000"/>
            <a:ext cx="11580" cy="983512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1 29"/>
          <p:cNvCxnSpPr/>
          <p:nvPr/>
        </p:nvCxnSpPr>
        <p:spPr>
          <a:xfrm>
            <a:off x="7380312" y="4365104"/>
            <a:ext cx="1231425" cy="329726"/>
          </a:xfrm>
          <a:prstGeom prst="bentConnector3">
            <a:avLst>
              <a:gd name="adj1" fmla="val 123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ttore 1 29"/>
          <p:cNvCxnSpPr/>
          <p:nvPr/>
        </p:nvCxnSpPr>
        <p:spPr>
          <a:xfrm>
            <a:off x="3628875" y="5059550"/>
            <a:ext cx="315328" cy="3769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o 97"/>
          <p:cNvGrpSpPr/>
          <p:nvPr/>
        </p:nvGrpSpPr>
        <p:grpSpPr>
          <a:xfrm>
            <a:off x="3624523" y="4477567"/>
            <a:ext cx="5339965" cy="1638012"/>
            <a:chOff x="3624523" y="4477567"/>
            <a:chExt cx="5339965" cy="1638012"/>
          </a:xfrm>
        </p:grpSpPr>
        <p:grpSp>
          <p:nvGrpSpPr>
            <p:cNvPr id="10" name="Gruppo 80"/>
            <p:cNvGrpSpPr/>
            <p:nvPr/>
          </p:nvGrpSpPr>
          <p:grpSpPr>
            <a:xfrm>
              <a:off x="3624523" y="4509120"/>
              <a:ext cx="5328592" cy="1606459"/>
              <a:chOff x="3635896" y="4509120"/>
              <a:chExt cx="5328592" cy="1606459"/>
            </a:xfrm>
          </p:grpSpPr>
          <p:cxnSp>
            <p:nvCxnSpPr>
              <p:cNvPr id="91" name="Connettore 1 25"/>
              <p:cNvCxnSpPr/>
              <p:nvPr/>
            </p:nvCxnSpPr>
            <p:spPr>
              <a:xfrm>
                <a:off x="8964488" y="4509120"/>
                <a:ext cx="0" cy="1584176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25"/>
              <p:cNvCxnSpPr/>
              <p:nvPr/>
            </p:nvCxnSpPr>
            <p:spPr>
              <a:xfrm>
                <a:off x="3635896" y="6093296"/>
                <a:ext cx="5328592" cy="0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1 25"/>
              <p:cNvCxnSpPr/>
              <p:nvPr/>
            </p:nvCxnSpPr>
            <p:spPr>
              <a:xfrm>
                <a:off x="3641677" y="5076967"/>
                <a:ext cx="1824" cy="1038612"/>
              </a:xfrm>
              <a:prstGeom prst="straightConnector1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ttore 1 25"/>
            <p:cNvCxnSpPr/>
            <p:nvPr/>
          </p:nvCxnSpPr>
          <p:spPr>
            <a:xfrm>
              <a:off x="8872029" y="4477567"/>
              <a:ext cx="92459" cy="31553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Connettore 1 25"/>
          <p:cNvCxnSpPr/>
          <p:nvPr/>
        </p:nvCxnSpPr>
        <p:spPr>
          <a:xfrm flipV="1">
            <a:off x="979105" y="6086901"/>
            <a:ext cx="2651199" cy="102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4 79"/>
          <p:cNvCxnSpPr/>
          <p:nvPr/>
        </p:nvCxnSpPr>
        <p:spPr>
          <a:xfrm rot="5400000" flipH="1" flipV="1">
            <a:off x="3419144" y="4550145"/>
            <a:ext cx="192220" cy="162778"/>
          </a:xfrm>
          <a:prstGeom prst="bentConnector3">
            <a:avLst>
              <a:gd name="adj1" fmla="val 107085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81"/>
          <p:cNvSpPr txBox="1"/>
          <p:nvPr/>
        </p:nvSpPr>
        <p:spPr>
          <a:xfrm>
            <a:off x="2996003" y="4161422"/>
            <a:ext cx="35137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3:0</a:t>
            </a:r>
            <a:endParaRPr lang="it-IT" sz="1000" b="1" dirty="0"/>
          </a:p>
        </p:txBody>
      </p:sp>
      <p:grpSp>
        <p:nvGrpSpPr>
          <p:cNvPr id="11" name="Gruppo 109"/>
          <p:cNvGrpSpPr/>
          <p:nvPr/>
        </p:nvGrpSpPr>
        <p:grpSpPr>
          <a:xfrm>
            <a:off x="1296537" y="4476466"/>
            <a:ext cx="4203511" cy="736979"/>
            <a:chOff x="1296537" y="4476466"/>
            <a:chExt cx="4203511" cy="736979"/>
          </a:xfrm>
        </p:grpSpPr>
        <p:cxnSp>
          <p:nvCxnSpPr>
            <p:cNvPr id="86" name="Connettore 4 85"/>
            <p:cNvCxnSpPr/>
            <p:nvPr/>
          </p:nvCxnSpPr>
          <p:spPr>
            <a:xfrm flipV="1">
              <a:off x="1296537" y="4476466"/>
              <a:ext cx="4203511" cy="736979"/>
            </a:xfrm>
            <a:prstGeom prst="bentConnector3">
              <a:avLst>
                <a:gd name="adj1" fmla="val 100649"/>
              </a:avLst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4 69"/>
            <p:cNvCxnSpPr/>
            <p:nvPr/>
          </p:nvCxnSpPr>
          <p:spPr>
            <a:xfrm flipH="1" flipV="1">
              <a:off x="1323833" y="4831307"/>
              <a:ext cx="1" cy="38213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CasellaDiTesto 111"/>
          <p:cNvSpPr txBox="1"/>
          <p:nvPr/>
        </p:nvSpPr>
        <p:spPr>
          <a:xfrm rot="5400000">
            <a:off x="5165575" y="4721679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err="1" smtClean="0"/>
              <a:t>WrteDta</a:t>
            </a:r>
            <a:endParaRPr lang="it-IT" sz="900" b="1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9741" y="4240543"/>
            <a:ext cx="292179" cy="433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0" name="Connettore 4 89"/>
          <p:cNvCxnSpPr/>
          <p:nvPr/>
        </p:nvCxnSpPr>
        <p:spPr>
          <a:xfrm flipV="1">
            <a:off x="3044757" y="4364736"/>
            <a:ext cx="551883" cy="1271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4 89"/>
          <p:cNvCxnSpPr/>
          <p:nvPr/>
        </p:nvCxnSpPr>
        <p:spPr>
          <a:xfrm flipV="1">
            <a:off x="3719647" y="4455268"/>
            <a:ext cx="268693" cy="130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asellaDiTesto 108"/>
          <p:cNvSpPr txBox="1"/>
          <p:nvPr/>
        </p:nvSpPr>
        <p:spPr>
          <a:xfrm>
            <a:off x="3689314" y="4262347"/>
            <a:ext cx="3786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 dirty="0" smtClean="0"/>
              <a:t>RA2</a:t>
            </a:r>
            <a:endParaRPr lang="it-IT" sz="900" b="1" dirty="0"/>
          </a:p>
        </p:txBody>
      </p:sp>
      <p:cxnSp>
        <p:nvCxnSpPr>
          <p:cNvPr id="110" name="Connettore 4 89"/>
          <p:cNvCxnSpPr/>
          <p:nvPr/>
        </p:nvCxnSpPr>
        <p:spPr>
          <a:xfrm>
            <a:off x="5488648" y="4461784"/>
            <a:ext cx="600867" cy="321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25"/>
          <p:cNvCxnSpPr/>
          <p:nvPr/>
        </p:nvCxnSpPr>
        <p:spPr>
          <a:xfrm rot="16200000" flipH="1">
            <a:off x="3263168" y="3854897"/>
            <a:ext cx="868147" cy="75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/>
          <p:cNvSpPr txBox="1"/>
          <p:nvPr/>
        </p:nvSpPr>
        <p:spPr>
          <a:xfrm>
            <a:off x="3460197" y="3247168"/>
            <a:ext cx="608891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RegSrc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101" name="Connettore 4 42"/>
          <p:cNvCxnSpPr/>
          <p:nvPr/>
        </p:nvCxnSpPr>
        <p:spPr>
          <a:xfrm flipV="1">
            <a:off x="3599320" y="4125840"/>
            <a:ext cx="356408" cy="1664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29"/>
          <p:cNvCxnSpPr/>
          <p:nvPr/>
        </p:nvCxnSpPr>
        <p:spPr>
          <a:xfrm>
            <a:off x="3285366" y="4191674"/>
            <a:ext cx="102187" cy="1786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sellaDiTesto 118"/>
          <p:cNvSpPr txBox="1"/>
          <p:nvPr/>
        </p:nvSpPr>
        <p:spPr>
          <a:xfrm>
            <a:off x="3059832" y="404687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15</a:t>
            </a:r>
            <a:endParaRPr lang="it-IT" sz="1000" b="1" dirty="0"/>
          </a:p>
        </p:txBody>
      </p:sp>
      <p:cxnSp>
        <p:nvCxnSpPr>
          <p:cNvPr id="125" name="Connettore 1 25"/>
          <p:cNvCxnSpPr/>
          <p:nvPr/>
        </p:nvCxnSpPr>
        <p:spPr>
          <a:xfrm rot="5400000">
            <a:off x="3455930" y="3725916"/>
            <a:ext cx="257795" cy="218699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1 25"/>
          <p:cNvCxnSpPr/>
          <p:nvPr/>
        </p:nvCxnSpPr>
        <p:spPr>
          <a:xfrm>
            <a:off x="1916582" y="3503981"/>
            <a:ext cx="4356" cy="372636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/>
          <p:cNvSpPr txBox="1"/>
          <p:nvPr/>
        </p:nvSpPr>
        <p:spPr>
          <a:xfrm>
            <a:off x="1660103" y="3275321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ReWrite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18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Unità di Controllo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0" y="908720"/>
            <a:ext cx="831641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 smtClean="0"/>
              <a:t>Come nel processore a ciclo singolo, l’unità di controllo genera i segnali di controllo in base ai campi </a:t>
            </a:r>
            <a:r>
              <a:rPr lang="it-IT" sz="2000" b="1" dirty="0" err="1" smtClean="0">
                <a:solidFill>
                  <a:srgbClr val="C00000"/>
                </a:solidFill>
              </a:rPr>
              <a:t>cond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op</a:t>
            </a:r>
            <a:r>
              <a:rPr lang="it-IT" sz="2000" dirty="0" smtClean="0"/>
              <a:t> e </a:t>
            </a:r>
            <a:r>
              <a:rPr lang="it-IT" sz="2000" b="1" dirty="0" err="1" smtClean="0">
                <a:solidFill>
                  <a:srgbClr val="C00000"/>
                </a:solidFill>
              </a:rPr>
              <a:t>funct</a:t>
            </a:r>
            <a:r>
              <a:rPr lang="it-IT" sz="2000" dirty="0" smtClean="0"/>
              <a:t> dell'istruzione (</a:t>
            </a:r>
            <a:r>
              <a:rPr lang="it-IT" sz="2000" b="1" dirty="0" smtClean="0">
                <a:solidFill>
                  <a:schemeClr val="tx2"/>
                </a:solidFill>
              </a:rPr>
              <a:t>Instr</a:t>
            </a:r>
            <a:r>
              <a:rPr lang="it-IT" sz="2000" b="1" baseline="-25000" dirty="0" smtClean="0">
                <a:solidFill>
                  <a:schemeClr val="tx2"/>
                </a:solidFill>
              </a:rPr>
              <a:t>31:28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chemeClr val="tx2"/>
                </a:solidFill>
              </a:rPr>
              <a:t>Instr</a:t>
            </a:r>
            <a:r>
              <a:rPr lang="it-IT" sz="2000" b="1" baseline="-25000" dirty="0" smtClean="0">
                <a:solidFill>
                  <a:schemeClr val="tx2"/>
                </a:solidFill>
              </a:rPr>
              <a:t>27:26</a:t>
            </a:r>
            <a:r>
              <a:rPr lang="it-IT" sz="2000" dirty="0" smtClean="0"/>
              <a:t>, e </a:t>
            </a:r>
            <a:r>
              <a:rPr lang="it-IT" sz="2000" b="1" dirty="0" smtClean="0">
                <a:solidFill>
                  <a:schemeClr val="tx2"/>
                </a:solidFill>
              </a:rPr>
              <a:t>Instr</a:t>
            </a:r>
            <a:r>
              <a:rPr lang="it-IT" sz="2000" b="1" baseline="-25000" dirty="0" smtClean="0">
                <a:solidFill>
                  <a:schemeClr val="tx2"/>
                </a:solidFill>
              </a:rPr>
              <a:t>25:20</a:t>
            </a:r>
            <a:r>
              <a:rPr lang="it-IT" sz="2000" dirty="0" smtClean="0"/>
              <a:t>, ai </a:t>
            </a:r>
            <a:r>
              <a:rPr lang="it-IT" sz="2000" dirty="0" err="1" smtClean="0"/>
              <a:t>flag</a:t>
            </a:r>
            <a:r>
              <a:rPr lang="it-IT" sz="2000" dirty="0" smtClean="0"/>
              <a:t> e al fatto che il registro destinazione sia  meno il PC.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016443"/>
            <a:ext cx="7128792" cy="421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ttangolo 97"/>
          <p:cNvSpPr/>
          <p:nvPr/>
        </p:nvSpPr>
        <p:spPr>
          <a:xfrm>
            <a:off x="7164288" y="2348880"/>
            <a:ext cx="1979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L’unità di controllo memorizza e aggiorna i </a:t>
            </a:r>
            <a:r>
              <a:rPr lang="it-IT" sz="2000" dirty="0" err="1" smtClean="0"/>
              <a:t>flag</a:t>
            </a:r>
            <a:r>
              <a:rPr lang="it-IT" sz="2000" dirty="0" smtClean="0"/>
              <a:t> di stato.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19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Unità di Controllo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0" y="908720"/>
            <a:ext cx="8316416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 smtClean="0"/>
              <a:t>Come nel processore a ciclo singolo, l’unità di controllo è suddivisa in Decodificatore e logica combinatoria. Il decodificatore è progettato come una Macchina a stati finiti, che produce i segnali appropriati per i diversi cicli, sulla base del proprio stato.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276872"/>
            <a:ext cx="46291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tangolo 9"/>
          <p:cNvSpPr/>
          <p:nvPr/>
        </p:nvSpPr>
        <p:spPr>
          <a:xfrm>
            <a:off x="0" y="2780928"/>
            <a:ext cx="42119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decodificatore è realizzato con una macchina di Moore, in tal modo le uscite dipendono solo dello stato attuale.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Sommario</a:t>
            </a:r>
          </a:p>
        </p:txBody>
      </p:sp>
      <p:sp>
        <p:nvSpPr>
          <p:cNvPr id="7" name="Rettangolo 6"/>
          <p:cNvSpPr/>
          <p:nvPr/>
        </p:nvSpPr>
        <p:spPr>
          <a:xfrm>
            <a:off x="395536" y="1988840"/>
            <a:ext cx="52565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▶ Limiti delle architetture a ciclo singolo;</a:t>
            </a:r>
          </a:p>
          <a:p>
            <a:r>
              <a:rPr lang="it-IT" sz="2000" dirty="0" smtClean="0"/>
              <a:t>▶ Architetture a ciclo multiplo;</a:t>
            </a:r>
          </a:p>
          <a:p>
            <a:r>
              <a:rPr lang="it-IT" sz="2000" dirty="0" smtClean="0"/>
              <a:t>▶ Il </a:t>
            </a:r>
            <a:r>
              <a:rPr lang="it-IT" sz="2000" dirty="0" err="1" smtClean="0"/>
              <a:t>Datapath</a:t>
            </a:r>
            <a:r>
              <a:rPr lang="it-IT" sz="2000" dirty="0" smtClean="0"/>
              <a:t> e l’Unità di Controllo.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20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data flow di una istruzione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0" y="908720"/>
            <a:ext cx="8316416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dirty="0" smtClean="0"/>
              <a:t>L’unità di controllo produce i segnali di attivazione per tutto il </a:t>
            </a:r>
            <a:r>
              <a:rPr lang="it-IT" sz="2000" dirty="0" err="1" smtClean="0"/>
              <a:t>datapath</a:t>
            </a:r>
            <a:r>
              <a:rPr lang="it-IT" sz="2000" dirty="0" smtClean="0"/>
              <a:t> (selezione nei multiplexer, abilitazione dei registri e scrittura in memoria).</a:t>
            </a:r>
          </a:p>
          <a:p>
            <a:endParaRPr lang="it-IT" sz="2000" dirty="0" smtClean="0"/>
          </a:p>
          <a:p>
            <a:r>
              <a:rPr lang="it-IT" sz="2000" dirty="0" smtClean="0"/>
              <a:t>Uno stato dell’automa che implementa il </a:t>
            </a:r>
            <a:r>
              <a:rPr lang="it-IT" sz="2000" b="1" dirty="0" err="1" smtClean="0">
                <a:solidFill>
                  <a:schemeClr val="tx2"/>
                </a:solidFill>
              </a:rPr>
              <a:t>main</a:t>
            </a:r>
            <a:r>
              <a:rPr lang="it-IT" sz="2000" b="1" dirty="0" smtClean="0">
                <a:solidFill>
                  <a:schemeClr val="tx2"/>
                </a:solidFill>
              </a:rPr>
              <a:t> decoder</a:t>
            </a:r>
            <a:r>
              <a:rPr lang="it-IT" sz="2000" dirty="0" smtClean="0"/>
              <a:t> non è altro che lo stato dei segnali in un determinato momento.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2996952"/>
            <a:ext cx="2880320" cy="2357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tangolo 10"/>
          <p:cNvSpPr/>
          <p:nvPr/>
        </p:nvSpPr>
        <p:spPr>
          <a:xfrm>
            <a:off x="0" y="2780928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dirty="0" smtClean="0"/>
              <a:t>Per avere una visione più chiara di quali siano gli stati e di come vengano effettuate le transizioni da uno stato all’altro è utile considerare il </a:t>
            </a:r>
            <a:r>
              <a:rPr lang="it-IT" sz="2000" b="1" dirty="0" smtClean="0">
                <a:solidFill>
                  <a:srgbClr val="C00000"/>
                </a:solidFill>
              </a:rPr>
              <a:t>data flow</a:t>
            </a:r>
            <a:r>
              <a:rPr lang="it-IT" sz="2000" dirty="0" smtClean="0"/>
              <a:t> del processore.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0" y="4553833"/>
            <a:ext cx="5436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In altri termini, data una istruzione osserviamo il comportamento del processore nei diversi cicli, in cui avvengono i quattro passi </a:t>
            </a:r>
            <a:r>
              <a:rPr lang="it-IT" sz="2000" b="1" dirty="0" err="1" smtClean="0">
                <a:solidFill>
                  <a:schemeClr val="tx2"/>
                </a:solidFill>
              </a:rPr>
              <a:t>fetch</a:t>
            </a:r>
            <a:r>
              <a:rPr lang="it-IT" sz="2000" dirty="0" smtClean="0"/>
              <a:t>, </a:t>
            </a:r>
            <a:r>
              <a:rPr lang="it-IT" sz="2000" b="1" dirty="0" err="1" smtClean="0">
                <a:solidFill>
                  <a:schemeClr val="tx2"/>
                </a:solidFill>
              </a:rPr>
              <a:t>decode</a:t>
            </a:r>
            <a:r>
              <a:rPr lang="it-IT" sz="2000" dirty="0" smtClean="0"/>
              <a:t>, </a:t>
            </a:r>
            <a:r>
              <a:rPr lang="it-IT" sz="2000" b="1" dirty="0" err="1" smtClean="0">
                <a:solidFill>
                  <a:schemeClr val="tx2"/>
                </a:solidFill>
              </a:rPr>
              <a:t>execute</a:t>
            </a:r>
            <a:r>
              <a:rPr lang="it-IT" sz="2000" dirty="0" smtClean="0"/>
              <a:t> e </a:t>
            </a:r>
            <a:r>
              <a:rPr lang="it-IT" sz="2000" b="1" dirty="0" err="1" smtClean="0">
                <a:solidFill>
                  <a:schemeClr val="tx2"/>
                </a:solidFill>
              </a:rPr>
              <a:t>store</a:t>
            </a:r>
            <a:r>
              <a:rPr lang="it-IT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7" y="2348880"/>
            <a:ext cx="6078431" cy="359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21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data flow di LDR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908720"/>
            <a:ext cx="83164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b="1" dirty="0" smtClean="0"/>
              <a:t>Operazione</a:t>
            </a:r>
            <a:r>
              <a:rPr lang="it-IT" sz="2000" dirty="0" smtClean="0"/>
              <a:t>: </a:t>
            </a:r>
            <a:r>
              <a:rPr lang="it-IT" sz="2000" b="1" dirty="0" err="1" smtClean="0">
                <a:solidFill>
                  <a:srgbClr val="C00000"/>
                </a:solidFill>
              </a:rPr>
              <a:t>Fetch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268759"/>
            <a:ext cx="2579581" cy="1252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22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data flow di LDR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0" y="908720"/>
            <a:ext cx="83164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b="1" dirty="0" smtClean="0"/>
              <a:t>Operazione</a:t>
            </a:r>
            <a:r>
              <a:rPr lang="it-IT" sz="2000" dirty="0" smtClean="0"/>
              <a:t>: </a:t>
            </a:r>
            <a:r>
              <a:rPr lang="it-IT" sz="2000" b="1" dirty="0" err="1" smtClean="0">
                <a:solidFill>
                  <a:srgbClr val="C00000"/>
                </a:solidFill>
              </a:rPr>
              <a:t>Decode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492" y="2336643"/>
            <a:ext cx="6134160" cy="3572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4419" y="1436914"/>
            <a:ext cx="2678137" cy="1300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484785"/>
            <a:ext cx="3203848" cy="370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720" y="2378649"/>
            <a:ext cx="6011634" cy="352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23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data flow di LDR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0" y="908720"/>
            <a:ext cx="83164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b="1" dirty="0" smtClean="0"/>
              <a:t>Operazione</a:t>
            </a:r>
            <a:r>
              <a:rPr lang="it-IT" sz="2000" dirty="0" smtClean="0"/>
              <a:t>: </a:t>
            </a:r>
            <a:r>
              <a:rPr lang="it-IT" sz="2000" b="1" dirty="0" err="1" smtClean="0">
                <a:solidFill>
                  <a:srgbClr val="C00000"/>
                </a:solidFill>
              </a:rPr>
              <a:t>Execute</a:t>
            </a:r>
            <a:r>
              <a:rPr lang="it-IT" sz="2000" b="1" dirty="0" smtClean="0">
                <a:solidFill>
                  <a:srgbClr val="C00000"/>
                </a:solidFill>
              </a:rPr>
              <a:t> </a:t>
            </a:r>
            <a:r>
              <a:rPr lang="it-IT" sz="2000" b="1" dirty="0" smtClean="0">
                <a:solidFill>
                  <a:schemeClr val="tx2"/>
                </a:solidFill>
              </a:rPr>
              <a:t>(</a:t>
            </a:r>
            <a:r>
              <a:rPr lang="it-IT" sz="2000" b="1" dirty="0" err="1" smtClean="0">
                <a:solidFill>
                  <a:schemeClr val="tx2"/>
                </a:solidFill>
              </a:rPr>
              <a:t>memory</a:t>
            </a:r>
            <a:r>
              <a:rPr lang="it-IT" sz="2000" b="1" dirty="0" smtClean="0">
                <a:solidFill>
                  <a:schemeClr val="tx2"/>
                </a:solidFill>
              </a:rPr>
              <a:t> </a:t>
            </a:r>
            <a:r>
              <a:rPr lang="it-IT" sz="2000" b="1" dirty="0" err="1" smtClean="0">
                <a:solidFill>
                  <a:schemeClr val="tx2"/>
                </a:solidFill>
              </a:rPr>
              <a:t>address</a:t>
            </a:r>
            <a:r>
              <a:rPr lang="it-IT" sz="2000" b="1" dirty="0" smtClean="0">
                <a:solidFill>
                  <a:schemeClr val="tx2"/>
                </a:solidFill>
              </a:rPr>
              <a:t> </a:t>
            </a:r>
            <a:r>
              <a:rPr lang="it-IT" sz="2000" b="1" dirty="0" err="1" smtClean="0">
                <a:solidFill>
                  <a:schemeClr val="tx2"/>
                </a:solidFill>
              </a:rPr>
              <a:t>computation</a:t>
            </a:r>
            <a:r>
              <a:rPr lang="it-IT" sz="2000" b="1" dirty="0" smtClean="0">
                <a:solidFill>
                  <a:schemeClr val="tx2"/>
                </a:solidFill>
              </a:rPr>
              <a:t>)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8187" y="1432201"/>
            <a:ext cx="3067688" cy="462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720" y="2378649"/>
            <a:ext cx="6011634" cy="352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data flow di LDR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0" y="908720"/>
            <a:ext cx="83164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b="1" dirty="0" smtClean="0"/>
              <a:t>Operazione</a:t>
            </a:r>
            <a:r>
              <a:rPr lang="it-IT" sz="2000" dirty="0" smtClean="0"/>
              <a:t>: </a:t>
            </a:r>
            <a:r>
              <a:rPr lang="it-IT" sz="2000" b="1" dirty="0" err="1" smtClean="0">
                <a:solidFill>
                  <a:srgbClr val="C00000"/>
                </a:solidFill>
              </a:rPr>
              <a:t>Execute</a:t>
            </a:r>
            <a:r>
              <a:rPr lang="it-IT" sz="2000" b="1" dirty="0" smtClean="0">
                <a:solidFill>
                  <a:srgbClr val="C00000"/>
                </a:solidFill>
              </a:rPr>
              <a:t> </a:t>
            </a:r>
            <a:r>
              <a:rPr lang="it-IT" sz="2000" b="1" dirty="0" smtClean="0">
                <a:solidFill>
                  <a:schemeClr val="tx2"/>
                </a:solidFill>
              </a:rPr>
              <a:t>(</a:t>
            </a:r>
            <a:r>
              <a:rPr lang="it-IT" sz="2000" b="1" dirty="0" err="1" smtClean="0">
                <a:solidFill>
                  <a:schemeClr val="tx2"/>
                </a:solidFill>
              </a:rPr>
              <a:t>memory</a:t>
            </a:r>
            <a:r>
              <a:rPr lang="it-IT" sz="2000" b="1" dirty="0" smtClean="0">
                <a:solidFill>
                  <a:schemeClr val="tx2"/>
                </a:solidFill>
              </a:rPr>
              <a:t> </a:t>
            </a:r>
            <a:r>
              <a:rPr lang="it-IT" sz="2000" b="1" dirty="0" err="1" smtClean="0">
                <a:solidFill>
                  <a:schemeClr val="tx2"/>
                </a:solidFill>
              </a:rPr>
              <a:t>read</a:t>
            </a:r>
            <a:r>
              <a:rPr lang="it-IT" sz="2000" b="1" dirty="0" smtClean="0">
                <a:solidFill>
                  <a:schemeClr val="tx2"/>
                </a:solidFill>
              </a:rPr>
              <a:t>)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9108504" y="1484784"/>
            <a:ext cx="0" cy="4104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84168" y="1412776"/>
            <a:ext cx="2979410" cy="4821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720" y="2378649"/>
            <a:ext cx="6011634" cy="352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25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data flow di STR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" name="Rettangolo 47"/>
          <p:cNvSpPr/>
          <p:nvPr/>
        </p:nvSpPr>
        <p:spPr>
          <a:xfrm>
            <a:off x="0" y="908720"/>
            <a:ext cx="831641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it-IT" sz="2000" b="1" dirty="0" smtClean="0"/>
              <a:t>Operazione</a:t>
            </a:r>
            <a:r>
              <a:rPr lang="it-IT" sz="2000" dirty="0" smtClean="0"/>
              <a:t>: </a:t>
            </a:r>
            <a:r>
              <a:rPr lang="it-IT" sz="2000" b="1" dirty="0" err="1" smtClean="0">
                <a:solidFill>
                  <a:srgbClr val="C00000"/>
                </a:solidFill>
              </a:rPr>
              <a:t>Execute</a:t>
            </a:r>
            <a:r>
              <a:rPr lang="it-IT" sz="2000" b="1" dirty="0" smtClean="0">
                <a:solidFill>
                  <a:srgbClr val="C00000"/>
                </a:solidFill>
              </a:rPr>
              <a:t> </a:t>
            </a:r>
            <a:r>
              <a:rPr lang="it-IT" sz="2000" b="1" dirty="0" smtClean="0">
                <a:solidFill>
                  <a:schemeClr val="tx2"/>
                </a:solidFill>
              </a:rPr>
              <a:t>(</a:t>
            </a:r>
            <a:r>
              <a:rPr lang="it-IT" sz="2000" b="1" dirty="0" err="1" smtClean="0">
                <a:solidFill>
                  <a:schemeClr val="tx2"/>
                </a:solidFill>
              </a:rPr>
              <a:t>memory</a:t>
            </a:r>
            <a:r>
              <a:rPr lang="it-IT" sz="2000" b="1" dirty="0" smtClean="0">
                <a:solidFill>
                  <a:schemeClr val="tx2"/>
                </a:solidFill>
              </a:rPr>
              <a:t> </a:t>
            </a:r>
            <a:r>
              <a:rPr lang="it-IT" sz="2000" b="1" dirty="0" err="1" smtClean="0">
                <a:solidFill>
                  <a:schemeClr val="tx2"/>
                </a:solidFill>
              </a:rPr>
              <a:t>write</a:t>
            </a:r>
            <a:r>
              <a:rPr lang="it-IT" sz="2000" b="1" dirty="0" smtClean="0">
                <a:solidFill>
                  <a:schemeClr val="tx2"/>
                </a:solidFill>
              </a:rPr>
              <a:t>)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cxnSp>
        <p:nvCxnSpPr>
          <p:cNvPr id="11" name="Connettore 1 10"/>
          <p:cNvCxnSpPr/>
          <p:nvPr/>
        </p:nvCxnSpPr>
        <p:spPr>
          <a:xfrm>
            <a:off x="9037122" y="1460665"/>
            <a:ext cx="0" cy="4298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26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Analisi delle prestazioni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836713"/>
            <a:ext cx="838842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In un processore a ciclo multiplo, il tempo impiegato per eseguire una istruzione dipende dal numero di cicli di clock, di cui necessita e dalla durata di un singolo ciclo di clock.</a:t>
            </a:r>
          </a:p>
          <a:p>
            <a:endParaRPr lang="it-IT" sz="1000" dirty="0" smtClean="0"/>
          </a:p>
          <a:p>
            <a:r>
              <a:rPr lang="it-IT" sz="2000" dirty="0" smtClean="0"/>
              <a:t>Il numero di cicli di clock necessario ad eseguire le diverse istruzioni è di:</a:t>
            </a:r>
          </a:p>
          <a:p>
            <a:endParaRPr lang="it-IT" sz="500" dirty="0" smtClean="0"/>
          </a:p>
          <a:p>
            <a:r>
              <a:rPr lang="it-IT" sz="2000" dirty="0" smtClean="0"/>
              <a:t>▶ </a:t>
            </a:r>
            <a:r>
              <a:rPr lang="it-IT" sz="2000" b="1" dirty="0" err="1" smtClean="0">
                <a:solidFill>
                  <a:schemeClr val="tx2"/>
                </a:solidFill>
              </a:rPr>
              <a:t>branch</a:t>
            </a:r>
            <a:r>
              <a:rPr lang="it-IT" sz="2000" dirty="0" smtClean="0"/>
              <a:t> – </a:t>
            </a:r>
            <a:r>
              <a:rPr lang="it-IT" sz="2000" b="1" dirty="0" smtClean="0"/>
              <a:t>3</a:t>
            </a:r>
            <a:r>
              <a:rPr lang="it-IT" sz="2000" dirty="0" smtClean="0"/>
              <a:t> cicli;</a:t>
            </a:r>
          </a:p>
          <a:p>
            <a:r>
              <a:rPr lang="it-IT" sz="2000" dirty="0" smtClean="0"/>
              <a:t>▶ </a:t>
            </a:r>
            <a:r>
              <a:rPr lang="it-IT" sz="2000" b="1" dirty="0" smtClean="0">
                <a:solidFill>
                  <a:schemeClr val="tx2"/>
                </a:solidFill>
              </a:rPr>
              <a:t>data processing</a:t>
            </a:r>
            <a:r>
              <a:rPr lang="it-IT" sz="2000" dirty="0" smtClean="0"/>
              <a:t> – </a:t>
            </a:r>
            <a:r>
              <a:rPr lang="it-IT" sz="2000" b="1" dirty="0" smtClean="0"/>
              <a:t>4</a:t>
            </a:r>
            <a:r>
              <a:rPr lang="it-IT" sz="2000" dirty="0" smtClean="0"/>
              <a:t> cicli;</a:t>
            </a:r>
          </a:p>
          <a:p>
            <a:r>
              <a:rPr lang="it-IT" sz="2000" dirty="0" smtClean="0"/>
              <a:t>▶ </a:t>
            </a:r>
            <a:r>
              <a:rPr lang="it-IT" sz="2000" b="1" dirty="0" err="1" smtClean="0">
                <a:solidFill>
                  <a:schemeClr val="tx2"/>
                </a:solidFill>
              </a:rPr>
              <a:t>memory</a:t>
            </a:r>
            <a:r>
              <a:rPr lang="it-IT" sz="2000" b="1" dirty="0" smtClean="0">
                <a:solidFill>
                  <a:schemeClr val="tx2"/>
                </a:solidFill>
              </a:rPr>
              <a:t> </a:t>
            </a:r>
            <a:r>
              <a:rPr lang="it-IT" sz="2000" b="1" dirty="0" err="1" smtClean="0">
                <a:solidFill>
                  <a:schemeClr val="tx2"/>
                </a:solidFill>
              </a:rPr>
              <a:t>store</a:t>
            </a:r>
            <a:r>
              <a:rPr lang="it-IT" sz="2000" dirty="0" smtClean="0"/>
              <a:t> – </a:t>
            </a:r>
            <a:r>
              <a:rPr lang="it-IT" sz="2000" b="1" dirty="0" smtClean="0"/>
              <a:t>4</a:t>
            </a:r>
            <a:r>
              <a:rPr lang="it-IT" sz="2000" dirty="0" smtClean="0"/>
              <a:t> cicli;</a:t>
            </a:r>
          </a:p>
          <a:p>
            <a:r>
              <a:rPr lang="it-IT" sz="2000" dirty="0" smtClean="0"/>
              <a:t>▶ </a:t>
            </a:r>
            <a:r>
              <a:rPr lang="it-IT" sz="2000" b="1" dirty="0" err="1" smtClean="0">
                <a:solidFill>
                  <a:schemeClr val="tx2"/>
                </a:solidFill>
              </a:rPr>
              <a:t>memory</a:t>
            </a:r>
            <a:r>
              <a:rPr lang="it-IT" sz="2000" b="1" dirty="0" smtClean="0">
                <a:solidFill>
                  <a:schemeClr val="tx2"/>
                </a:solidFill>
              </a:rPr>
              <a:t> </a:t>
            </a:r>
            <a:r>
              <a:rPr lang="it-IT" sz="2000" b="1" dirty="0" err="1" smtClean="0">
                <a:solidFill>
                  <a:schemeClr val="tx2"/>
                </a:solidFill>
              </a:rPr>
              <a:t>load</a:t>
            </a:r>
            <a:r>
              <a:rPr lang="it-IT" sz="2000" b="1" dirty="0" smtClean="0">
                <a:solidFill>
                  <a:schemeClr val="tx2"/>
                </a:solidFill>
              </a:rPr>
              <a:t> </a:t>
            </a:r>
            <a:r>
              <a:rPr lang="it-IT" sz="2000" dirty="0" smtClean="0"/>
              <a:t>– </a:t>
            </a:r>
            <a:r>
              <a:rPr lang="it-IT" sz="2000" b="1" dirty="0" smtClean="0"/>
              <a:t>5</a:t>
            </a:r>
            <a:r>
              <a:rPr lang="it-IT" sz="2000" dirty="0" smtClean="0"/>
              <a:t> cicli;</a:t>
            </a:r>
          </a:p>
        </p:txBody>
      </p:sp>
      <p:sp>
        <p:nvSpPr>
          <p:cNvPr id="7" name="Rettangolo 6"/>
          <p:cNvSpPr/>
          <p:nvPr/>
        </p:nvSpPr>
        <p:spPr>
          <a:xfrm>
            <a:off x="0" y="3933056"/>
            <a:ext cx="838842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Valutiamo le prestazioni del processore a ciclo multiplo rispetto al benchmark SPECINT2000, che prevede:</a:t>
            </a:r>
          </a:p>
          <a:p>
            <a:endParaRPr lang="it-IT" sz="500" dirty="0" smtClean="0"/>
          </a:p>
          <a:p>
            <a:r>
              <a:rPr lang="it-IT" sz="2000" dirty="0" smtClean="0"/>
              <a:t>▶ </a:t>
            </a:r>
            <a:r>
              <a:rPr lang="it-IT" sz="2000" b="1" dirty="0" smtClean="0">
                <a:solidFill>
                  <a:schemeClr val="tx2"/>
                </a:solidFill>
              </a:rPr>
              <a:t>LDR</a:t>
            </a:r>
            <a:r>
              <a:rPr lang="it-IT" sz="2000" dirty="0" smtClean="0"/>
              <a:t> – </a:t>
            </a:r>
            <a:r>
              <a:rPr lang="it-IT" sz="2000" b="1" dirty="0" smtClean="0"/>
              <a:t>25</a:t>
            </a:r>
            <a:r>
              <a:rPr lang="it-IT" sz="2000" dirty="0" smtClean="0"/>
              <a:t>%;</a:t>
            </a:r>
          </a:p>
          <a:p>
            <a:r>
              <a:rPr lang="it-IT" sz="2000" dirty="0" smtClean="0"/>
              <a:t>▶ </a:t>
            </a:r>
            <a:r>
              <a:rPr lang="it-IT" sz="2000" b="1" dirty="0" smtClean="0">
                <a:solidFill>
                  <a:schemeClr val="tx2"/>
                </a:solidFill>
              </a:rPr>
              <a:t>STR</a:t>
            </a:r>
            <a:r>
              <a:rPr lang="it-IT" sz="2000" dirty="0" smtClean="0"/>
              <a:t> – </a:t>
            </a:r>
            <a:r>
              <a:rPr lang="it-IT" sz="2000" b="1" dirty="0" smtClean="0"/>
              <a:t>10</a:t>
            </a:r>
            <a:r>
              <a:rPr lang="it-IT" sz="2000" dirty="0" smtClean="0"/>
              <a:t>%;</a:t>
            </a:r>
          </a:p>
          <a:p>
            <a:r>
              <a:rPr lang="it-IT" sz="2000" dirty="0" smtClean="0"/>
              <a:t>▶ </a:t>
            </a:r>
            <a:r>
              <a:rPr lang="it-IT" sz="2000" b="1" dirty="0" smtClean="0">
                <a:solidFill>
                  <a:schemeClr val="tx2"/>
                </a:solidFill>
              </a:rPr>
              <a:t>B</a:t>
            </a:r>
            <a:r>
              <a:rPr lang="it-IT" sz="2000" dirty="0" smtClean="0"/>
              <a:t> – </a:t>
            </a:r>
            <a:r>
              <a:rPr lang="it-IT" sz="2000" b="1" dirty="0" smtClean="0"/>
              <a:t>25</a:t>
            </a:r>
            <a:r>
              <a:rPr lang="it-IT" sz="2000" dirty="0" smtClean="0"/>
              <a:t>%;</a:t>
            </a:r>
          </a:p>
          <a:p>
            <a:r>
              <a:rPr lang="it-IT" sz="2000" dirty="0" smtClean="0"/>
              <a:t>▶ </a:t>
            </a:r>
            <a:r>
              <a:rPr lang="it-IT" sz="2000" b="1" dirty="0" err="1" smtClean="0">
                <a:solidFill>
                  <a:schemeClr val="tx2"/>
                </a:solidFill>
              </a:rPr>
              <a:t>Dtata</a:t>
            </a:r>
            <a:r>
              <a:rPr lang="it-IT" sz="2000" b="1" dirty="0" smtClean="0">
                <a:solidFill>
                  <a:schemeClr val="tx2"/>
                </a:solidFill>
              </a:rPr>
              <a:t> Processing</a:t>
            </a:r>
            <a:r>
              <a:rPr lang="it-IT" sz="2000" dirty="0" smtClean="0"/>
              <a:t> – </a:t>
            </a:r>
            <a:r>
              <a:rPr lang="it-IT" sz="2000" b="1" dirty="0" smtClean="0"/>
              <a:t>25</a:t>
            </a:r>
            <a:r>
              <a:rPr lang="it-IT" sz="2000" dirty="0" smtClean="0"/>
              <a:t>%;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Analisi delle prestazioni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836713"/>
            <a:ext cx="8388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numero medio di cicli per istruzione è dato da:</a:t>
            </a:r>
          </a:p>
        </p:txBody>
      </p:sp>
      <p:sp>
        <p:nvSpPr>
          <p:cNvPr id="7" name="Rettangolo 6"/>
          <p:cNvSpPr/>
          <p:nvPr/>
        </p:nvSpPr>
        <p:spPr>
          <a:xfrm>
            <a:off x="0" y="2276872"/>
            <a:ext cx="56521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I percorsi critici nel </a:t>
            </a:r>
            <a:r>
              <a:rPr lang="it-IT" dirty="0" err="1" smtClean="0"/>
              <a:t>datapath</a:t>
            </a:r>
            <a:r>
              <a:rPr lang="it-IT" dirty="0" smtClean="0"/>
              <a:t>, che richiedono maggior tempo e che quindi sono predominanti, sono due:</a:t>
            </a:r>
          </a:p>
          <a:p>
            <a:endParaRPr lang="it-IT" dirty="0" smtClean="0"/>
          </a:p>
          <a:p>
            <a:pPr marL="273050"/>
            <a:r>
              <a:rPr lang="it-IT" dirty="0" smtClean="0"/>
              <a:t>▶ Dal </a:t>
            </a:r>
            <a:r>
              <a:rPr lang="it-IT" b="1" dirty="0" smtClean="0">
                <a:solidFill>
                  <a:srgbClr val="C00000"/>
                </a:solidFill>
              </a:rPr>
              <a:t>PC</a:t>
            </a:r>
            <a:r>
              <a:rPr lang="it-IT" dirty="0" smtClean="0"/>
              <a:t>, attraverso il multiplexer </a:t>
            </a:r>
            <a:r>
              <a:rPr lang="it-IT" b="1" dirty="0" err="1" smtClean="0">
                <a:solidFill>
                  <a:srgbClr val="C00000"/>
                </a:solidFill>
              </a:rPr>
              <a:t>SrcA</a:t>
            </a:r>
            <a:r>
              <a:rPr lang="it-IT" dirty="0" smtClean="0"/>
              <a:t>, attraverso l’ALU, attraverso il multiplexer </a:t>
            </a:r>
            <a:r>
              <a:rPr lang="it-IT" b="1" dirty="0" err="1" smtClean="0">
                <a:solidFill>
                  <a:srgbClr val="C00000"/>
                </a:solidFill>
              </a:rPr>
              <a:t>Result</a:t>
            </a:r>
            <a:r>
              <a:rPr lang="it-IT" dirty="0" smtClean="0"/>
              <a:t>, attraverso la porta </a:t>
            </a:r>
            <a:r>
              <a:rPr lang="it-IT" b="1" dirty="0" smtClean="0">
                <a:solidFill>
                  <a:srgbClr val="C00000"/>
                </a:solidFill>
              </a:rPr>
              <a:t>R15</a:t>
            </a:r>
            <a:r>
              <a:rPr lang="it-IT" dirty="0" smtClean="0"/>
              <a:t>, fino al </a:t>
            </a:r>
            <a:r>
              <a:rPr lang="it-IT" dirty="0" err="1" smtClean="0"/>
              <a:t>regitro</a:t>
            </a:r>
            <a:r>
              <a:rPr lang="it-IT" dirty="0" smtClean="0"/>
              <a:t> </a:t>
            </a:r>
            <a:r>
              <a:rPr lang="it-IT" b="1" dirty="0" smtClean="0">
                <a:solidFill>
                  <a:srgbClr val="C00000"/>
                </a:solidFill>
              </a:rPr>
              <a:t>A</a:t>
            </a:r>
            <a:r>
              <a:rPr lang="it-IT" dirty="0" smtClean="0"/>
              <a:t>.</a:t>
            </a:r>
          </a:p>
          <a:p>
            <a:pPr marL="273050"/>
            <a:endParaRPr lang="it-IT" dirty="0" smtClean="0"/>
          </a:p>
          <a:p>
            <a:pPr marL="273050"/>
            <a:r>
              <a:rPr lang="it-IT" dirty="0" smtClean="0"/>
              <a:t>▶ Da </a:t>
            </a:r>
            <a:r>
              <a:rPr lang="it-IT" b="1" dirty="0" err="1" smtClean="0">
                <a:solidFill>
                  <a:srgbClr val="C00000"/>
                </a:solidFill>
              </a:rPr>
              <a:t>ALUOut</a:t>
            </a:r>
            <a:r>
              <a:rPr lang="it-IT" dirty="0" smtClean="0"/>
              <a:t>, attraverso il registro </a:t>
            </a:r>
            <a:r>
              <a:rPr lang="it-IT" b="1" dirty="0" err="1" smtClean="0">
                <a:solidFill>
                  <a:srgbClr val="C00000"/>
                </a:solidFill>
              </a:rPr>
              <a:t>Result</a:t>
            </a:r>
            <a:r>
              <a:rPr lang="it-IT" dirty="0" smtClean="0"/>
              <a:t>, attraverso il multiplexer </a:t>
            </a:r>
            <a:r>
              <a:rPr lang="it-IT" b="1" dirty="0" err="1" smtClean="0">
                <a:solidFill>
                  <a:srgbClr val="C00000"/>
                </a:solidFill>
              </a:rPr>
              <a:t>Adr</a:t>
            </a:r>
            <a:r>
              <a:rPr lang="it-IT" dirty="0" smtClean="0"/>
              <a:t>, attraverso la memoria (</a:t>
            </a:r>
            <a:r>
              <a:rPr lang="it-IT" dirty="0" err="1" smtClean="0"/>
              <a:t>read</a:t>
            </a:r>
            <a:r>
              <a:rPr lang="it-IT" dirty="0" smtClean="0"/>
              <a:t>), fino al registro </a:t>
            </a:r>
            <a:r>
              <a:rPr lang="it-IT" b="1" dirty="0" smtClean="0">
                <a:solidFill>
                  <a:srgbClr val="C00000"/>
                </a:solidFill>
              </a:rPr>
              <a:t>Data</a:t>
            </a:r>
            <a:r>
              <a:rPr lang="it-IT" dirty="0" smtClean="0"/>
              <a:t>.</a:t>
            </a:r>
          </a:p>
        </p:txBody>
      </p:sp>
      <p:sp>
        <p:nvSpPr>
          <p:cNvPr id="8" name="Rettangolo 7"/>
          <p:cNvSpPr/>
          <p:nvPr/>
        </p:nvSpPr>
        <p:spPr>
          <a:xfrm>
            <a:off x="0" y="148478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CPI</a:t>
            </a:r>
            <a:r>
              <a:rPr lang="it-IT" dirty="0" smtClean="0"/>
              <a:t> = </a:t>
            </a:r>
            <a:r>
              <a:rPr lang="it-IT" sz="1600" dirty="0" smtClean="0"/>
              <a:t>(</a:t>
            </a:r>
            <a:r>
              <a:rPr lang="it-IT" sz="1600" b="1" dirty="0" err="1" smtClean="0"/>
              <a:t>perc</a:t>
            </a:r>
            <a:r>
              <a:rPr lang="it-IT" sz="1600" b="1" dirty="0" smtClean="0"/>
              <a:t>. di B</a:t>
            </a:r>
            <a:r>
              <a:rPr lang="it-IT" sz="1600" dirty="0" smtClean="0"/>
              <a:t>)(</a:t>
            </a:r>
            <a:r>
              <a:rPr lang="it-IT" sz="1600" b="1" dirty="0" err="1" smtClean="0"/>
              <a:t>#cicli</a:t>
            </a:r>
            <a:r>
              <a:rPr lang="it-IT" sz="1600" b="1" dirty="0" smtClean="0"/>
              <a:t> B</a:t>
            </a:r>
            <a:r>
              <a:rPr lang="it-IT" sz="1600" dirty="0" smtClean="0"/>
              <a:t>) + (</a:t>
            </a:r>
            <a:r>
              <a:rPr lang="it-IT" sz="1600" b="1" dirty="0" err="1" smtClean="0"/>
              <a:t>perc</a:t>
            </a:r>
            <a:r>
              <a:rPr lang="it-IT" sz="1600" b="1" dirty="0" smtClean="0"/>
              <a:t>. di DP</a:t>
            </a:r>
            <a:r>
              <a:rPr lang="it-IT" sz="1600" dirty="0" smtClean="0"/>
              <a:t> + </a:t>
            </a:r>
            <a:r>
              <a:rPr lang="it-IT" sz="1600" b="1" dirty="0" err="1" smtClean="0"/>
              <a:t>perc</a:t>
            </a:r>
            <a:r>
              <a:rPr lang="it-IT" sz="1600" b="1" dirty="0" smtClean="0"/>
              <a:t>. di STR</a:t>
            </a:r>
            <a:r>
              <a:rPr lang="it-IT" sz="1600" dirty="0" smtClean="0"/>
              <a:t>)(</a:t>
            </a:r>
            <a:r>
              <a:rPr lang="it-IT" sz="1600" b="1" dirty="0" err="1" smtClean="0"/>
              <a:t>#cili</a:t>
            </a:r>
            <a:r>
              <a:rPr lang="it-IT" sz="1600" b="1" dirty="0" smtClean="0"/>
              <a:t> DP e STR</a:t>
            </a:r>
            <a:r>
              <a:rPr lang="it-IT" sz="1600" dirty="0" smtClean="0"/>
              <a:t>) + (</a:t>
            </a:r>
            <a:r>
              <a:rPr lang="it-IT" sz="1600" b="1" dirty="0" err="1" smtClean="0"/>
              <a:t>perc</a:t>
            </a:r>
            <a:r>
              <a:rPr lang="it-IT" sz="1600" b="1" dirty="0" smtClean="0"/>
              <a:t>. di LDR</a:t>
            </a:r>
            <a:r>
              <a:rPr lang="it-IT" sz="1600" dirty="0" smtClean="0"/>
              <a:t>)(</a:t>
            </a:r>
            <a:r>
              <a:rPr lang="it-IT" sz="1600" b="1" dirty="0" err="1" smtClean="0"/>
              <a:t>#cili</a:t>
            </a:r>
            <a:r>
              <a:rPr lang="it-IT" sz="1600" b="1" dirty="0" smtClean="0"/>
              <a:t> LDR</a:t>
            </a:r>
            <a:r>
              <a:rPr lang="it-IT" sz="1600" dirty="0" smtClean="0"/>
              <a:t>) </a:t>
            </a:r>
            <a:r>
              <a:rPr lang="it-IT" dirty="0" smtClean="0"/>
              <a:t>=</a:t>
            </a:r>
            <a:endParaRPr lang="it-IT" b="1" dirty="0" smtClean="0"/>
          </a:p>
          <a:p>
            <a:r>
              <a:rPr lang="it-IT" b="1" dirty="0" smtClean="0">
                <a:solidFill>
                  <a:srgbClr val="C00000"/>
                </a:solidFill>
              </a:rPr>
              <a:t>      </a:t>
            </a:r>
            <a:r>
              <a:rPr lang="it-IT" dirty="0" smtClean="0"/>
              <a:t> =    (</a:t>
            </a:r>
            <a:r>
              <a:rPr lang="it-IT" b="1" dirty="0" smtClean="0"/>
              <a:t>0.13</a:t>
            </a:r>
            <a:r>
              <a:rPr lang="it-IT" dirty="0" smtClean="0"/>
              <a:t>)        (</a:t>
            </a:r>
            <a:r>
              <a:rPr lang="it-IT" b="1" dirty="0" smtClean="0"/>
              <a:t>3</a:t>
            </a:r>
            <a:r>
              <a:rPr lang="it-IT" dirty="0" smtClean="0"/>
              <a:t>)     +          (</a:t>
            </a:r>
            <a:r>
              <a:rPr lang="it-IT" b="1" dirty="0" smtClean="0"/>
              <a:t>0.52</a:t>
            </a:r>
            <a:r>
              <a:rPr lang="it-IT" dirty="0" smtClean="0"/>
              <a:t> + </a:t>
            </a:r>
            <a:r>
              <a:rPr lang="it-IT" b="1" dirty="0" smtClean="0"/>
              <a:t>0.10</a:t>
            </a:r>
            <a:r>
              <a:rPr lang="it-IT" dirty="0" smtClean="0"/>
              <a:t>)                   (</a:t>
            </a:r>
            <a:r>
              <a:rPr lang="it-IT" b="1" dirty="0" smtClean="0"/>
              <a:t>4</a:t>
            </a:r>
            <a:r>
              <a:rPr lang="it-IT" dirty="0" smtClean="0"/>
              <a:t>)           +        (</a:t>
            </a:r>
            <a:r>
              <a:rPr lang="it-IT" b="1" dirty="0" smtClean="0"/>
              <a:t>0.25</a:t>
            </a:r>
            <a:r>
              <a:rPr lang="it-IT" dirty="0" smtClean="0"/>
              <a:t>)           (</a:t>
            </a:r>
            <a:r>
              <a:rPr lang="it-IT" b="1" dirty="0" smtClean="0"/>
              <a:t>5</a:t>
            </a:r>
            <a:r>
              <a:rPr lang="it-IT" dirty="0" smtClean="0"/>
              <a:t>)     = </a:t>
            </a:r>
            <a:r>
              <a:rPr lang="it-IT" b="1" dirty="0" smtClean="0"/>
              <a:t>4.12</a:t>
            </a:r>
          </a:p>
        </p:txBody>
      </p:sp>
      <p:sp>
        <p:nvSpPr>
          <p:cNvPr id="10" name="Rettangolo 9"/>
          <p:cNvSpPr/>
          <p:nvPr/>
        </p:nvSpPr>
        <p:spPr>
          <a:xfrm>
            <a:off x="0" y="5445224"/>
            <a:ext cx="8892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dirty="0" smtClean="0"/>
              <a:t>T</a:t>
            </a:r>
            <a:r>
              <a:rPr lang="it-IT" sz="3200" b="1" baseline="-25000" dirty="0" smtClean="0"/>
              <a:t>c2</a:t>
            </a:r>
            <a:r>
              <a:rPr lang="it-IT" sz="3200" dirty="0" smtClean="0"/>
              <a:t> = </a:t>
            </a:r>
            <a:r>
              <a:rPr lang="it-IT" sz="3200" b="1" i="1" dirty="0" smtClean="0">
                <a:solidFill>
                  <a:srgbClr val="C00000"/>
                </a:solidFill>
              </a:rPr>
              <a:t>t</a:t>
            </a:r>
            <a:r>
              <a:rPr lang="it-IT" sz="3200" b="1" i="1" baseline="-25000" dirty="0" smtClean="0">
                <a:solidFill>
                  <a:srgbClr val="C00000"/>
                </a:solidFill>
              </a:rPr>
              <a:t>pcq_PC</a:t>
            </a:r>
            <a:r>
              <a:rPr lang="it-IT" sz="3200" dirty="0" smtClean="0"/>
              <a:t>+2</a:t>
            </a:r>
            <a:r>
              <a:rPr lang="it-IT" sz="3200" b="1" i="1" dirty="0" smtClean="0">
                <a:solidFill>
                  <a:srgbClr val="C00000"/>
                </a:solidFill>
              </a:rPr>
              <a:t>t</a:t>
            </a:r>
            <a:r>
              <a:rPr lang="it-IT" sz="3200" b="1" i="1" baseline="-25000" dirty="0" smtClean="0">
                <a:solidFill>
                  <a:srgbClr val="C00000"/>
                </a:solidFill>
              </a:rPr>
              <a:t>mux</a:t>
            </a:r>
            <a:r>
              <a:rPr lang="it-IT" sz="3200" dirty="0" smtClean="0"/>
              <a:t>+max[</a:t>
            </a:r>
            <a:r>
              <a:rPr lang="it-IT" sz="3200" b="1" i="1" dirty="0" err="1" smtClean="0">
                <a:solidFill>
                  <a:srgbClr val="C00000"/>
                </a:solidFill>
              </a:rPr>
              <a:t>t</a:t>
            </a:r>
            <a:r>
              <a:rPr lang="it-IT" sz="3200" b="1" i="1" baseline="-25000" dirty="0" err="1" smtClean="0">
                <a:solidFill>
                  <a:srgbClr val="C00000"/>
                </a:solidFill>
              </a:rPr>
              <a:t>ALU</a:t>
            </a:r>
            <a:r>
              <a:rPr lang="it-IT" sz="3200" dirty="0" err="1" smtClean="0"/>
              <a:t>+</a:t>
            </a:r>
            <a:r>
              <a:rPr lang="it-IT" sz="3200" b="1" i="1" dirty="0" err="1" smtClean="0">
                <a:solidFill>
                  <a:srgbClr val="C00000"/>
                </a:solidFill>
              </a:rPr>
              <a:t>t</a:t>
            </a:r>
            <a:r>
              <a:rPr lang="it-IT" sz="3200" b="1" i="1" baseline="-25000" dirty="0" err="1" smtClean="0">
                <a:solidFill>
                  <a:srgbClr val="C00000"/>
                </a:solidFill>
              </a:rPr>
              <a:t>mux</a:t>
            </a:r>
            <a:r>
              <a:rPr lang="it-IT" sz="3200" dirty="0" smtClean="0"/>
              <a:t>,</a:t>
            </a:r>
            <a:r>
              <a:rPr lang="it-IT" sz="3200" b="1" i="1" dirty="0" err="1" smtClean="0">
                <a:solidFill>
                  <a:srgbClr val="C00000"/>
                </a:solidFill>
              </a:rPr>
              <a:t>t</a:t>
            </a:r>
            <a:r>
              <a:rPr lang="it-IT" sz="3200" b="1" i="1" baseline="-25000" dirty="0" err="1" smtClean="0">
                <a:solidFill>
                  <a:srgbClr val="C00000"/>
                </a:solidFill>
              </a:rPr>
              <a:t>mem</a:t>
            </a:r>
            <a:r>
              <a:rPr lang="it-IT" sz="3200" dirty="0" smtClean="0"/>
              <a:t>] </a:t>
            </a:r>
            <a:r>
              <a:rPr lang="it-IT" sz="3200" dirty="0" err="1" smtClean="0"/>
              <a:t>+</a:t>
            </a:r>
            <a:r>
              <a:rPr lang="it-IT" sz="3200" b="1" i="1" dirty="0" err="1" smtClean="0">
                <a:solidFill>
                  <a:srgbClr val="C00000"/>
                </a:solidFill>
              </a:rPr>
              <a:t>t</a:t>
            </a:r>
            <a:r>
              <a:rPr lang="it-IT" sz="3200" b="1" i="1" baseline="-25000" dirty="0" err="1" smtClean="0">
                <a:solidFill>
                  <a:srgbClr val="C00000"/>
                </a:solidFill>
              </a:rPr>
              <a:t>setup</a:t>
            </a:r>
            <a:r>
              <a:rPr lang="it-IT" sz="3200" dirty="0" smtClean="0"/>
              <a:t>;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6300192" y="2492896"/>
            <a:ext cx="2843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▶(</a:t>
            </a:r>
            <a:r>
              <a:rPr lang="it-IT" b="1" i="1" dirty="0" err="1" smtClean="0">
                <a:solidFill>
                  <a:srgbClr val="C00000"/>
                </a:solidFill>
              </a:rPr>
              <a:t>t</a:t>
            </a:r>
            <a:r>
              <a:rPr lang="it-IT" b="1" i="1" baseline="-25000" dirty="0" err="1" smtClean="0">
                <a:solidFill>
                  <a:srgbClr val="C00000"/>
                </a:solidFill>
              </a:rPr>
              <a:t>pcq_PC</a:t>
            </a:r>
            <a:r>
              <a:rPr lang="it-IT" dirty="0" smtClean="0"/>
              <a:t>) – caricamento di un nuovo indirizzo (PC) sul fronte di salita del clock;</a:t>
            </a:r>
          </a:p>
          <a:p>
            <a:r>
              <a:rPr lang="it-IT" dirty="0" smtClean="0"/>
              <a:t>▶(</a:t>
            </a:r>
            <a:r>
              <a:rPr lang="it-IT" b="1" i="1" dirty="0" err="1" smtClean="0">
                <a:solidFill>
                  <a:srgbClr val="C00000"/>
                </a:solidFill>
              </a:rPr>
              <a:t>t</a:t>
            </a:r>
            <a:r>
              <a:rPr lang="it-IT" b="1" i="1" baseline="-25000" dirty="0" err="1" smtClean="0">
                <a:solidFill>
                  <a:srgbClr val="C00000"/>
                </a:solidFill>
              </a:rPr>
              <a:t>mux</a:t>
            </a:r>
            <a:r>
              <a:rPr lang="it-IT" dirty="0" smtClean="0"/>
              <a:t>) – selezione di un output da parte del multiplexer.</a:t>
            </a:r>
          </a:p>
          <a:p>
            <a:r>
              <a:rPr lang="it-IT" dirty="0" smtClean="0"/>
              <a:t>▶(</a:t>
            </a:r>
            <a:r>
              <a:rPr lang="it-IT" b="1" i="1" dirty="0" err="1" smtClean="0">
                <a:solidFill>
                  <a:srgbClr val="C00000"/>
                </a:solidFill>
              </a:rPr>
              <a:t>t</a:t>
            </a:r>
            <a:r>
              <a:rPr lang="it-IT" b="1" i="1" baseline="-25000" dirty="0" err="1" smtClean="0">
                <a:solidFill>
                  <a:srgbClr val="C00000"/>
                </a:solidFill>
              </a:rPr>
              <a:t>ALU</a:t>
            </a:r>
            <a:r>
              <a:rPr lang="it-IT" dirty="0" smtClean="0"/>
              <a:t>) – l’ALU esegue su </a:t>
            </a:r>
            <a:r>
              <a:rPr lang="it-IT" dirty="0" err="1" smtClean="0"/>
              <a:t>srcA</a:t>
            </a:r>
            <a:r>
              <a:rPr lang="it-IT" dirty="0" smtClean="0"/>
              <a:t> e </a:t>
            </a:r>
            <a:r>
              <a:rPr lang="it-IT" dirty="0" err="1" smtClean="0"/>
              <a:t>srcB</a:t>
            </a:r>
            <a:r>
              <a:rPr lang="it-IT" dirty="0" smtClean="0"/>
              <a:t> una operazione.</a:t>
            </a:r>
          </a:p>
          <a:p>
            <a:r>
              <a:rPr lang="it-IT" dirty="0" smtClean="0"/>
              <a:t>▶(</a:t>
            </a:r>
            <a:r>
              <a:rPr lang="it-IT" b="1" i="1" dirty="0" err="1" smtClean="0">
                <a:solidFill>
                  <a:srgbClr val="C00000"/>
                </a:solidFill>
              </a:rPr>
              <a:t>t</a:t>
            </a:r>
            <a:r>
              <a:rPr lang="it-IT" b="1" i="1" baseline="-25000" dirty="0" err="1" smtClean="0">
                <a:solidFill>
                  <a:srgbClr val="C00000"/>
                </a:solidFill>
              </a:rPr>
              <a:t>setup</a:t>
            </a:r>
            <a:r>
              <a:rPr lang="it-IT" dirty="0" smtClean="0"/>
              <a:t>) – viene impostato un segnale.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28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Analisi delle prestazioni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83671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smtClean="0">
                <a:solidFill>
                  <a:srgbClr val="C00000"/>
                </a:solidFill>
              </a:rPr>
              <a:t>Domanda</a:t>
            </a:r>
            <a:r>
              <a:rPr lang="it-IT" sz="2000" dirty="0" smtClean="0"/>
              <a:t>: </a:t>
            </a:r>
            <a:r>
              <a:rPr lang="it-IT" sz="2000" b="1" dirty="0" smtClean="0">
                <a:solidFill>
                  <a:schemeClr val="tx2"/>
                </a:solidFill>
              </a:rPr>
              <a:t>qual è il tempo di esecuzione per un programma con 100 miliardi </a:t>
            </a:r>
          </a:p>
          <a:p>
            <a:r>
              <a:rPr lang="it-IT" sz="2000" b="1" dirty="0" smtClean="0">
                <a:solidFill>
                  <a:schemeClr val="tx2"/>
                </a:solidFill>
              </a:rPr>
              <a:t>di istruzioni?</a:t>
            </a:r>
            <a:endParaRPr lang="it-IT" sz="2400" b="1" dirty="0" smtClean="0">
              <a:solidFill>
                <a:schemeClr val="tx2"/>
              </a:solidFill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0" y="1556792"/>
            <a:ext cx="9144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smtClean="0">
                <a:solidFill>
                  <a:srgbClr val="006600"/>
                </a:solidFill>
              </a:rPr>
              <a:t>Risposta</a:t>
            </a:r>
            <a:r>
              <a:rPr lang="it-IT" sz="2000" dirty="0" smtClean="0"/>
              <a:t>:</a:t>
            </a:r>
          </a:p>
          <a:p>
            <a:r>
              <a:rPr lang="it-IT" sz="2000" dirty="0" smtClean="0"/>
              <a:t>secondo l'equazione</a:t>
            </a:r>
          </a:p>
          <a:p>
            <a:endParaRPr lang="it-IT" sz="1000" dirty="0" smtClean="0"/>
          </a:p>
          <a:p>
            <a:r>
              <a:rPr lang="it-IT" sz="2000" dirty="0" smtClean="0"/>
              <a:t> </a:t>
            </a:r>
            <a:r>
              <a:rPr lang="it-IT" sz="2000" b="1" dirty="0" smtClean="0"/>
              <a:t>T</a:t>
            </a:r>
            <a:r>
              <a:rPr lang="it-IT" sz="2000" b="1" baseline="-25000" dirty="0" smtClean="0"/>
              <a:t>c2</a:t>
            </a:r>
            <a:r>
              <a:rPr lang="it-IT" sz="2000" dirty="0" smtClean="0"/>
              <a:t> = </a:t>
            </a:r>
            <a:r>
              <a:rPr lang="it-IT" sz="2000" b="1" i="1" dirty="0" smtClean="0">
                <a:solidFill>
                  <a:srgbClr val="C00000"/>
                </a:solidFill>
              </a:rPr>
              <a:t>t</a:t>
            </a:r>
            <a:r>
              <a:rPr lang="it-IT" sz="2000" b="1" i="1" baseline="-25000" dirty="0" smtClean="0">
                <a:solidFill>
                  <a:srgbClr val="C00000"/>
                </a:solidFill>
              </a:rPr>
              <a:t>pcq_PC</a:t>
            </a:r>
            <a:r>
              <a:rPr lang="it-IT" sz="2000" dirty="0" smtClean="0"/>
              <a:t>+2</a:t>
            </a:r>
            <a:r>
              <a:rPr lang="it-IT" sz="2000" b="1" i="1" dirty="0" smtClean="0">
                <a:solidFill>
                  <a:srgbClr val="C00000"/>
                </a:solidFill>
              </a:rPr>
              <a:t>t</a:t>
            </a:r>
            <a:r>
              <a:rPr lang="it-IT" sz="2000" b="1" i="1" baseline="-25000" dirty="0" smtClean="0">
                <a:solidFill>
                  <a:srgbClr val="C00000"/>
                </a:solidFill>
              </a:rPr>
              <a:t>mux</a:t>
            </a:r>
            <a:r>
              <a:rPr lang="it-IT" sz="2000" dirty="0" smtClean="0"/>
              <a:t>+max[</a:t>
            </a:r>
            <a:r>
              <a:rPr lang="it-IT" sz="2000" b="1" i="1" dirty="0" err="1" smtClean="0">
                <a:solidFill>
                  <a:srgbClr val="C00000"/>
                </a:solidFill>
              </a:rPr>
              <a:t>t</a:t>
            </a:r>
            <a:r>
              <a:rPr lang="it-IT" sz="2000" b="1" i="1" baseline="-25000" dirty="0" err="1" smtClean="0">
                <a:solidFill>
                  <a:srgbClr val="C00000"/>
                </a:solidFill>
              </a:rPr>
              <a:t>ALU</a:t>
            </a:r>
            <a:r>
              <a:rPr lang="it-IT" sz="2000" dirty="0" err="1" smtClean="0"/>
              <a:t>+</a:t>
            </a:r>
            <a:r>
              <a:rPr lang="it-IT" sz="2000" b="1" i="1" dirty="0" err="1" smtClean="0">
                <a:solidFill>
                  <a:srgbClr val="C00000"/>
                </a:solidFill>
              </a:rPr>
              <a:t>t</a:t>
            </a:r>
            <a:r>
              <a:rPr lang="it-IT" sz="2000" b="1" i="1" baseline="-25000" dirty="0" err="1" smtClean="0">
                <a:solidFill>
                  <a:srgbClr val="C00000"/>
                </a:solidFill>
              </a:rPr>
              <a:t>mux</a:t>
            </a:r>
            <a:r>
              <a:rPr lang="it-IT" sz="2000" dirty="0" smtClean="0"/>
              <a:t>, </a:t>
            </a:r>
            <a:r>
              <a:rPr lang="it-IT" sz="2000" b="1" i="1" dirty="0" err="1" smtClean="0">
                <a:solidFill>
                  <a:srgbClr val="C00000"/>
                </a:solidFill>
              </a:rPr>
              <a:t>t</a:t>
            </a:r>
            <a:r>
              <a:rPr lang="it-IT" sz="2000" b="1" i="1" baseline="-25000" dirty="0" err="1" smtClean="0">
                <a:solidFill>
                  <a:srgbClr val="C00000"/>
                </a:solidFill>
              </a:rPr>
              <a:t>mem</a:t>
            </a:r>
            <a:r>
              <a:rPr lang="it-IT" sz="2000" dirty="0" smtClean="0"/>
              <a:t>] </a:t>
            </a:r>
            <a:r>
              <a:rPr lang="it-IT" sz="2000" dirty="0" err="1" smtClean="0"/>
              <a:t>+</a:t>
            </a:r>
            <a:r>
              <a:rPr lang="it-IT" sz="2000" b="1" i="1" dirty="0" err="1" smtClean="0">
                <a:solidFill>
                  <a:srgbClr val="C00000"/>
                </a:solidFill>
              </a:rPr>
              <a:t>t</a:t>
            </a:r>
            <a:r>
              <a:rPr lang="it-IT" sz="2000" b="1" i="1" baseline="-25000" dirty="0" err="1" smtClean="0">
                <a:solidFill>
                  <a:srgbClr val="C00000"/>
                </a:solidFill>
              </a:rPr>
              <a:t>setup</a:t>
            </a:r>
            <a:r>
              <a:rPr lang="it-IT" sz="2000" dirty="0" smtClean="0"/>
              <a:t>;</a:t>
            </a:r>
          </a:p>
          <a:p>
            <a:endParaRPr lang="it-IT" sz="1000" dirty="0" smtClean="0"/>
          </a:p>
          <a:p>
            <a:r>
              <a:rPr lang="it-IT" sz="2000" dirty="0" smtClean="0"/>
              <a:t>il tempo di ciclo del processore a ciclo multiplo è </a:t>
            </a:r>
          </a:p>
          <a:p>
            <a:endParaRPr lang="it-IT" sz="1000" dirty="0" smtClean="0"/>
          </a:p>
          <a:p>
            <a:r>
              <a:rPr lang="it-IT" sz="2000" dirty="0" smtClean="0"/>
              <a:t>Tc2 = 40 + 2(25) + 200 + 50 = 340 ps. 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412776"/>
            <a:ext cx="372463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tangolo 9"/>
          <p:cNvSpPr/>
          <p:nvPr/>
        </p:nvSpPr>
        <p:spPr>
          <a:xfrm>
            <a:off x="0" y="3743161"/>
            <a:ext cx="89644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Secondo l'equazione </a:t>
            </a:r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r>
              <a:rPr lang="it-IT" sz="2000" dirty="0" smtClean="0"/>
              <a:t>il tempo di esecuzione totale è </a:t>
            </a:r>
          </a:p>
          <a:p>
            <a:endParaRPr lang="it-IT" sz="1000" dirty="0" smtClean="0"/>
          </a:p>
          <a:p>
            <a:r>
              <a:rPr lang="it-IT" dirty="0" smtClean="0"/>
              <a:t>T1 = (100 × 10</a:t>
            </a:r>
            <a:r>
              <a:rPr lang="it-IT" baseline="30000" dirty="0" smtClean="0"/>
              <a:t>9</a:t>
            </a:r>
            <a:r>
              <a:rPr lang="it-IT" dirty="0" smtClean="0"/>
              <a:t> istruzioni) (4.12 cicli / istruzione) (340 × 10</a:t>
            </a:r>
            <a:r>
              <a:rPr lang="it-IT" baseline="30000" dirty="0" smtClean="0"/>
              <a:t>-12</a:t>
            </a:r>
            <a:r>
              <a:rPr lang="it-IT" dirty="0" smtClean="0"/>
              <a:t> s / ciclo) = 140 secondi.</a:t>
            </a:r>
            <a:endParaRPr lang="it-IT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106784" y="4220443"/>
          <a:ext cx="61214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zione" r:id="rId4" imgW="3670200" imgH="431640" progId="Equation.3">
                  <p:embed/>
                </p:oleObj>
              </mc:Choice>
              <mc:Fallback>
                <p:oleObj name="Equazione" r:id="rId4" imgW="36702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84" y="4220443"/>
                        <a:ext cx="61214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tangolo 11"/>
          <p:cNvSpPr/>
          <p:nvPr/>
        </p:nvSpPr>
        <p:spPr>
          <a:xfrm>
            <a:off x="0" y="586798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Nota</a:t>
            </a:r>
            <a:r>
              <a:rPr lang="it-IT" dirty="0" smtClean="0"/>
              <a:t>: </a:t>
            </a:r>
            <a:r>
              <a:rPr lang="it-IT" b="1" dirty="0" smtClean="0">
                <a:solidFill>
                  <a:schemeClr val="tx2"/>
                </a:solidFill>
              </a:rPr>
              <a:t>il tempo impiegato dal processore a ciclo singolo per lo stesso benchmark era di 84 sec.</a:t>
            </a:r>
            <a:endParaRPr lang="it-IT" sz="2000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29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Alcune considerazioni finali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0" y="908720"/>
            <a:ext cx="867645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Una delle motivazioni alla base della progettazione di un processore a ciclo multiplo è stata quella di evitare che il ciclo durasse quanto quello necessario all’istruzione più lenta. </a:t>
            </a:r>
          </a:p>
          <a:p>
            <a:endParaRPr lang="it-IT" sz="2000" dirty="0" smtClean="0"/>
          </a:p>
          <a:p>
            <a:r>
              <a:rPr lang="it-IT" sz="2000" dirty="0" smtClean="0"/>
              <a:t>Questo esempio dimostra che il processore a ciclo multiplo è più lento di quello a ciclo singolo a causa delle latenze di propagazione. </a:t>
            </a:r>
          </a:p>
          <a:p>
            <a:endParaRPr lang="it-IT" sz="2000" dirty="0" smtClean="0"/>
          </a:p>
          <a:p>
            <a:r>
              <a:rPr lang="it-IT" sz="2000" dirty="0" smtClean="0"/>
              <a:t>Infatti, sebbene l'istruzione più lenta (LDR) sia stata suddivisa in cinque fasi, il tempo di ciclo del processore non è aumentato di cinque volte. </a:t>
            </a:r>
          </a:p>
          <a:p>
            <a:endParaRPr lang="it-IT" sz="2000" dirty="0" smtClean="0"/>
          </a:p>
          <a:p>
            <a:r>
              <a:rPr lang="it-IT" sz="2000" dirty="0" smtClean="0"/>
              <a:t>Questo in parte perché: </a:t>
            </a:r>
          </a:p>
          <a:p>
            <a:pPr marL="177800"/>
            <a:r>
              <a:rPr lang="it-IT" sz="2000" dirty="0" smtClean="0"/>
              <a:t>▶ non tutti i passaggi hanno esattamente la </a:t>
            </a:r>
            <a:r>
              <a:rPr lang="it-IT" sz="2000" smtClean="0"/>
              <a:t>stessa lunghezza;</a:t>
            </a:r>
            <a:endParaRPr lang="it-IT" sz="2000" dirty="0" smtClean="0"/>
          </a:p>
          <a:p>
            <a:pPr marL="177800"/>
            <a:r>
              <a:rPr lang="it-IT" sz="2000" dirty="0" smtClean="0"/>
              <a:t>▶ i tempi di </a:t>
            </a:r>
            <a:r>
              <a:rPr lang="it-IT" sz="2000" dirty="0" err="1" smtClean="0"/>
              <a:t>setup</a:t>
            </a:r>
            <a:r>
              <a:rPr lang="it-IT" sz="2000" dirty="0" smtClean="0"/>
              <a:t> sono necessari ad ogni passo, e non solo la prima volta per l'intera istruzione. </a:t>
            </a:r>
          </a:p>
          <a:p>
            <a:endParaRPr lang="it-IT" sz="2000" dirty="0" smtClean="0"/>
          </a:p>
          <a:p>
            <a:r>
              <a:rPr lang="it-IT" sz="2000" dirty="0" smtClean="0"/>
              <a:t>In generale, ci si è resi conto che il fatto che alcuni calcoli siano più veloci di altri è difficile da sfruttare, a meno che le differenze sono grandi.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3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Limiti</a:t>
            </a:r>
            <a:r>
              <a:rPr kumimoji="0" lang="it-IT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del ciclo singolo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79512" y="1124745"/>
            <a:ext cx="74888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Le architetture a ciclo singolo hanno tre principali limiti:</a:t>
            </a:r>
          </a:p>
          <a:p>
            <a:endParaRPr lang="it-IT" sz="2000" dirty="0" smtClean="0"/>
          </a:p>
          <a:p>
            <a:r>
              <a:rPr lang="it-IT" sz="2000" dirty="0" smtClean="0"/>
              <a:t>▶ </a:t>
            </a:r>
            <a:r>
              <a:rPr lang="it-IT" sz="2000" b="1" dirty="0" smtClean="0">
                <a:solidFill>
                  <a:srgbClr val="C00000"/>
                </a:solidFill>
              </a:rPr>
              <a:t>separazione delle memorie</a:t>
            </a:r>
            <a:r>
              <a:rPr lang="it-IT" sz="2000" dirty="0" smtClean="0"/>
              <a:t>: la memoria istruzioni e la memoria dati devono essere necessariamente separate, poiché dati e istruzioni devono essere gestiti all’interno dello stesso ciclo.</a:t>
            </a:r>
          </a:p>
          <a:p>
            <a:endParaRPr lang="it-IT" sz="2000" dirty="0" smtClean="0"/>
          </a:p>
          <a:p>
            <a:r>
              <a:rPr lang="it-IT" sz="2000" dirty="0" smtClean="0"/>
              <a:t>▶ </a:t>
            </a:r>
            <a:r>
              <a:rPr lang="it-IT" sz="2000" b="1" dirty="0" smtClean="0">
                <a:solidFill>
                  <a:srgbClr val="C00000"/>
                </a:solidFill>
              </a:rPr>
              <a:t>inefficienza temporale</a:t>
            </a:r>
            <a:r>
              <a:rPr lang="it-IT" sz="2000" dirty="0" smtClean="0"/>
              <a:t>: il ciclo di clock deve avere una durata pari al tempo impiegato dall’istruzione più lenta, sprecando tempo per tutte quelle istruzioni molto più veloci.</a:t>
            </a:r>
          </a:p>
          <a:p>
            <a:endParaRPr lang="it-IT" sz="2000" dirty="0" smtClean="0"/>
          </a:p>
          <a:p>
            <a:r>
              <a:rPr lang="it-IT" sz="2000" dirty="0" smtClean="0"/>
              <a:t>▶ </a:t>
            </a:r>
            <a:r>
              <a:rPr lang="it-IT" sz="2000" b="1" dirty="0" smtClean="0">
                <a:solidFill>
                  <a:srgbClr val="C00000"/>
                </a:solidFill>
              </a:rPr>
              <a:t>duplicazione delle componenti</a:t>
            </a:r>
            <a:r>
              <a:rPr lang="it-IT" sz="2000" dirty="0" smtClean="0"/>
              <a:t>: lo stesso componente non può essere riutilizzato per scopi distinti; ad esempio sono necessarie tre ALU, due per la gestione del PC e una per l’esecuzione delle istruzioni.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4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Vantaggi del ciclo multiplo</a:t>
            </a:r>
          </a:p>
        </p:txBody>
      </p:sp>
      <p:sp>
        <p:nvSpPr>
          <p:cNvPr id="7" name="Rettangolo 6"/>
          <p:cNvSpPr/>
          <p:nvPr/>
        </p:nvSpPr>
        <p:spPr>
          <a:xfrm>
            <a:off x="179512" y="1124745"/>
            <a:ext cx="74888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Le architetture a ciclo multiplo risolvono tali problemi, partizionando una intera istruzione in più passi, ciascuno dei quali viene eseguito in un ciclo di clock differente.</a:t>
            </a:r>
          </a:p>
          <a:p>
            <a:endParaRPr lang="it-IT" sz="2000" dirty="0" smtClean="0"/>
          </a:p>
          <a:p>
            <a:r>
              <a:rPr lang="it-IT" sz="2000" dirty="0" smtClean="0"/>
              <a:t>▶  È possibile utilizzare una sola memoria comune sia per le istruzioni, che per i dati. Infatti, l’istruzione viene letta in un ciclo, mentre i dati vengono letti o scritti in memoria in un ciclo differente.</a:t>
            </a:r>
          </a:p>
          <a:p>
            <a:endParaRPr lang="it-IT" sz="2000" dirty="0" smtClean="0"/>
          </a:p>
          <a:p>
            <a:r>
              <a:rPr lang="it-IT" sz="2000" dirty="0" smtClean="0"/>
              <a:t>▶  Istruzioni meno complesse richiedono un minor numero di cicli di clock, evitando sprechi di tempo.</a:t>
            </a:r>
          </a:p>
          <a:p>
            <a:endParaRPr lang="it-IT" sz="2000" dirty="0" smtClean="0"/>
          </a:p>
          <a:p>
            <a:r>
              <a:rPr lang="it-IT" sz="2000" dirty="0" smtClean="0"/>
              <a:t>▶  È possibile utilizzare un’unica ALU sia per gestire il PC, che per eseguire le istruzioni, purché tali operazioni siano effettuate in cicli di clock differenti.</a:t>
            </a:r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5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908720"/>
            <a:ext cx="83164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err="1" smtClean="0">
                <a:solidFill>
                  <a:srgbClr val="C00000"/>
                </a:solidFill>
              </a:rPr>
              <a:t>datapath</a:t>
            </a:r>
            <a:r>
              <a:rPr lang="it-IT" sz="2000" dirty="0" smtClean="0"/>
              <a:t> è sviluppato in modo incrementale aggiungendo di volta in volta agli elementi di stato. I nuovi collegamenti sono evidenziati in </a:t>
            </a:r>
            <a:r>
              <a:rPr lang="it-IT" sz="2000" b="1" dirty="0" smtClean="0"/>
              <a:t>nero</a:t>
            </a:r>
            <a:r>
              <a:rPr lang="it-IT" sz="2000" dirty="0" smtClean="0"/>
              <a:t> (o </a:t>
            </a:r>
            <a:r>
              <a:rPr lang="it-IT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</a:t>
            </a:r>
            <a:r>
              <a:rPr lang="it-IT" sz="2000" dirty="0" smtClean="0"/>
              <a:t>), mentre quanto già introdotto è rappresentato in </a:t>
            </a:r>
            <a:r>
              <a:rPr lang="it-IT" sz="2000" b="1" dirty="0" smtClean="0">
                <a:solidFill>
                  <a:schemeClr val="bg1">
                    <a:lumMod val="50000"/>
                  </a:schemeClr>
                </a:solidFill>
              </a:rPr>
              <a:t>grigio</a:t>
            </a:r>
            <a:r>
              <a:rPr lang="it-IT" sz="2000" dirty="0" smtClean="0"/>
              <a:t>.</a:t>
            </a:r>
          </a:p>
        </p:txBody>
      </p:sp>
      <p:sp>
        <p:nvSpPr>
          <p:cNvPr id="7" name="Rettangolo 6"/>
          <p:cNvSpPr/>
          <p:nvPr/>
        </p:nvSpPr>
        <p:spPr>
          <a:xfrm>
            <a:off x="144016" y="3140968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000" dirty="0" smtClean="0"/>
              <a:t>▶ le istruzioni di elaborazione dati: </a:t>
            </a:r>
            <a:r>
              <a:rPr lang="it-IT" sz="2000" b="1" dirty="0" smtClean="0">
                <a:solidFill>
                  <a:srgbClr val="C00000"/>
                </a:solidFill>
              </a:rPr>
              <a:t>ADD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SUB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AND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ORR</a:t>
            </a:r>
            <a:r>
              <a:rPr lang="it-IT" sz="2000" dirty="0" smtClean="0"/>
              <a:t> (con registro e modalità di indirizzamento diretto e senza </a:t>
            </a:r>
            <a:r>
              <a:rPr lang="it-IT" sz="2000" dirty="0" err="1" smtClean="0"/>
              <a:t>shift</a:t>
            </a:r>
            <a:r>
              <a:rPr lang="it-IT" sz="2000" dirty="0" smtClean="0"/>
              <a:t>);</a:t>
            </a:r>
          </a:p>
          <a:p>
            <a:endParaRPr lang="it-IT" sz="2000" dirty="0" smtClean="0"/>
          </a:p>
          <a:p>
            <a:r>
              <a:rPr lang="it-IT" sz="2000" dirty="0" smtClean="0"/>
              <a:t>▶ le istruzioni di Memoria:</a:t>
            </a:r>
            <a:r>
              <a:rPr lang="it-IT" sz="2000" b="1" dirty="0" smtClean="0">
                <a:solidFill>
                  <a:srgbClr val="C00000"/>
                </a:solidFill>
              </a:rPr>
              <a:t> LDR</a:t>
            </a:r>
            <a:r>
              <a:rPr lang="it-IT" sz="2000" dirty="0" smtClean="0"/>
              <a:t>, </a:t>
            </a:r>
            <a:r>
              <a:rPr lang="it-IT" sz="2000" b="1" dirty="0" smtClean="0">
                <a:solidFill>
                  <a:srgbClr val="C00000"/>
                </a:solidFill>
              </a:rPr>
              <a:t>STR</a:t>
            </a:r>
            <a:r>
              <a:rPr lang="it-IT" sz="2000" dirty="0" smtClean="0"/>
              <a:t> (diretto  e con offset positivo);</a:t>
            </a:r>
          </a:p>
          <a:p>
            <a:endParaRPr lang="it-IT" sz="2000" dirty="0" smtClean="0"/>
          </a:p>
          <a:p>
            <a:r>
              <a:rPr lang="it-IT" sz="2000" dirty="0" smtClean="0"/>
              <a:t>▶ le istruzioni di salto (</a:t>
            </a:r>
            <a:r>
              <a:rPr lang="it-IT" sz="2000" dirty="0" err="1" smtClean="0"/>
              <a:t>branch</a:t>
            </a:r>
            <a:r>
              <a:rPr lang="it-IT" sz="2000" dirty="0" smtClean="0"/>
              <a:t>): </a:t>
            </a:r>
            <a:r>
              <a:rPr lang="it-IT" sz="2000" b="1" dirty="0" smtClean="0">
                <a:solidFill>
                  <a:srgbClr val="C00000"/>
                </a:solidFill>
              </a:rPr>
              <a:t>B</a:t>
            </a:r>
            <a:r>
              <a:rPr lang="it-IT" sz="2000" dirty="0" smtClean="0"/>
              <a:t>.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0" y="2132856"/>
            <a:ext cx="8604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Al fine di facilitare la comprensione dell’architettura di un processore ARM, considereremo un limitato set di istruzioni: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6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(LDR)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0" y="908720"/>
            <a:ext cx="83164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</a:t>
            </a:r>
            <a:r>
              <a:rPr lang="it-IT" sz="2000" b="1" dirty="0" smtClean="0">
                <a:solidFill>
                  <a:srgbClr val="C00000"/>
                </a:solidFill>
              </a:rPr>
              <a:t>PC</a:t>
            </a:r>
            <a:r>
              <a:rPr lang="it-IT" sz="2000" dirty="0" smtClean="0"/>
              <a:t> contiene l'indirizzo dell'istruzione da eseguire. Il primo passo è quello di leggere questa istruzione dalla memoria istruzioni, per cui il PC viene collegato all’indirizzo di ingresso della memoria. </a:t>
            </a:r>
          </a:p>
          <a:p>
            <a:endParaRPr lang="it-IT" sz="2000" dirty="0" smtClean="0"/>
          </a:p>
          <a:p>
            <a:r>
              <a:rPr lang="it-IT" sz="2000" dirty="0" smtClean="0"/>
              <a:t>L'istruzione a 32 bit viene letta e memorizzata in un registro </a:t>
            </a:r>
            <a:r>
              <a:rPr lang="it-IT" sz="2000" b="1" dirty="0" smtClean="0">
                <a:solidFill>
                  <a:srgbClr val="C00000"/>
                </a:solidFill>
              </a:rPr>
              <a:t>IR</a:t>
            </a:r>
            <a:r>
              <a:rPr lang="it-IT" sz="2000" dirty="0" smtClean="0"/>
              <a:t>. Il registro </a:t>
            </a:r>
            <a:r>
              <a:rPr lang="it-IT" sz="2000" b="1" dirty="0" smtClean="0">
                <a:solidFill>
                  <a:srgbClr val="C00000"/>
                </a:solidFill>
              </a:rPr>
              <a:t>IR</a:t>
            </a:r>
            <a:r>
              <a:rPr lang="it-IT" sz="2000" dirty="0" smtClean="0"/>
              <a:t> riceve un segnale </a:t>
            </a:r>
            <a:r>
              <a:rPr lang="it-IT" sz="2000" b="1" dirty="0" err="1" smtClean="0">
                <a:solidFill>
                  <a:schemeClr val="tx2"/>
                </a:solidFill>
              </a:rPr>
              <a:t>IRWrite</a:t>
            </a:r>
            <a:r>
              <a:rPr lang="it-IT" sz="2000" dirty="0" smtClean="0"/>
              <a:t> che indica quando caricare una istruzione.</a:t>
            </a: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32656"/>
            <a:ext cx="3995936" cy="54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7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(LDR)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32656"/>
            <a:ext cx="3995936" cy="54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tangolo 41"/>
          <p:cNvSpPr/>
          <p:nvPr/>
        </p:nvSpPr>
        <p:spPr>
          <a:xfrm>
            <a:off x="0" y="908720"/>
            <a:ext cx="83164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passo successivo è quello di leggere il registro sorgente contenente l'indirizzo di base. Questo registro è specificato nel campo </a:t>
            </a:r>
            <a:r>
              <a:rPr lang="it-IT" sz="2000" b="1" dirty="0" err="1" smtClean="0">
                <a:solidFill>
                  <a:srgbClr val="C00000"/>
                </a:solidFill>
              </a:rPr>
              <a:t>Rn</a:t>
            </a:r>
            <a:r>
              <a:rPr lang="it-IT" sz="2000" dirty="0" smtClean="0"/>
              <a:t> dell'istruzione, </a:t>
            </a:r>
            <a:r>
              <a:rPr lang="it-IT" sz="2000" b="1" dirty="0" smtClean="0">
                <a:solidFill>
                  <a:schemeClr val="tx2"/>
                </a:solidFill>
              </a:rPr>
              <a:t>Instr</a:t>
            </a:r>
            <a:r>
              <a:rPr lang="it-IT" sz="2000" b="1" baseline="-25000" dirty="0" smtClean="0">
                <a:solidFill>
                  <a:schemeClr val="tx2"/>
                </a:solidFill>
              </a:rPr>
              <a:t>19:16</a:t>
            </a:r>
            <a:r>
              <a:rPr lang="it-IT" sz="2000" dirty="0" smtClean="0"/>
              <a:t> </a:t>
            </a:r>
          </a:p>
          <a:p>
            <a:endParaRPr lang="it-IT" sz="2000" dirty="0" smtClean="0"/>
          </a:p>
          <a:p>
            <a:r>
              <a:rPr lang="it-IT" sz="2000" dirty="0" smtClean="0"/>
              <a:t>Questi bit vengono collegati all'ingresso indirizzo di una delle porte del file </a:t>
            </a:r>
            <a:r>
              <a:rPr lang="it-IT" sz="2000" dirty="0" err="1" smtClean="0"/>
              <a:t>register</a:t>
            </a:r>
            <a:r>
              <a:rPr lang="it-IT" sz="2000" dirty="0" smtClean="0"/>
              <a:t> (</a:t>
            </a:r>
            <a:r>
              <a:rPr lang="it-IT" sz="2000" b="1" dirty="0" smtClean="0">
                <a:solidFill>
                  <a:srgbClr val="C00000"/>
                </a:solidFill>
              </a:rPr>
              <a:t>A1</a:t>
            </a:r>
            <a:r>
              <a:rPr lang="it-IT" sz="2000" dirty="0" smtClean="0"/>
              <a:t>).</a:t>
            </a:r>
          </a:p>
          <a:p>
            <a:endParaRPr lang="it-IT" sz="2000" dirty="0" smtClean="0"/>
          </a:p>
          <a:p>
            <a:r>
              <a:rPr lang="it-IT" sz="2000" dirty="0" smtClean="0"/>
              <a:t>Il </a:t>
            </a:r>
            <a:r>
              <a:rPr lang="it-IT" sz="2000" dirty="0" err="1" smtClean="0"/>
              <a:t>register</a:t>
            </a:r>
            <a:r>
              <a:rPr lang="it-IT" sz="2000" dirty="0" smtClean="0"/>
              <a:t> file legge il valore di registro in </a:t>
            </a:r>
            <a:r>
              <a:rPr lang="it-IT" sz="2000" b="1" dirty="0" smtClean="0">
                <a:solidFill>
                  <a:srgbClr val="C00000"/>
                </a:solidFill>
              </a:rPr>
              <a:t>RD1</a:t>
            </a:r>
            <a:r>
              <a:rPr lang="it-IT" sz="2000" dirty="0" smtClean="0"/>
              <a:t> e lo memorizza in un registro </a:t>
            </a:r>
            <a:r>
              <a:rPr lang="it-IT" sz="2000" b="1" dirty="0" smtClean="0">
                <a:solidFill>
                  <a:srgbClr val="C00000"/>
                </a:solidFill>
              </a:rPr>
              <a:t>A</a:t>
            </a:r>
            <a:r>
              <a:rPr lang="it-IT" sz="2000" dirty="0" smtClean="0"/>
              <a:t>.</a:t>
            </a:r>
          </a:p>
        </p:txBody>
      </p:sp>
      <p:cxnSp>
        <p:nvCxnSpPr>
          <p:cNvPr id="43" name="Connettore 4 42"/>
          <p:cNvCxnSpPr/>
          <p:nvPr/>
        </p:nvCxnSpPr>
        <p:spPr>
          <a:xfrm>
            <a:off x="3045160" y="4061600"/>
            <a:ext cx="896219" cy="6896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74539" y="3765089"/>
            <a:ext cx="371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8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(LDR)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32656"/>
            <a:ext cx="3995936" cy="54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3045160" y="4061600"/>
            <a:ext cx="896219" cy="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74539" y="3765089"/>
            <a:ext cx="371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o 20"/>
          <p:cNvGrpSpPr/>
          <p:nvPr/>
        </p:nvGrpSpPr>
        <p:grpSpPr>
          <a:xfrm>
            <a:off x="3032797" y="5220340"/>
            <a:ext cx="2691331" cy="522567"/>
            <a:chOff x="3386488" y="5518882"/>
            <a:chExt cx="2691331" cy="52256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67944" y="5518882"/>
              <a:ext cx="2009875" cy="52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nettore 1 22"/>
            <p:cNvCxnSpPr/>
            <p:nvPr/>
          </p:nvCxnSpPr>
          <p:spPr>
            <a:xfrm>
              <a:off x="3413523" y="5887782"/>
              <a:ext cx="9361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3386488" y="563175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b="1" dirty="0" smtClean="0"/>
                <a:t>11:0</a:t>
              </a:r>
              <a:endParaRPr lang="it-IT" sz="1000" b="1" dirty="0"/>
            </a:p>
          </p:txBody>
        </p:sp>
      </p:grpSp>
      <p:sp>
        <p:nvSpPr>
          <p:cNvPr id="28" name="Rettangolo 27"/>
          <p:cNvSpPr/>
          <p:nvPr/>
        </p:nvSpPr>
        <p:spPr>
          <a:xfrm>
            <a:off x="0" y="908720"/>
            <a:ext cx="9144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L'istruzione </a:t>
            </a:r>
            <a:r>
              <a:rPr lang="it-IT" b="1" dirty="0" smtClean="0">
                <a:solidFill>
                  <a:srgbClr val="C00000"/>
                </a:solidFill>
              </a:rPr>
              <a:t>LDR</a:t>
            </a:r>
            <a:r>
              <a:rPr lang="it-IT" dirty="0" smtClean="0"/>
              <a:t> richiede anche un </a:t>
            </a:r>
            <a:r>
              <a:rPr lang="it-IT" b="1" dirty="0" smtClean="0">
                <a:solidFill>
                  <a:srgbClr val="C00000"/>
                </a:solidFill>
              </a:rPr>
              <a:t>offset</a:t>
            </a:r>
            <a:r>
              <a:rPr lang="it-IT" dirty="0" smtClean="0"/>
              <a:t>, il quale è memorizzato nell’istruzione </a:t>
            </a:r>
          </a:p>
          <a:p>
            <a:r>
              <a:rPr lang="it-IT" dirty="0" smtClean="0"/>
              <a:t>stessa e corrisponde ai bit </a:t>
            </a:r>
            <a:r>
              <a:rPr lang="it-IT" b="1" dirty="0" smtClean="0">
                <a:solidFill>
                  <a:schemeClr val="tx2"/>
                </a:solidFill>
              </a:rPr>
              <a:t>Instr</a:t>
            </a:r>
            <a:r>
              <a:rPr lang="it-IT" b="1" baseline="-25000" dirty="0" smtClean="0">
                <a:solidFill>
                  <a:schemeClr val="tx2"/>
                </a:solidFill>
              </a:rPr>
              <a:t>11:0</a:t>
            </a:r>
            <a:r>
              <a:rPr lang="it-IT" dirty="0" smtClean="0"/>
              <a:t>. </a:t>
            </a:r>
          </a:p>
          <a:p>
            <a:endParaRPr lang="it-IT" sz="1000" dirty="0" smtClean="0"/>
          </a:p>
          <a:p>
            <a:r>
              <a:rPr lang="it-IT" dirty="0" smtClean="0"/>
              <a:t>L’offset è un valore senza segno, quindi deve essere esteso a 32 bit.</a:t>
            </a:r>
          </a:p>
          <a:p>
            <a:endParaRPr lang="it-IT" sz="1000" dirty="0" smtClean="0"/>
          </a:p>
          <a:p>
            <a:r>
              <a:rPr lang="it-IT" sz="1600" dirty="0" smtClean="0"/>
              <a:t>Il valore a 32 bit (</a:t>
            </a:r>
            <a:r>
              <a:rPr lang="it-IT" sz="1600" b="1" dirty="0" err="1" smtClean="0">
                <a:solidFill>
                  <a:srgbClr val="C00000"/>
                </a:solidFill>
              </a:rPr>
              <a:t>ExtImm</a:t>
            </a:r>
            <a:r>
              <a:rPr lang="it-IT" sz="1600" dirty="0" smtClean="0"/>
              <a:t>) è tale che </a:t>
            </a:r>
            <a:r>
              <a:rPr lang="it-IT" sz="1600" b="1" dirty="0" smtClean="0">
                <a:solidFill>
                  <a:schemeClr val="tx2"/>
                </a:solidFill>
              </a:rPr>
              <a:t>ExtImm</a:t>
            </a:r>
            <a:r>
              <a:rPr lang="it-IT" sz="1600" b="1" baseline="-25000" dirty="0" smtClean="0">
                <a:solidFill>
                  <a:schemeClr val="tx2"/>
                </a:solidFill>
              </a:rPr>
              <a:t>31:12</a:t>
            </a:r>
            <a:r>
              <a:rPr lang="it-IT" sz="1600" baseline="-25000" dirty="0" smtClean="0"/>
              <a:t> </a:t>
            </a:r>
            <a:r>
              <a:rPr lang="it-IT" sz="1600" dirty="0" smtClean="0"/>
              <a:t>= 0 e </a:t>
            </a:r>
            <a:r>
              <a:rPr lang="it-IT" sz="1600" b="1" dirty="0" smtClean="0">
                <a:solidFill>
                  <a:schemeClr val="tx2"/>
                </a:solidFill>
              </a:rPr>
              <a:t>ExtImm</a:t>
            </a:r>
            <a:r>
              <a:rPr lang="it-IT" sz="1600" b="1" baseline="-25000" dirty="0" smtClean="0">
                <a:solidFill>
                  <a:schemeClr val="tx2"/>
                </a:solidFill>
              </a:rPr>
              <a:t>11:0</a:t>
            </a:r>
            <a:r>
              <a:rPr lang="it-IT" sz="1600" dirty="0" smtClean="0"/>
              <a:t> = </a:t>
            </a:r>
            <a:r>
              <a:rPr lang="it-IT" sz="1600" b="1" dirty="0" smtClean="0">
                <a:solidFill>
                  <a:schemeClr val="tx2"/>
                </a:solidFill>
              </a:rPr>
              <a:t>Instr</a:t>
            </a:r>
            <a:r>
              <a:rPr lang="it-IT" sz="1600" b="1" baseline="-25000" dirty="0" smtClean="0">
                <a:solidFill>
                  <a:schemeClr val="tx2"/>
                </a:solidFill>
              </a:rPr>
              <a:t>11:0</a:t>
            </a:r>
            <a:r>
              <a:rPr lang="it-IT" sz="1600" dirty="0" smtClean="0"/>
              <a:t>.</a:t>
            </a:r>
          </a:p>
          <a:p>
            <a:r>
              <a:rPr lang="it-IT" b="1" dirty="0" err="1" smtClean="0">
                <a:solidFill>
                  <a:srgbClr val="C00000"/>
                </a:solidFill>
              </a:rPr>
              <a:t>ExtImm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dirty="0" smtClean="0"/>
              <a:t>estende a 32 bit costanti a 8, 12 e 24 bit. Non viene memorizzato in un registro, poiché dipende solo da </a:t>
            </a:r>
            <a:r>
              <a:rPr lang="it-IT" b="1" dirty="0" err="1" smtClean="0">
                <a:solidFill>
                  <a:srgbClr val="C00000"/>
                </a:solidFill>
              </a:rPr>
              <a:t>Instr</a:t>
            </a:r>
            <a:r>
              <a:rPr lang="it-IT" dirty="0" smtClean="0"/>
              <a:t>, che non cambia durante l’esecuzione dell’istruzione. </a:t>
            </a:r>
          </a:p>
        </p:txBody>
      </p:sp>
      <p:cxnSp>
        <p:nvCxnSpPr>
          <p:cNvPr id="29" name="Connettore 1 25"/>
          <p:cNvCxnSpPr/>
          <p:nvPr/>
        </p:nvCxnSpPr>
        <p:spPr>
          <a:xfrm rot="16200000" flipH="1">
            <a:off x="4167663" y="4367362"/>
            <a:ext cx="183668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4847207" y="3233997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ImmSrc</a:t>
            </a:r>
            <a:endParaRPr lang="it-IT" sz="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337" y="3841846"/>
            <a:ext cx="585168" cy="57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3114" y="3721225"/>
            <a:ext cx="1049086" cy="128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61927" y="3717033"/>
            <a:ext cx="1330559" cy="1479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>
          <a:xfrm>
            <a:off x="7010400" y="6492875"/>
            <a:ext cx="2133600" cy="365125"/>
          </a:xfrm>
        </p:spPr>
        <p:txBody>
          <a:bodyPr>
            <a:normAutofit/>
          </a:bodyPr>
          <a:lstStyle/>
          <a:p>
            <a:pPr algn="ctr"/>
            <a:fld id="{4B3AE926-E3D9-4FF7-AB63-EDFF9183FB87}" type="datetime4">
              <a:rPr lang="it-IT" smtClean="0">
                <a:solidFill>
                  <a:schemeClr val="accent1">
                    <a:lumMod val="50000"/>
                  </a:schemeClr>
                </a:solidFill>
              </a:rPr>
              <a:pPr algn="ctr"/>
              <a:t>14 giugno 2019</a:t>
            </a:fld>
            <a:endParaRPr lang="it-IT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0" y="6448251"/>
            <a:ext cx="683096" cy="365125"/>
          </a:xfrm>
        </p:spPr>
        <p:txBody>
          <a:bodyPr/>
          <a:lstStyle/>
          <a:p>
            <a:pPr algn="ctr"/>
            <a:fld id="{94F662ED-4476-4064-A122-85DB5A5542A3}" type="slidenum">
              <a:rPr lang="it-IT" smtClean="0">
                <a:solidFill>
                  <a:schemeClr val="bg1"/>
                </a:solidFill>
              </a:rPr>
              <a:pPr algn="ctr"/>
              <a:t>9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Titolo 9"/>
          <p:cNvSpPr txBox="1">
            <a:spLocks/>
          </p:cNvSpPr>
          <p:nvPr/>
        </p:nvSpPr>
        <p:spPr>
          <a:xfrm>
            <a:off x="0" y="332656"/>
            <a:ext cx="6948264" cy="576064"/>
          </a:xfrm>
          <a:prstGeom prst="rect">
            <a:avLst/>
          </a:prstGeom>
        </p:spPr>
        <p:txBody>
          <a:bodyPr>
            <a:normAutofit fontScale="8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Il </a:t>
            </a:r>
            <a:r>
              <a:rPr lang="it-IT" sz="4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datapath</a:t>
            </a:r>
            <a:r>
              <a:rPr lang="it-IT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(LDR)</a:t>
            </a:r>
            <a:endParaRPr kumimoji="0" lang="it-IT" sz="4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4" name="Connettore 4 13"/>
          <p:cNvCxnSpPr/>
          <p:nvPr/>
        </p:nvCxnSpPr>
        <p:spPr>
          <a:xfrm>
            <a:off x="755576" y="4216126"/>
            <a:ext cx="626910" cy="837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3848" y="332656"/>
            <a:ext cx="3995936" cy="54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79112" y="3809540"/>
            <a:ext cx="476250" cy="577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Connettore 4 23"/>
          <p:cNvCxnSpPr/>
          <p:nvPr/>
        </p:nvCxnSpPr>
        <p:spPr>
          <a:xfrm>
            <a:off x="2175933" y="4199467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1 25"/>
          <p:cNvCxnSpPr/>
          <p:nvPr/>
        </p:nvCxnSpPr>
        <p:spPr>
          <a:xfrm rot="16200000" flipH="1">
            <a:off x="2073491" y="3861048"/>
            <a:ext cx="864096" cy="144016"/>
          </a:xfrm>
          <a:prstGeom prst="bentConnector3">
            <a:avLst>
              <a:gd name="adj1" fmla="val 114249"/>
            </a:avLst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195736" y="3284984"/>
            <a:ext cx="5116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IRWrite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7" name="Connettore 1 36"/>
          <p:cNvCxnSpPr/>
          <p:nvPr/>
        </p:nvCxnSpPr>
        <p:spPr>
          <a:xfrm flipH="1">
            <a:off x="3037490" y="3948078"/>
            <a:ext cx="2095" cy="16854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4 23"/>
          <p:cNvCxnSpPr/>
          <p:nvPr/>
        </p:nvCxnSpPr>
        <p:spPr>
          <a:xfrm>
            <a:off x="2694995" y="4203538"/>
            <a:ext cx="347134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>
            <a:off x="3045160" y="4061600"/>
            <a:ext cx="896219" cy="6896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/>
          <p:nvPr/>
        </p:nvSpPr>
        <p:spPr>
          <a:xfrm>
            <a:off x="2973152" y="3850537"/>
            <a:ext cx="4828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b="1" dirty="0" smtClean="0"/>
              <a:t>19:16</a:t>
            </a:r>
            <a:endParaRPr lang="it-IT" sz="1000" b="1" dirty="0"/>
          </a:p>
        </p:txBody>
      </p:sp>
      <p:pic>
        <p:nvPicPr>
          <p:cNvPr id="553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74539" y="3765089"/>
            <a:ext cx="371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o 20"/>
          <p:cNvGrpSpPr/>
          <p:nvPr/>
        </p:nvGrpSpPr>
        <p:grpSpPr>
          <a:xfrm>
            <a:off x="3032797" y="5220340"/>
            <a:ext cx="2691331" cy="522567"/>
            <a:chOff x="3386488" y="5518882"/>
            <a:chExt cx="2691331" cy="52256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67944" y="5518882"/>
              <a:ext cx="2009875" cy="522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3" name="Connettore 1 22"/>
            <p:cNvCxnSpPr/>
            <p:nvPr/>
          </p:nvCxnSpPr>
          <p:spPr>
            <a:xfrm>
              <a:off x="3413523" y="5887782"/>
              <a:ext cx="936104" cy="0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/>
            <p:cNvSpPr txBox="1"/>
            <p:nvPr/>
          </p:nvSpPr>
          <p:spPr>
            <a:xfrm>
              <a:off x="3386488" y="5631750"/>
              <a:ext cx="4171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000" b="1" dirty="0" smtClean="0"/>
                <a:t>11:0</a:t>
              </a:r>
              <a:endParaRPr lang="it-IT" sz="1000" b="1" dirty="0"/>
            </a:p>
          </p:txBody>
        </p:sp>
      </p:grpSp>
      <p:cxnSp>
        <p:nvCxnSpPr>
          <p:cNvPr id="29" name="Connettore 1 25"/>
          <p:cNvCxnSpPr/>
          <p:nvPr/>
        </p:nvCxnSpPr>
        <p:spPr>
          <a:xfrm flipV="1">
            <a:off x="5381297" y="4582510"/>
            <a:ext cx="1093075" cy="882870"/>
          </a:xfrm>
          <a:prstGeom prst="bentConnector3">
            <a:avLst>
              <a:gd name="adj1" fmla="val 9038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1 29"/>
          <p:cNvCxnSpPr/>
          <p:nvPr/>
        </p:nvCxnSpPr>
        <p:spPr>
          <a:xfrm>
            <a:off x="5442202" y="4117368"/>
            <a:ext cx="1021660" cy="2370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tangolo 47"/>
          <p:cNvSpPr/>
          <p:nvPr/>
        </p:nvSpPr>
        <p:spPr>
          <a:xfrm>
            <a:off x="0" y="908720"/>
            <a:ext cx="83884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Il processore deve aggiungere l'</a:t>
            </a:r>
            <a:r>
              <a:rPr lang="it-IT" sz="2000" b="1" dirty="0" smtClean="0">
                <a:solidFill>
                  <a:srgbClr val="C00000"/>
                </a:solidFill>
              </a:rPr>
              <a:t>indirizzo di base</a:t>
            </a:r>
            <a:r>
              <a:rPr lang="it-IT" sz="2000" dirty="0" smtClean="0"/>
              <a:t> all'offset per trovare l'indirizzo di memoria a cui leggere. La somma è effettuata per mezzo di una </a:t>
            </a:r>
            <a:r>
              <a:rPr lang="it-IT" sz="2000" b="1" dirty="0" smtClean="0">
                <a:solidFill>
                  <a:srgbClr val="C00000"/>
                </a:solidFill>
              </a:rPr>
              <a:t>ALU</a:t>
            </a:r>
            <a:r>
              <a:rPr lang="it-IT" sz="2000" dirty="0" smtClean="0"/>
              <a:t>.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0" y="162880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La </a:t>
            </a:r>
            <a:r>
              <a:rPr lang="it-IT" sz="2000" b="1" dirty="0" smtClean="0">
                <a:solidFill>
                  <a:schemeClr val="tx2"/>
                </a:solidFill>
              </a:rPr>
              <a:t>ALU</a:t>
            </a:r>
            <a:r>
              <a:rPr lang="it-IT" sz="2000" dirty="0" smtClean="0"/>
              <a:t> riceve due operandi (</a:t>
            </a:r>
            <a:r>
              <a:rPr lang="it-IT" sz="2000" b="1" dirty="0" err="1" smtClean="0">
                <a:solidFill>
                  <a:srgbClr val="C00000"/>
                </a:solidFill>
              </a:rPr>
              <a:t>srcA</a:t>
            </a:r>
            <a:r>
              <a:rPr lang="it-IT" sz="2000" dirty="0" smtClean="0"/>
              <a:t> e </a:t>
            </a:r>
            <a:r>
              <a:rPr lang="it-IT" sz="2000" b="1" dirty="0" err="1" smtClean="0">
                <a:solidFill>
                  <a:srgbClr val="C00000"/>
                </a:solidFill>
              </a:rPr>
              <a:t>srcB</a:t>
            </a:r>
            <a:r>
              <a:rPr lang="it-IT" sz="2000" dirty="0" smtClean="0"/>
              <a:t>). </a:t>
            </a:r>
            <a:r>
              <a:rPr lang="it-IT" sz="2000" b="1" dirty="0" err="1" smtClean="0">
                <a:solidFill>
                  <a:schemeClr val="tx2"/>
                </a:solidFill>
              </a:rPr>
              <a:t>srcA</a:t>
            </a:r>
            <a:r>
              <a:rPr lang="it-IT" sz="2000" dirty="0" smtClean="0"/>
              <a:t> proviene dal </a:t>
            </a:r>
            <a:r>
              <a:rPr lang="it-IT" sz="2000" dirty="0" err="1" smtClean="0"/>
              <a:t>register</a:t>
            </a:r>
            <a:r>
              <a:rPr lang="it-IT" sz="2000" dirty="0" smtClean="0"/>
              <a:t> file, mentre e </a:t>
            </a:r>
            <a:r>
              <a:rPr lang="it-IT" sz="2000" b="1" dirty="0" err="1" smtClean="0">
                <a:solidFill>
                  <a:schemeClr val="tx2"/>
                </a:solidFill>
              </a:rPr>
              <a:t>srcB</a:t>
            </a:r>
            <a:r>
              <a:rPr lang="it-IT" sz="2000" dirty="0" smtClean="0"/>
              <a:t> è il valore già contenuto nell’</a:t>
            </a:r>
            <a:r>
              <a:rPr lang="it-IT" sz="2000" b="1" dirty="0" smtClean="0">
                <a:solidFill>
                  <a:schemeClr val="tx2"/>
                </a:solidFill>
              </a:rPr>
              <a:t>ALU</a:t>
            </a:r>
            <a:r>
              <a:rPr lang="it-IT" sz="2000" dirty="0" smtClean="0"/>
              <a:t>. Inoltre, il segnale a 2-bit  </a:t>
            </a:r>
            <a:r>
              <a:rPr lang="it-IT" sz="2000" b="1" dirty="0" err="1" smtClean="0">
                <a:solidFill>
                  <a:srgbClr val="C00000"/>
                </a:solidFill>
              </a:rPr>
              <a:t>ALUControl</a:t>
            </a:r>
            <a:r>
              <a:rPr lang="it-IT" sz="2000" dirty="0" smtClean="0"/>
              <a:t> specifica l'operazione (una somma è indicata con 00). </a:t>
            </a:r>
          </a:p>
        </p:txBody>
      </p:sp>
      <p:sp>
        <p:nvSpPr>
          <p:cNvPr id="50" name="Rettangolo 49"/>
          <p:cNvSpPr/>
          <p:nvPr/>
        </p:nvSpPr>
        <p:spPr>
          <a:xfrm>
            <a:off x="0" y="263691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/>
              <a:t>La </a:t>
            </a:r>
            <a:r>
              <a:rPr lang="it-IT" sz="2000" b="1" dirty="0" smtClean="0">
                <a:solidFill>
                  <a:schemeClr val="tx2"/>
                </a:solidFill>
              </a:rPr>
              <a:t>ALU</a:t>
            </a:r>
            <a:r>
              <a:rPr lang="it-IT" sz="2000" dirty="0" smtClean="0"/>
              <a:t> genera un valore a 32 bit </a:t>
            </a:r>
            <a:r>
              <a:rPr lang="it-IT" sz="2000" b="1" dirty="0" err="1" smtClean="0">
                <a:solidFill>
                  <a:srgbClr val="C00000"/>
                </a:solidFill>
              </a:rPr>
              <a:t>ALUResult</a:t>
            </a:r>
            <a:r>
              <a:rPr lang="it-IT" sz="2000" dirty="0" smtClean="0"/>
              <a:t>, che viene memorizzato in un registro </a:t>
            </a:r>
            <a:r>
              <a:rPr lang="it-IT" sz="2000" b="1" dirty="0" err="1" smtClean="0">
                <a:solidFill>
                  <a:srgbClr val="C00000"/>
                </a:solidFill>
              </a:rPr>
              <a:t>ALUOut</a:t>
            </a:r>
            <a:r>
              <a:rPr lang="it-IT" sz="2000" dirty="0" smtClean="0"/>
              <a:t>.</a:t>
            </a:r>
            <a:endParaRPr lang="it-IT" sz="2000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97329" y="3929369"/>
            <a:ext cx="781237" cy="81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52609" y="3974232"/>
            <a:ext cx="1185241" cy="734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Connettore 1 25"/>
          <p:cNvCxnSpPr/>
          <p:nvPr/>
        </p:nvCxnSpPr>
        <p:spPr>
          <a:xfrm rot="16200000" flipH="1">
            <a:off x="4167663" y="4367362"/>
            <a:ext cx="1836686" cy="200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4847207" y="3233997"/>
            <a:ext cx="511679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ImmSrc</a:t>
            </a:r>
            <a:endParaRPr lang="it-IT" sz="800" b="1" dirty="0">
              <a:solidFill>
                <a:schemeClr val="accent5"/>
              </a:solidFill>
            </a:endParaRPr>
          </a:p>
        </p:txBody>
      </p:sp>
      <p:cxnSp>
        <p:nvCxnSpPr>
          <p:cNvPr id="35" name="Connettore 1 25"/>
          <p:cNvCxnSpPr/>
          <p:nvPr/>
        </p:nvCxnSpPr>
        <p:spPr>
          <a:xfrm flipH="1">
            <a:off x="6967470" y="3428997"/>
            <a:ext cx="2570" cy="608530"/>
          </a:xfrm>
          <a:prstGeom prst="straightConnector1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/>
          <p:cNvSpPr txBox="1"/>
          <p:nvPr/>
        </p:nvSpPr>
        <p:spPr>
          <a:xfrm>
            <a:off x="6660232" y="3212976"/>
            <a:ext cx="720080" cy="21544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sz="800" b="1" dirty="0" err="1" smtClean="0">
                <a:solidFill>
                  <a:schemeClr val="accent5"/>
                </a:solidFill>
              </a:rPr>
              <a:t>ALUControl</a:t>
            </a:r>
            <a:endParaRPr lang="it-IT" sz="8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36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13158</TotalTime>
  <Words>2399</Words>
  <Application>Microsoft Office PowerPoint</Application>
  <PresentationFormat>On-screen Show (4:3)</PresentationFormat>
  <Paragraphs>354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Tema di Office</vt:lpstr>
      <vt:lpstr>Equazione</vt:lpstr>
      <vt:lpstr>Architettura degli Elaboratori I - B  Le Microarchitetture Il Ciclo Multiplo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Operativi II  Introduzione al Corso</dc:title>
  <dc:creator>driccio</dc:creator>
  <cp:lastModifiedBy>Alberto Aloisio</cp:lastModifiedBy>
  <cp:revision>94</cp:revision>
  <dcterms:created xsi:type="dcterms:W3CDTF">2013-02-20T11:18:25Z</dcterms:created>
  <dcterms:modified xsi:type="dcterms:W3CDTF">2019-06-14T10:13:28Z</dcterms:modified>
</cp:coreProperties>
</file>