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3" r:id="rId2"/>
    <p:sldId id="256" r:id="rId3"/>
    <p:sldId id="257" r:id="rId4"/>
    <p:sldId id="258" r:id="rId5"/>
    <p:sldId id="272" r:id="rId6"/>
    <p:sldId id="279" r:id="rId7"/>
    <p:sldId id="278" r:id="rId8"/>
    <p:sldId id="274" r:id="rId9"/>
    <p:sldId id="259" r:id="rId10"/>
    <p:sldId id="260" r:id="rId11"/>
    <p:sldId id="275" r:id="rId12"/>
    <p:sldId id="280" r:id="rId13"/>
    <p:sldId id="261" r:id="rId14"/>
    <p:sldId id="262" r:id="rId15"/>
    <p:sldId id="264" r:id="rId16"/>
    <p:sldId id="276" r:id="rId17"/>
    <p:sldId id="263" r:id="rId18"/>
    <p:sldId id="268" r:id="rId19"/>
    <p:sldId id="265" r:id="rId20"/>
    <p:sldId id="271" r:id="rId21"/>
    <p:sldId id="266" r:id="rId22"/>
    <p:sldId id="269" r:id="rId23"/>
    <p:sldId id="277" r:id="rId24"/>
    <p:sldId id="270" r:id="rId25"/>
    <p:sldId id="267" r:id="rId26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6E4F63-898D-4994-9292-FD385779227B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170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A972B1-8EC6-4123-8783-ABFD20677782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555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F6E97-B33E-4F38-8188-151A1734FD03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4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C654-F6BA-45C8-AB5D-BB9E617645B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86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15D6-70DC-4FB5-B2FB-629EB2629AE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65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EC37A-87A9-454F-96F5-DC676D2E81B3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FDF24-CB9A-456D-8182-01039B5832E9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29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0C13-6A16-4665-9312-AB14488F6316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4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AA5E7-81D3-493F-911F-F92B5ECE1C66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8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E7560-4A7C-4537-BE6C-0AEB538E3CD3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0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568AE-1895-426C-A454-06B433B6A095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43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87C7A-D218-4CC2-BBC6-285C185CAD53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84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9A402-9B1F-444F-9C1E-C44E3DA19A96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2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/>
              <a:t>Novembre 2004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248400"/>
            <a:ext cx="534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9C7CBCF-B275-4869-AEEA-3352DD32F0E6}" type="slidenum">
              <a:rPr lang="it-IT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D9A-BFA2-469F-B171-798EBE977082}" type="slidenum">
              <a:rPr lang="it-IT"/>
              <a:pPr/>
              <a:t>1</a:t>
            </a:fld>
            <a:endParaRPr lang="it-IT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477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Memoria virtuale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00113" y="1211263"/>
          <a:ext cx="7056437" cy="418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o" r:id="rId3" imgW="6042870" imgH="3597067" progId="Word.Document.8">
                  <p:embed/>
                </p:oleObj>
              </mc:Choice>
              <mc:Fallback>
                <p:oleObj name="Documento" r:id="rId3" imgW="6042870" imgH="35970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11263"/>
                        <a:ext cx="7056437" cy="418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1D-1250-45E5-A46D-ACAB0C0D8B25}" type="slidenum">
              <a:rPr lang="it-IT"/>
              <a:pPr/>
              <a:t>10</a:t>
            </a:fld>
            <a:endParaRPr 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76275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Capacità delle memorie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436688" y="1387475"/>
          <a:ext cx="6303962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o" r:id="rId3" imgW="6060485" imgH="4119210" progId="Word.Document.8">
                  <p:embed/>
                </p:oleObj>
              </mc:Choice>
              <mc:Fallback>
                <p:oleObj name="Documento" r:id="rId3" imgW="6060485" imgH="41192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387475"/>
                        <a:ext cx="6303962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A371-3EE7-4ACF-98DD-78E6C1DDBF71}" type="slidenum">
              <a:rPr lang="it-IT"/>
              <a:pPr/>
              <a:t>11</a:t>
            </a:fld>
            <a:endParaRPr lang="it-IT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76275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La traduzione dell’indirizzo virtuale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474788" y="1314450"/>
          <a:ext cx="645795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o" r:id="rId3" imgW="6182356" imgH="4109494" progId="Word.Document.8">
                  <p:embed/>
                </p:oleObj>
              </mc:Choice>
              <mc:Fallback>
                <p:oleObj name="Documento" r:id="rId3" imgW="6182356" imgH="410949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314450"/>
                        <a:ext cx="6457950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FC00-8D42-4CCD-82ED-C336712DA18E}" type="slidenum">
              <a:rPr lang="it-IT"/>
              <a:pPr/>
              <a:t>12</a:t>
            </a:fld>
            <a:endParaRPr lang="it-IT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Il processo di ricerca in memoria ( 1 / 2 )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476375" y="1628775"/>
          <a:ext cx="6327775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o" r:id="rId3" imgW="6124117" imgH="3853640" progId="Word.Document.8">
                  <p:embed/>
                </p:oleObj>
              </mc:Choice>
              <mc:Fallback>
                <p:oleObj name="Documento" r:id="rId3" imgW="6124117" imgH="38536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6327775" cy="39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8A53-383E-4CF1-B563-65F3594244C0}" type="slidenum">
              <a:rPr lang="it-IT"/>
              <a:pPr/>
              <a:t>13</a:t>
            </a:fld>
            <a:endParaRPr lang="it-IT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71475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Il processo di ricerca in memoria ( 2 / 2 )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76375" y="1773238"/>
          <a:ext cx="6145213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" name="Documento" r:id="rId3" imgW="6118365" imgH="3678393" progId="Word.Document.8">
                  <p:embed/>
                </p:oleObj>
              </mc:Choice>
              <mc:Fallback>
                <p:oleObj name="Documento" r:id="rId3" imgW="6118365" imgH="367839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73238"/>
                        <a:ext cx="6145213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C053-B797-4856-A239-181077791037}" type="slidenum">
              <a:rPr lang="it-IT"/>
              <a:pPr/>
              <a:t>14</a:t>
            </a:fld>
            <a:endParaRPr lang="it-IT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2954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Cache, memoria principale e disco,</a:t>
            </a:r>
            <a:br>
              <a:rPr lang="it-IT" sz="3200" b="1">
                <a:solidFill>
                  <a:schemeClr val="bg1"/>
                </a:solidFill>
              </a:rPr>
            </a:br>
            <a:r>
              <a:rPr lang="it-IT" sz="3200" b="1">
                <a:solidFill>
                  <a:schemeClr val="bg1"/>
                </a:solidFill>
              </a:rPr>
              <a:t>tre elementi di un’unica struttura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336675" y="2149475"/>
          <a:ext cx="6710363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" name="Documento" r:id="rId3" imgW="6206443" imgH="2843180" progId="Word.Document.8">
                  <p:embed/>
                </p:oleObj>
              </mc:Choice>
              <mc:Fallback>
                <p:oleObj name="Documento" r:id="rId3" imgW="6206443" imgH="28431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149475"/>
                        <a:ext cx="6710363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E0B4-5831-4402-A6E1-3DC5C3BB1349}" type="slidenum">
              <a:rPr lang="it-IT"/>
              <a:pPr/>
              <a:t>15</a:t>
            </a:fld>
            <a:endParaRPr lang="it-IT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La tabella dei numeri di pagina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331913" y="1798638"/>
          <a:ext cx="676910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o" r:id="rId3" imgW="6036399" imgH="3325380" progId="Word.Document.8">
                  <p:embed/>
                </p:oleObj>
              </mc:Choice>
              <mc:Fallback>
                <p:oleObj name="Documento" r:id="rId3" imgW="6036399" imgH="33253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98638"/>
                        <a:ext cx="6769100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7C38-CA9C-4BA3-B9EF-C1D08365E5C4}" type="slidenum">
              <a:rPr lang="it-IT"/>
              <a:pPr/>
              <a:t>16</a:t>
            </a:fld>
            <a:endParaRPr lang="it-IT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La gestione della tabella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331913" y="1268413"/>
          <a:ext cx="6800850" cy="441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o" r:id="rId3" imgW="6748638" imgH="4384196" progId="Word.Document.8">
                  <p:embed/>
                </p:oleObj>
              </mc:Choice>
              <mc:Fallback>
                <p:oleObj name="Documento" r:id="rId3" imgW="6748638" imgH="43841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6800850" cy="441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EB48-4DF5-4823-B639-28A3B37F7CBA}" type="slidenum">
              <a:rPr lang="it-IT"/>
              <a:pPr/>
              <a:t>17</a:t>
            </a:fld>
            <a:endParaRPr lang="it-IT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549275"/>
            <a:ext cx="2438400" cy="19812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Schema della tabella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413" y="288925"/>
            <a:ext cx="6480175" cy="6453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539750" y="428625"/>
          <a:ext cx="5894388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CorelDRAW" r:id="rId3" imgW="5893920" imgH="6169320" progId="CorelDraw.Graphic.9">
                  <p:embed/>
                </p:oleObj>
              </mc:Choice>
              <mc:Fallback>
                <p:oleObj name="CorelDRAW" r:id="rId3" imgW="5893920" imgH="6169320" progId="CorelDraw.Graphic.9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8625"/>
                        <a:ext cx="5894388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900-5A99-4B5A-B2BD-87FEA9DED0B4}" type="slidenum">
              <a:rPr lang="it-IT"/>
              <a:pPr/>
              <a:t>18</a:t>
            </a:fld>
            <a:endParaRPr lang="it-IT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I bit di “controllo”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189038" y="1200150"/>
          <a:ext cx="6789737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o" r:id="rId3" imgW="6907333" imgH="4508080" progId="Word.Document.8">
                  <p:embed/>
                </p:oleObj>
              </mc:Choice>
              <mc:Fallback>
                <p:oleObj name="Documento" r:id="rId3" imgW="6907333" imgH="4508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200150"/>
                        <a:ext cx="6789737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5F3C-EEC1-4AF3-BBA2-862C73FE4378}" type="slidenum">
              <a:rPr lang="it-IT"/>
              <a:pPr/>
              <a:t>19</a:t>
            </a:fld>
            <a:endParaRPr lang="it-IT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Il </a:t>
            </a:r>
            <a:r>
              <a:rPr lang="it-IT" sz="3200" b="1" i="1">
                <a:solidFill>
                  <a:schemeClr val="bg1"/>
                </a:solidFill>
              </a:rPr>
              <a:t>registro base</a:t>
            </a:r>
            <a:br>
              <a:rPr lang="it-IT" sz="3200" b="1" i="1">
                <a:solidFill>
                  <a:schemeClr val="bg1"/>
                </a:solidFill>
              </a:rPr>
            </a:br>
            <a:r>
              <a:rPr lang="it-IT" sz="3200" b="1">
                <a:solidFill>
                  <a:schemeClr val="bg1"/>
                </a:solidFill>
              </a:rPr>
              <a:t>della tabella dei numeri di pagina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71550" y="1314450"/>
          <a:ext cx="7345363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o" r:id="rId3" imgW="7448908" imgH="4849841" progId="Word.Document.8">
                  <p:embed/>
                </p:oleObj>
              </mc:Choice>
              <mc:Fallback>
                <p:oleObj name="Documento" r:id="rId3" imgW="7448908" imgH="484984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14450"/>
                        <a:ext cx="7345363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04EC-32F1-4135-818D-B6CF36FED3E0}" type="slidenum">
              <a:rPr lang="it-IT"/>
              <a:pPr/>
              <a:t>2</a:t>
            </a:fld>
            <a:endParaRPr lang="it-IT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Considerazioni storiche ( 1 / 2 )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49338" y="1524000"/>
          <a:ext cx="7143750" cy="39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o" r:id="rId3" imgW="7313535" imgH="4086851" progId="Word.Document.8">
                  <p:embed/>
                </p:oleObj>
              </mc:Choice>
              <mc:Fallback>
                <p:oleObj name="Documento" r:id="rId3" imgW="7313535" imgH="40868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524000"/>
                        <a:ext cx="7143750" cy="399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DEC7-C51C-4BF0-B6CF-B810FBBCC022}" type="slidenum">
              <a:rPr lang="it-IT"/>
              <a:pPr/>
              <a:t>20</a:t>
            </a:fld>
            <a:endParaRPr lang="it-IT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Indirizzo delle pagine su disco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258888" y="1171575"/>
          <a:ext cx="7058025" cy="460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8" name="Documento" r:id="rId3" imgW="6535607" imgH="4265354" progId="Word.Document.8">
                  <p:embed/>
                </p:oleObj>
              </mc:Choice>
              <mc:Fallback>
                <p:oleObj name="Documento" r:id="rId3" imgW="6535607" imgH="426535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71575"/>
                        <a:ext cx="7058025" cy="460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7050-FFB8-4198-8127-8F6FA25D479D}" type="slidenum">
              <a:rPr lang="it-IT"/>
              <a:pPr/>
              <a:t>21</a:t>
            </a:fld>
            <a:endParaRPr lang="it-IT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Considerazioni aggiuntive sulla MMU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55650" y="982663"/>
          <a:ext cx="8001000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o" r:id="rId3" imgW="7349949" imgH="4652491" progId="Word.Document.8">
                  <p:embed/>
                </p:oleObj>
              </mc:Choice>
              <mc:Fallback>
                <p:oleObj name="Documento" r:id="rId3" imgW="7349949" imgH="465249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2663"/>
                        <a:ext cx="8001000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98C-DCA8-464C-8FE8-51DDF3F88168}" type="slidenum">
              <a:rPr lang="it-IT"/>
              <a:pPr/>
              <a:t>22</a:t>
            </a:fld>
            <a:endParaRPr lang="it-IT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Il “Traslation Lookaside Buffer”, TLB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006475" y="1554163"/>
          <a:ext cx="7326313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o" r:id="rId3" imgW="6981822" imgH="4018666" progId="Word.Document.8">
                  <p:embed/>
                </p:oleObj>
              </mc:Choice>
              <mc:Fallback>
                <p:oleObj name="Documento" r:id="rId3" imgW="6981822" imgH="401866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554163"/>
                        <a:ext cx="7326313" cy="419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1BBF-4A79-4BF1-AB8C-1DAD08199A03}" type="slidenum">
              <a:rPr lang="it-IT"/>
              <a:pPr/>
              <a:t>23</a:t>
            </a:fld>
            <a:endParaRPr lang="it-IT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Schema di principio del TLB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42988" y="836613"/>
            <a:ext cx="7129462" cy="5472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187450" y="1042988"/>
          <a:ext cx="6557963" cy="512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CorelDRAW" r:id="rId3" imgW="6558480" imgH="5122800" progId="CorelDraw.Graphic.9">
                  <p:embed/>
                </p:oleObj>
              </mc:Choice>
              <mc:Fallback>
                <p:oleObj name="CorelDRAW" r:id="rId3" imgW="6558480" imgH="5122800" progId="CorelDraw.Graphic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42988"/>
                        <a:ext cx="6557963" cy="5122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26D2-EEA5-4653-A208-351355774BFB}" type="slidenum">
              <a:rPr lang="it-IT"/>
              <a:pPr/>
              <a:t>24</a:t>
            </a:fld>
            <a:endParaRPr lang="it-IT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477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Terminologia della TLB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189038" y="1417638"/>
          <a:ext cx="6904037" cy="446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2" name="Documento" r:id="rId3" imgW="6541364" imgH="4239785" progId="Word.Document.8">
                  <p:embed/>
                </p:oleObj>
              </mc:Choice>
              <mc:Fallback>
                <p:oleObj name="Documento" r:id="rId3" imgW="6541364" imgH="423978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417638"/>
                        <a:ext cx="6904037" cy="446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629-7170-40BB-95D7-FB8FBD508F0E}" type="slidenum">
              <a:rPr lang="it-IT"/>
              <a:pPr/>
              <a:t>25</a:t>
            </a:fld>
            <a:endParaRPr lang="it-IT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Considerazioni finali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116013" y="1268413"/>
          <a:ext cx="7246937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o" r:id="rId3" imgW="7462222" imgH="4681302" progId="Word.Document.8">
                  <p:embed/>
                </p:oleObj>
              </mc:Choice>
              <mc:Fallback>
                <p:oleObj name="Documento" r:id="rId3" imgW="7462222" imgH="468130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7246937" cy="453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6C7-0D6D-494D-9CB9-755B4038AA98}" type="slidenum">
              <a:rPr lang="it-IT"/>
              <a:pPr/>
              <a:t>3</a:t>
            </a:fld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Considerazioni storiche ( 2 / 2 )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292225" y="1300163"/>
          <a:ext cx="6735763" cy="43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o" r:id="rId3" imgW="6875776" imgH="4729188" progId="Word.Document.8">
                  <p:embed/>
                </p:oleObj>
              </mc:Choice>
              <mc:Fallback>
                <p:oleObj name="Documento" r:id="rId3" imgW="6875776" imgH="47291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300163"/>
                        <a:ext cx="6735763" cy="436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4668-6379-411B-9443-1F9E4789503E}" type="slidenum">
              <a:rPr lang="it-IT"/>
              <a:pPr/>
              <a:t>4</a:t>
            </a:fld>
            <a:endParaRPr lang="it-IT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7013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Una importante precisazione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222375" y="1141413"/>
          <a:ext cx="6732588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o" r:id="rId3" imgW="6846385" imgH="4971931" progId="Word.Document.8">
                  <p:embed/>
                </p:oleObj>
              </mc:Choice>
              <mc:Fallback>
                <p:oleObj name="Documento" r:id="rId3" imgW="6846385" imgH="497193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141413"/>
                        <a:ext cx="6732588" cy="487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A078-4D85-42D1-A743-7345CCCC3131}" type="slidenum">
              <a:rPr lang="it-IT"/>
              <a:pPr/>
              <a:t>5</a:t>
            </a:fld>
            <a:endParaRPr lang="it-IT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La gestione è affidata al sistema operativo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331913" y="1341438"/>
          <a:ext cx="6910387" cy="43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o" r:id="rId3" imgW="6295959" imgH="3988944" progId="Word.Document.8">
                  <p:embed/>
                </p:oleObj>
              </mc:Choice>
              <mc:Fallback>
                <p:oleObj name="Documento" r:id="rId3" imgW="6295959" imgH="398894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6910387" cy="437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7428-6357-4637-8BA4-13E707CFBA42}" type="slidenum">
              <a:rPr lang="it-IT"/>
              <a:pPr/>
              <a:t>6</a:t>
            </a:fld>
            <a:endParaRPr lang="it-IT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La memoria è gestita dinamicamente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477963" y="1590675"/>
          <a:ext cx="6551612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3" imgW="5921902" imgH="3310071" progId="Word.Document.8">
                  <p:embed/>
                </p:oleObj>
              </mc:Choice>
              <mc:Fallback>
                <p:oleObj name="Document" r:id="rId3" imgW="5921902" imgH="331007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590675"/>
                        <a:ext cx="6551612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4CC3-843C-4E6E-B826-8BD526F427C8}" type="slidenum">
              <a:rPr lang="it-IT"/>
              <a:pPr/>
              <a:t>7</a:t>
            </a:fld>
            <a:endParaRPr lang="it-IT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02550" cy="963613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E’ indispensabile un</a:t>
            </a:r>
            <a:br>
              <a:rPr lang="it-IT" sz="3200" b="1">
                <a:solidFill>
                  <a:schemeClr val="bg1"/>
                </a:solidFill>
              </a:rPr>
            </a:br>
            <a:r>
              <a:rPr lang="it-IT" sz="3200" b="1">
                <a:solidFill>
                  <a:schemeClr val="bg1"/>
                </a:solidFill>
              </a:rPr>
              <a:t>algoritmo di sostituzione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76375" y="1819275"/>
          <a:ext cx="648335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o" r:id="rId3" imgW="5888643" imgH="3308826" progId="Word.Document.8">
                  <p:embed/>
                </p:oleObj>
              </mc:Choice>
              <mc:Fallback>
                <p:oleObj name="Documento" r:id="rId3" imgW="5888643" imgH="330882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19275"/>
                        <a:ext cx="6483350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64F2-E2B3-4B14-9535-9121C97EF37A}" type="slidenum">
              <a:rPr lang="it-IT"/>
              <a:pPr/>
              <a:t>8</a:t>
            </a:fld>
            <a:endParaRPr lang="it-IT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it-IT" sz="3200" b="1">
                <a:solidFill>
                  <a:schemeClr val="bg1"/>
                </a:solidFill>
              </a:rPr>
              <a:t>Dimensioni della pagina di memoria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06525" y="1657350"/>
          <a:ext cx="6605588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6030715" imgH="3510190" progId="Word.Document.8">
                  <p:embed/>
                </p:oleObj>
              </mc:Choice>
              <mc:Fallback>
                <p:oleObj name="Document" r:id="rId3" imgW="6030715" imgH="351019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1657350"/>
                        <a:ext cx="6605588" cy="381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Novembre 2004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Architettura degli elaboratori - Mod. B - 5. Memoria virtuale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7661-18F9-48EF-BE0C-2052AFEA1325}" type="slidenum">
              <a:rPr lang="it-IT"/>
              <a:pPr/>
              <a:t>9</a:t>
            </a:fld>
            <a:endParaRPr lang="it-IT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it-IT" sz="2800" b="1">
                <a:solidFill>
                  <a:schemeClr val="bg1"/>
                </a:solidFill>
              </a:rPr>
              <a:t>La Memory Management Unit (MMU)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336675" y="1485900"/>
          <a:ext cx="662940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" name="Documento" r:id="rId3" imgW="6271153" imgH="4084304" progId="Word.Document.8">
                  <p:embed/>
                </p:oleObj>
              </mc:Choice>
              <mc:Fallback>
                <p:oleObj name="Documento" r:id="rId3" imgW="6271153" imgH="408430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485900"/>
                        <a:ext cx="662940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478</Words>
  <Application>Microsoft Office PowerPoint</Application>
  <PresentationFormat>On-screen Show (4:3)</PresentationFormat>
  <Paragraphs>96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Times New Roman</vt:lpstr>
      <vt:lpstr>Struttura predefinita</vt:lpstr>
      <vt:lpstr>Documento di Microsoft Word</vt:lpstr>
      <vt:lpstr>Microsoft Word Document</vt:lpstr>
      <vt:lpstr>Immagine grafica CorelDRAW 9.0</vt:lpstr>
      <vt:lpstr>Memoria virtuale</vt:lpstr>
      <vt:lpstr>Considerazioni storiche ( 1 / 2 )</vt:lpstr>
      <vt:lpstr>Considerazioni storiche ( 2 / 2 )</vt:lpstr>
      <vt:lpstr>Una importante precisazione</vt:lpstr>
      <vt:lpstr>La gestione è affidata al sistema operativo</vt:lpstr>
      <vt:lpstr>La memoria è gestita dinamicamente</vt:lpstr>
      <vt:lpstr>E’ indispensabile un algoritmo di sostituzione</vt:lpstr>
      <vt:lpstr>Dimensioni della pagina di memoria</vt:lpstr>
      <vt:lpstr>La Memory Management Unit (MMU)</vt:lpstr>
      <vt:lpstr>Capacità delle memorie</vt:lpstr>
      <vt:lpstr>La traduzione dell’indirizzo virtuale</vt:lpstr>
      <vt:lpstr>Il processo di ricerca in memoria ( 1 / 2 )</vt:lpstr>
      <vt:lpstr>Il processo di ricerca in memoria ( 2 / 2 )</vt:lpstr>
      <vt:lpstr>Cache, memoria principale e disco, tre elementi di un’unica struttura</vt:lpstr>
      <vt:lpstr>La tabella dei numeri di pagina</vt:lpstr>
      <vt:lpstr>La gestione della tabella</vt:lpstr>
      <vt:lpstr>Schema della tabella</vt:lpstr>
      <vt:lpstr>I bit di “controllo”</vt:lpstr>
      <vt:lpstr>Il registro base della tabella dei numeri di pagina</vt:lpstr>
      <vt:lpstr>Indirizzo delle pagine su disco</vt:lpstr>
      <vt:lpstr>Considerazioni aggiuntive sulla MMU</vt:lpstr>
      <vt:lpstr>Il “Traslation Lookaside Buffer”, TLB</vt:lpstr>
      <vt:lpstr>Schema di principio del TLB</vt:lpstr>
      <vt:lpstr>Terminologia della TLB</vt:lpstr>
      <vt:lpstr>Considerazioni finali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Considerazioni storiche (1/2)</dc:title>
  <dc:creator>polo</dc:creator>
  <cp:lastModifiedBy>Admin</cp:lastModifiedBy>
  <cp:revision>35</cp:revision>
  <dcterms:created xsi:type="dcterms:W3CDTF">2000-06-11T09:19:21Z</dcterms:created>
  <dcterms:modified xsi:type="dcterms:W3CDTF">2012-04-11T12:10:39Z</dcterms:modified>
</cp:coreProperties>
</file>