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35"/>
  </p:notesMasterIdLst>
  <p:sldIdLst>
    <p:sldId id="348" r:id="rId5"/>
    <p:sldId id="359" r:id="rId6"/>
    <p:sldId id="356" r:id="rId7"/>
    <p:sldId id="358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51" r:id="rId17"/>
    <p:sldId id="274" r:id="rId18"/>
    <p:sldId id="350" r:id="rId19"/>
    <p:sldId id="265" r:id="rId20"/>
    <p:sldId id="355" r:id="rId21"/>
    <p:sldId id="354" r:id="rId22"/>
    <p:sldId id="352" r:id="rId23"/>
    <p:sldId id="353" r:id="rId24"/>
    <p:sldId id="369" r:id="rId25"/>
    <p:sldId id="373" r:id="rId26"/>
    <p:sldId id="371" r:id="rId27"/>
    <p:sldId id="370" r:id="rId28"/>
    <p:sldId id="372" r:id="rId29"/>
    <p:sldId id="374" r:id="rId30"/>
    <p:sldId id="375" r:id="rId31"/>
    <p:sldId id="377" r:id="rId32"/>
    <p:sldId id="376" r:id="rId33"/>
    <p:sldId id="3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5FDC8-C997-4ADE-9738-2EB4A15AFDB7}" v="14" dt="2020-04-13T15:14:28.426"/>
    <p1510:client id="{745E9E1E-756C-4BB9-A3F9-282C433FA266}" v="147" dt="2020-04-13T18:23:05.862"/>
    <p1510:client id="{807E6F4B-7759-4389-BF21-4EB0F3572415}" v="6" dt="2020-04-13T12:34:02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9EACE-B7F3-4914-BF1F-08EB9AB7D0A4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0BACD57E-F5C3-44B7-9776-68ADBED7204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/>
            <a:t>Environmental Analysis (PESTLE)</a:t>
          </a:r>
        </a:p>
      </dgm:t>
    </dgm:pt>
    <dgm:pt modelId="{98DDC731-FFB4-42CA-A790-997B940CB2D7}" type="parTrans" cxnId="{AC6CD334-9BB9-41A6-977B-59F3B6F0EE56}">
      <dgm:prSet/>
      <dgm:spPr/>
      <dgm:t>
        <a:bodyPr/>
        <a:lstStyle/>
        <a:p>
          <a:endParaRPr lang="en-CA"/>
        </a:p>
      </dgm:t>
    </dgm:pt>
    <dgm:pt modelId="{3D974109-1B19-4B5E-A1F5-DC12514F3E1F}" type="sibTrans" cxnId="{AC6CD334-9BB9-41A6-977B-59F3B6F0EE56}">
      <dgm:prSet/>
      <dgm:spPr/>
      <dgm:t>
        <a:bodyPr/>
        <a:lstStyle/>
        <a:p>
          <a:endParaRPr lang="en-CA"/>
        </a:p>
      </dgm:t>
    </dgm:pt>
    <dgm:pt modelId="{BE33654A-48A8-488B-AD55-7202C2F8C790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CA"/>
            <a:t>Company/Financial Analysis</a:t>
          </a:r>
        </a:p>
      </dgm:t>
    </dgm:pt>
    <dgm:pt modelId="{2D0F8B7A-167A-42A6-9E82-FA8F63974AFF}" type="parTrans" cxnId="{57F70369-09A5-4F7B-B6D3-94B26A53F0B7}">
      <dgm:prSet/>
      <dgm:spPr/>
      <dgm:t>
        <a:bodyPr/>
        <a:lstStyle/>
        <a:p>
          <a:endParaRPr lang="en-CA"/>
        </a:p>
      </dgm:t>
    </dgm:pt>
    <dgm:pt modelId="{EEBA6D59-5D69-498A-A4D6-E04BE5DCB91A}" type="sibTrans" cxnId="{57F70369-09A5-4F7B-B6D3-94B26A53F0B7}">
      <dgm:prSet/>
      <dgm:spPr/>
      <dgm:t>
        <a:bodyPr/>
        <a:lstStyle/>
        <a:p>
          <a:endParaRPr lang="en-CA"/>
        </a:p>
      </dgm:t>
    </dgm:pt>
    <dgm:pt modelId="{6D2260C2-0DF2-4B59-B59B-7695C9DE8D3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CA"/>
            <a:t>Stock Valuation</a:t>
          </a:r>
        </a:p>
      </dgm:t>
    </dgm:pt>
    <dgm:pt modelId="{BE7459CA-8E0B-47A9-BB69-B3797D24D11F}" type="parTrans" cxnId="{06D2CFB8-6A4A-432A-B205-CDD236984C1B}">
      <dgm:prSet/>
      <dgm:spPr/>
      <dgm:t>
        <a:bodyPr/>
        <a:lstStyle/>
        <a:p>
          <a:endParaRPr lang="en-CA"/>
        </a:p>
      </dgm:t>
    </dgm:pt>
    <dgm:pt modelId="{D8A09355-E923-4AFC-87E3-1D1013343012}" type="sibTrans" cxnId="{06D2CFB8-6A4A-432A-B205-CDD236984C1B}">
      <dgm:prSet/>
      <dgm:spPr/>
      <dgm:t>
        <a:bodyPr/>
        <a:lstStyle/>
        <a:p>
          <a:endParaRPr lang="en-CA"/>
        </a:p>
      </dgm:t>
    </dgm:pt>
    <dgm:pt modelId="{E73D909B-0351-4E45-B021-A9356A48CDE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/>
            <a:t>Industry Analysis</a:t>
          </a:r>
        </a:p>
      </dgm:t>
    </dgm:pt>
    <dgm:pt modelId="{EA83D971-B522-4B1F-B6E9-74C1CADD9DE4}" type="parTrans" cxnId="{F3C123C6-5F03-48E3-AF74-F09BA5CA0630}">
      <dgm:prSet/>
      <dgm:spPr/>
      <dgm:t>
        <a:bodyPr/>
        <a:lstStyle/>
        <a:p>
          <a:endParaRPr lang="en-CA"/>
        </a:p>
      </dgm:t>
    </dgm:pt>
    <dgm:pt modelId="{760757FC-6442-4740-926B-09CDF976A80C}" type="sibTrans" cxnId="{F3C123C6-5F03-48E3-AF74-F09BA5CA0630}">
      <dgm:prSet/>
      <dgm:spPr/>
      <dgm:t>
        <a:bodyPr/>
        <a:lstStyle/>
        <a:p>
          <a:endParaRPr lang="en-CA"/>
        </a:p>
      </dgm:t>
    </dgm:pt>
    <dgm:pt modelId="{C757524A-D860-497D-9140-FA27FA78DE85}" type="pres">
      <dgm:prSet presAssocID="{7E19EACE-B7F3-4914-BF1F-08EB9AB7D0A4}" presName="Name0" presStyleCnt="0">
        <dgm:presLayoutVars>
          <dgm:dir/>
          <dgm:animLvl val="lvl"/>
          <dgm:resizeHandles val="exact"/>
        </dgm:presLayoutVars>
      </dgm:prSet>
      <dgm:spPr/>
    </dgm:pt>
    <dgm:pt modelId="{DBFC313F-D315-4C41-A4A6-60A53D3903FC}" type="pres">
      <dgm:prSet presAssocID="{0BACD57E-F5C3-44B7-9776-68ADBED72047}" presName="Name8" presStyleCnt="0"/>
      <dgm:spPr/>
    </dgm:pt>
    <dgm:pt modelId="{4427C6E2-ACEB-4166-842E-181F8E860AFC}" type="pres">
      <dgm:prSet presAssocID="{0BACD57E-F5C3-44B7-9776-68ADBED72047}" presName="level" presStyleLbl="node1" presStyleIdx="0" presStyleCnt="4">
        <dgm:presLayoutVars>
          <dgm:chMax val="1"/>
          <dgm:bulletEnabled val="1"/>
        </dgm:presLayoutVars>
      </dgm:prSet>
      <dgm:spPr/>
    </dgm:pt>
    <dgm:pt modelId="{2B4FCB93-3DDE-432B-9CA2-EA811534E6CA}" type="pres">
      <dgm:prSet presAssocID="{0BACD57E-F5C3-44B7-9776-68ADBED720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A527F5-99E7-4893-8989-DDF5DE7C9984}" type="pres">
      <dgm:prSet presAssocID="{E73D909B-0351-4E45-B021-A9356A48CDEA}" presName="Name8" presStyleCnt="0"/>
      <dgm:spPr/>
    </dgm:pt>
    <dgm:pt modelId="{F9035ECF-ED11-42E3-A4BA-54B602265B75}" type="pres">
      <dgm:prSet presAssocID="{E73D909B-0351-4E45-B021-A9356A48CDEA}" presName="level" presStyleLbl="node1" presStyleIdx="1" presStyleCnt="4">
        <dgm:presLayoutVars>
          <dgm:chMax val="1"/>
          <dgm:bulletEnabled val="1"/>
        </dgm:presLayoutVars>
      </dgm:prSet>
      <dgm:spPr/>
    </dgm:pt>
    <dgm:pt modelId="{B54038F0-1C43-4F6B-BCE8-06F1198813DF}" type="pres">
      <dgm:prSet presAssocID="{E73D909B-0351-4E45-B021-A9356A48CDE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79AFF4D-D7CB-476A-BD5B-9F4EBD9347F6}" type="pres">
      <dgm:prSet presAssocID="{BE33654A-48A8-488B-AD55-7202C2F8C790}" presName="Name8" presStyleCnt="0"/>
      <dgm:spPr/>
    </dgm:pt>
    <dgm:pt modelId="{66B6F998-B73E-4036-88BE-0792F0B6486E}" type="pres">
      <dgm:prSet presAssocID="{BE33654A-48A8-488B-AD55-7202C2F8C790}" presName="level" presStyleLbl="node1" presStyleIdx="2" presStyleCnt="4">
        <dgm:presLayoutVars>
          <dgm:chMax val="1"/>
          <dgm:bulletEnabled val="1"/>
        </dgm:presLayoutVars>
      </dgm:prSet>
      <dgm:spPr/>
    </dgm:pt>
    <dgm:pt modelId="{FAD9718D-9794-4697-A93B-423DB73F1940}" type="pres">
      <dgm:prSet presAssocID="{BE33654A-48A8-488B-AD55-7202C2F8C79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646BE53-6171-42FF-A24D-CF8ACDA30521}" type="pres">
      <dgm:prSet presAssocID="{6D2260C2-0DF2-4B59-B59B-7695C9DE8D37}" presName="Name8" presStyleCnt="0"/>
      <dgm:spPr/>
    </dgm:pt>
    <dgm:pt modelId="{2010D6B7-AD8B-465F-9AAB-708991F2D626}" type="pres">
      <dgm:prSet presAssocID="{6D2260C2-0DF2-4B59-B59B-7695C9DE8D37}" presName="level" presStyleLbl="node1" presStyleIdx="3" presStyleCnt="4">
        <dgm:presLayoutVars>
          <dgm:chMax val="1"/>
          <dgm:bulletEnabled val="1"/>
        </dgm:presLayoutVars>
      </dgm:prSet>
      <dgm:spPr/>
    </dgm:pt>
    <dgm:pt modelId="{6B44455B-8FAA-4091-8B3E-30D24EFAE730}" type="pres">
      <dgm:prSet presAssocID="{6D2260C2-0DF2-4B59-B59B-7695C9DE8D3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AE84A13-B913-44FD-8B9B-64A6561DF50F}" type="presOf" srcId="{7E19EACE-B7F3-4914-BF1F-08EB9AB7D0A4}" destId="{C757524A-D860-497D-9140-FA27FA78DE85}" srcOrd="0" destOrd="0" presId="urn:microsoft.com/office/officeart/2005/8/layout/pyramid3"/>
    <dgm:cxn modelId="{E35B0A23-026D-42A7-8A04-58851CDB399C}" type="presOf" srcId="{6D2260C2-0DF2-4B59-B59B-7695C9DE8D37}" destId="{6B44455B-8FAA-4091-8B3E-30D24EFAE730}" srcOrd="1" destOrd="0" presId="urn:microsoft.com/office/officeart/2005/8/layout/pyramid3"/>
    <dgm:cxn modelId="{AC6CD334-9BB9-41A6-977B-59F3B6F0EE56}" srcId="{7E19EACE-B7F3-4914-BF1F-08EB9AB7D0A4}" destId="{0BACD57E-F5C3-44B7-9776-68ADBED72047}" srcOrd="0" destOrd="0" parTransId="{98DDC731-FFB4-42CA-A790-997B940CB2D7}" sibTransId="{3D974109-1B19-4B5E-A1F5-DC12514F3E1F}"/>
    <dgm:cxn modelId="{00E56B67-4DE1-43B8-818C-48790D078380}" type="presOf" srcId="{6D2260C2-0DF2-4B59-B59B-7695C9DE8D37}" destId="{2010D6B7-AD8B-465F-9AAB-708991F2D626}" srcOrd="0" destOrd="0" presId="urn:microsoft.com/office/officeart/2005/8/layout/pyramid3"/>
    <dgm:cxn modelId="{57F70369-09A5-4F7B-B6D3-94B26A53F0B7}" srcId="{7E19EACE-B7F3-4914-BF1F-08EB9AB7D0A4}" destId="{BE33654A-48A8-488B-AD55-7202C2F8C790}" srcOrd="2" destOrd="0" parTransId="{2D0F8B7A-167A-42A6-9E82-FA8F63974AFF}" sibTransId="{EEBA6D59-5D69-498A-A4D6-E04BE5DCB91A}"/>
    <dgm:cxn modelId="{D257AE51-86CD-4562-8E31-75CDF1B3ED59}" type="presOf" srcId="{E73D909B-0351-4E45-B021-A9356A48CDEA}" destId="{B54038F0-1C43-4F6B-BCE8-06F1198813DF}" srcOrd="1" destOrd="0" presId="urn:microsoft.com/office/officeart/2005/8/layout/pyramid3"/>
    <dgm:cxn modelId="{94337796-89A9-4246-8A26-6FA4888D64DC}" type="presOf" srcId="{0BACD57E-F5C3-44B7-9776-68ADBED72047}" destId="{4427C6E2-ACEB-4166-842E-181F8E860AFC}" srcOrd="0" destOrd="0" presId="urn:microsoft.com/office/officeart/2005/8/layout/pyramid3"/>
    <dgm:cxn modelId="{06D2CFB8-6A4A-432A-B205-CDD236984C1B}" srcId="{7E19EACE-B7F3-4914-BF1F-08EB9AB7D0A4}" destId="{6D2260C2-0DF2-4B59-B59B-7695C9DE8D37}" srcOrd="3" destOrd="0" parTransId="{BE7459CA-8E0B-47A9-BB69-B3797D24D11F}" sibTransId="{D8A09355-E923-4AFC-87E3-1D1013343012}"/>
    <dgm:cxn modelId="{F3C123C6-5F03-48E3-AF74-F09BA5CA0630}" srcId="{7E19EACE-B7F3-4914-BF1F-08EB9AB7D0A4}" destId="{E73D909B-0351-4E45-B021-A9356A48CDEA}" srcOrd="1" destOrd="0" parTransId="{EA83D971-B522-4B1F-B6E9-74C1CADD9DE4}" sibTransId="{760757FC-6442-4740-926B-09CDF976A80C}"/>
    <dgm:cxn modelId="{644935C7-6483-452F-981F-57A3BF31D35E}" type="presOf" srcId="{0BACD57E-F5C3-44B7-9776-68ADBED72047}" destId="{2B4FCB93-3DDE-432B-9CA2-EA811534E6CA}" srcOrd="1" destOrd="0" presId="urn:microsoft.com/office/officeart/2005/8/layout/pyramid3"/>
    <dgm:cxn modelId="{3F6EEACA-289E-485C-B45A-A4544910F6E7}" type="presOf" srcId="{E73D909B-0351-4E45-B021-A9356A48CDEA}" destId="{F9035ECF-ED11-42E3-A4BA-54B602265B75}" srcOrd="0" destOrd="0" presId="urn:microsoft.com/office/officeart/2005/8/layout/pyramid3"/>
    <dgm:cxn modelId="{D323F4CF-BC15-40B2-A7CE-3DB7FAEE9A7E}" type="presOf" srcId="{BE33654A-48A8-488B-AD55-7202C2F8C790}" destId="{FAD9718D-9794-4697-A93B-423DB73F1940}" srcOrd="1" destOrd="0" presId="urn:microsoft.com/office/officeart/2005/8/layout/pyramid3"/>
    <dgm:cxn modelId="{CF7E52D1-BB0B-422D-9176-6E43BF642C15}" type="presOf" srcId="{BE33654A-48A8-488B-AD55-7202C2F8C790}" destId="{66B6F998-B73E-4036-88BE-0792F0B6486E}" srcOrd="0" destOrd="0" presId="urn:microsoft.com/office/officeart/2005/8/layout/pyramid3"/>
    <dgm:cxn modelId="{1C797416-8646-46E4-ADE2-3965ECBD9B58}" type="presParOf" srcId="{C757524A-D860-497D-9140-FA27FA78DE85}" destId="{DBFC313F-D315-4C41-A4A6-60A53D3903FC}" srcOrd="0" destOrd="0" presId="urn:microsoft.com/office/officeart/2005/8/layout/pyramid3"/>
    <dgm:cxn modelId="{EF11964B-2B1E-4A94-BF3E-3EDECDFFD808}" type="presParOf" srcId="{DBFC313F-D315-4C41-A4A6-60A53D3903FC}" destId="{4427C6E2-ACEB-4166-842E-181F8E860AFC}" srcOrd="0" destOrd="0" presId="urn:microsoft.com/office/officeart/2005/8/layout/pyramid3"/>
    <dgm:cxn modelId="{5ED8812C-2D6C-4BE6-9D08-2F7489AA7FBA}" type="presParOf" srcId="{DBFC313F-D315-4C41-A4A6-60A53D3903FC}" destId="{2B4FCB93-3DDE-432B-9CA2-EA811534E6CA}" srcOrd="1" destOrd="0" presId="urn:microsoft.com/office/officeart/2005/8/layout/pyramid3"/>
    <dgm:cxn modelId="{C1B07735-B842-4310-838F-30728D61BD33}" type="presParOf" srcId="{C757524A-D860-497D-9140-FA27FA78DE85}" destId="{82A527F5-99E7-4893-8989-DDF5DE7C9984}" srcOrd="1" destOrd="0" presId="urn:microsoft.com/office/officeart/2005/8/layout/pyramid3"/>
    <dgm:cxn modelId="{83DD47B0-6A1F-41FF-A173-FF6888191829}" type="presParOf" srcId="{82A527F5-99E7-4893-8989-DDF5DE7C9984}" destId="{F9035ECF-ED11-42E3-A4BA-54B602265B75}" srcOrd="0" destOrd="0" presId="urn:microsoft.com/office/officeart/2005/8/layout/pyramid3"/>
    <dgm:cxn modelId="{BAAC17D4-C972-41AE-A95B-BAFB77CE2A18}" type="presParOf" srcId="{82A527F5-99E7-4893-8989-DDF5DE7C9984}" destId="{B54038F0-1C43-4F6B-BCE8-06F1198813DF}" srcOrd="1" destOrd="0" presId="urn:microsoft.com/office/officeart/2005/8/layout/pyramid3"/>
    <dgm:cxn modelId="{C2C9808A-B03C-4CAC-A1FA-656B28459E61}" type="presParOf" srcId="{C757524A-D860-497D-9140-FA27FA78DE85}" destId="{D79AFF4D-D7CB-476A-BD5B-9F4EBD9347F6}" srcOrd="2" destOrd="0" presId="urn:microsoft.com/office/officeart/2005/8/layout/pyramid3"/>
    <dgm:cxn modelId="{212EE88B-1BA6-4C7E-B44C-D59E59AD8292}" type="presParOf" srcId="{D79AFF4D-D7CB-476A-BD5B-9F4EBD9347F6}" destId="{66B6F998-B73E-4036-88BE-0792F0B6486E}" srcOrd="0" destOrd="0" presId="urn:microsoft.com/office/officeart/2005/8/layout/pyramid3"/>
    <dgm:cxn modelId="{208CC158-9A9B-4561-BEA0-AB7EB26F2AFC}" type="presParOf" srcId="{D79AFF4D-D7CB-476A-BD5B-9F4EBD9347F6}" destId="{FAD9718D-9794-4697-A93B-423DB73F1940}" srcOrd="1" destOrd="0" presId="urn:microsoft.com/office/officeart/2005/8/layout/pyramid3"/>
    <dgm:cxn modelId="{2867C8FF-CAC4-441F-9D5E-4B31105510FD}" type="presParOf" srcId="{C757524A-D860-497D-9140-FA27FA78DE85}" destId="{8646BE53-6171-42FF-A24D-CF8ACDA30521}" srcOrd="3" destOrd="0" presId="urn:microsoft.com/office/officeart/2005/8/layout/pyramid3"/>
    <dgm:cxn modelId="{2F782296-576C-4DF1-8687-8017A2DB664F}" type="presParOf" srcId="{8646BE53-6171-42FF-A24D-CF8ACDA30521}" destId="{2010D6B7-AD8B-465F-9AAB-708991F2D626}" srcOrd="0" destOrd="0" presId="urn:microsoft.com/office/officeart/2005/8/layout/pyramid3"/>
    <dgm:cxn modelId="{522659B4-A8B7-48ED-B5BA-9A4B0EEB309D}" type="presParOf" srcId="{8646BE53-6171-42FF-A24D-CF8ACDA30521}" destId="{6B44455B-8FAA-4091-8B3E-30D24EFAE73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39E9FF-B9ED-494E-8B03-59C15F9A6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274A056-DE2D-4B84-ADA4-1F2DBD559DCD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CA"/>
            <a:t>Trends</a:t>
          </a:r>
        </a:p>
      </dgm:t>
    </dgm:pt>
    <dgm:pt modelId="{83FE6576-800E-4828-B466-8BE754A27779}" type="parTrans" cxnId="{CA17E724-3981-4049-8FCE-315AA97D83E4}">
      <dgm:prSet/>
      <dgm:spPr/>
      <dgm:t>
        <a:bodyPr/>
        <a:lstStyle/>
        <a:p>
          <a:endParaRPr lang="en-CA"/>
        </a:p>
      </dgm:t>
    </dgm:pt>
    <dgm:pt modelId="{131553E4-7463-4319-AA11-033490740319}" type="sibTrans" cxnId="{CA17E724-3981-4049-8FCE-315AA97D83E4}">
      <dgm:prSet/>
      <dgm:spPr/>
      <dgm:t>
        <a:bodyPr/>
        <a:lstStyle/>
        <a:p>
          <a:endParaRPr lang="en-CA"/>
        </a:p>
      </dgm:t>
    </dgm:pt>
    <dgm:pt modelId="{321D6072-61CF-4554-B8FE-5BAA8698DDEF}">
      <dgm:prSet phldrT="[Text]"/>
      <dgm:spPr/>
      <dgm:t>
        <a:bodyPr/>
        <a:lstStyle/>
        <a:p>
          <a:r>
            <a:rPr lang="en-CA">
              <a:solidFill>
                <a:schemeClr val="tx1">
                  <a:lumMod val="65000"/>
                  <a:lumOff val="35000"/>
                </a:schemeClr>
              </a:solidFill>
            </a:rPr>
            <a:t>Social Media and Partnership</a:t>
          </a:r>
        </a:p>
      </dgm:t>
    </dgm:pt>
    <dgm:pt modelId="{703DAFEE-D287-4ACE-BF5B-1CDAB5F4960A}" type="parTrans" cxnId="{CAC3AAB3-23EA-41E1-987C-A1A191B1ACCB}">
      <dgm:prSet/>
      <dgm:spPr/>
      <dgm:t>
        <a:bodyPr/>
        <a:lstStyle/>
        <a:p>
          <a:endParaRPr lang="en-CA"/>
        </a:p>
      </dgm:t>
    </dgm:pt>
    <dgm:pt modelId="{FD6C49CD-65BB-4167-8CC2-F92F68F11F30}" type="sibTrans" cxnId="{CAC3AAB3-23EA-41E1-987C-A1A191B1ACCB}">
      <dgm:prSet/>
      <dgm:spPr/>
      <dgm:t>
        <a:bodyPr/>
        <a:lstStyle/>
        <a:p>
          <a:endParaRPr lang="en-CA"/>
        </a:p>
      </dgm:t>
    </dgm:pt>
    <dgm:pt modelId="{018E82E6-210A-49B9-BE60-AF283BF0F87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/>
            <a:t>Recession</a:t>
          </a:r>
        </a:p>
      </dgm:t>
    </dgm:pt>
    <dgm:pt modelId="{3235BB68-C35B-49B7-9462-C9C8B1DC92F4}" type="parTrans" cxnId="{C6F420EF-7D1F-4DC0-937B-45BF29F16B07}">
      <dgm:prSet/>
      <dgm:spPr/>
      <dgm:t>
        <a:bodyPr/>
        <a:lstStyle/>
        <a:p>
          <a:endParaRPr lang="en-CA"/>
        </a:p>
      </dgm:t>
    </dgm:pt>
    <dgm:pt modelId="{045AE905-5E8C-42ED-AAE9-D0761919694A}" type="sibTrans" cxnId="{C6F420EF-7D1F-4DC0-937B-45BF29F16B07}">
      <dgm:prSet/>
      <dgm:spPr/>
      <dgm:t>
        <a:bodyPr/>
        <a:lstStyle/>
        <a:p>
          <a:endParaRPr lang="en-CA"/>
        </a:p>
      </dgm:t>
    </dgm:pt>
    <dgm:pt modelId="{AE00E57C-88D5-4A56-A302-0241925DE7BA}">
      <dgm:prSet phldrT="[Text]"/>
      <dgm:spPr/>
      <dgm:t>
        <a:bodyPr/>
        <a:lstStyle/>
        <a:p>
          <a:r>
            <a:rPr lang="en-CA">
              <a:solidFill>
                <a:schemeClr val="tx1">
                  <a:lumMod val="65000"/>
                  <a:lumOff val="35000"/>
                </a:schemeClr>
              </a:solidFill>
            </a:rPr>
            <a:t>Lipstick Effect</a:t>
          </a:r>
        </a:p>
      </dgm:t>
    </dgm:pt>
    <dgm:pt modelId="{F7600204-69A8-4C04-ACBD-CD83F8E7535D}" type="parTrans" cxnId="{43D7BD16-E598-4E6C-BEC2-956D7F8B08A8}">
      <dgm:prSet/>
      <dgm:spPr/>
      <dgm:t>
        <a:bodyPr/>
        <a:lstStyle/>
        <a:p>
          <a:endParaRPr lang="en-CA"/>
        </a:p>
      </dgm:t>
    </dgm:pt>
    <dgm:pt modelId="{5522C4D1-E154-488D-BBBB-24826207A38A}" type="sibTrans" cxnId="{43D7BD16-E598-4E6C-BEC2-956D7F8B08A8}">
      <dgm:prSet/>
      <dgm:spPr/>
      <dgm:t>
        <a:bodyPr/>
        <a:lstStyle/>
        <a:p>
          <a:endParaRPr lang="en-CA"/>
        </a:p>
      </dgm:t>
    </dgm:pt>
    <dgm:pt modelId="{DFC5E81B-4E8A-41DC-835B-31463B428182}">
      <dgm:prSet phldrT="[Text]"/>
      <dgm:spPr/>
      <dgm:t>
        <a:bodyPr/>
        <a:lstStyle/>
        <a:p>
          <a:r>
            <a:rPr lang="en-CA">
              <a:solidFill>
                <a:schemeClr val="tx1">
                  <a:lumMod val="65000"/>
                  <a:lumOff val="35000"/>
                </a:schemeClr>
              </a:solidFill>
            </a:rPr>
            <a:t>Targeted Pricing Strategy</a:t>
          </a:r>
        </a:p>
      </dgm:t>
    </dgm:pt>
    <dgm:pt modelId="{0CF58866-5E03-4A52-9F89-BA97407E1F3B}" type="parTrans" cxnId="{FFDB5E0F-D640-45F8-A18D-A8C6F9A27057}">
      <dgm:prSet/>
      <dgm:spPr/>
      <dgm:t>
        <a:bodyPr/>
        <a:lstStyle/>
        <a:p>
          <a:endParaRPr lang="en-CA"/>
        </a:p>
      </dgm:t>
    </dgm:pt>
    <dgm:pt modelId="{7C1F3BE0-8AF7-4236-A754-20206E2232A9}" type="sibTrans" cxnId="{FFDB5E0F-D640-45F8-A18D-A8C6F9A27057}">
      <dgm:prSet/>
      <dgm:spPr/>
      <dgm:t>
        <a:bodyPr/>
        <a:lstStyle/>
        <a:p>
          <a:endParaRPr lang="en-CA"/>
        </a:p>
      </dgm:t>
    </dgm:pt>
    <dgm:pt modelId="{1C1E2955-ABAC-46CE-9B5F-A58E11E3336D}">
      <dgm:prSet phldrT="[Text]"/>
      <dgm:spPr/>
      <dgm:t>
        <a:bodyPr/>
        <a:lstStyle/>
        <a:p>
          <a:r>
            <a:rPr lang="en-CA">
              <a:solidFill>
                <a:schemeClr val="tx1">
                  <a:lumMod val="65000"/>
                  <a:lumOff val="35000"/>
                </a:schemeClr>
              </a:solidFill>
            </a:rPr>
            <a:t>Mergers and Acquisitions</a:t>
          </a:r>
        </a:p>
      </dgm:t>
    </dgm:pt>
    <dgm:pt modelId="{13968F18-3D82-4521-8097-28DB56EC42C3}" type="parTrans" cxnId="{51DFB5C5-F7C0-4672-A54A-4FD963D19194}">
      <dgm:prSet/>
      <dgm:spPr/>
      <dgm:t>
        <a:bodyPr/>
        <a:lstStyle/>
        <a:p>
          <a:endParaRPr lang="en-CA"/>
        </a:p>
      </dgm:t>
    </dgm:pt>
    <dgm:pt modelId="{AAB22D52-5BC7-4C39-A176-750177F9DEC5}" type="sibTrans" cxnId="{51DFB5C5-F7C0-4672-A54A-4FD963D19194}">
      <dgm:prSet/>
      <dgm:spPr/>
      <dgm:t>
        <a:bodyPr/>
        <a:lstStyle/>
        <a:p>
          <a:endParaRPr lang="en-CA"/>
        </a:p>
      </dgm:t>
    </dgm:pt>
    <dgm:pt modelId="{CAC35679-C862-4D6B-A98A-9EA8C98063CD}">
      <dgm:prSet phldrT="[Text]"/>
      <dgm:spPr/>
      <dgm:t>
        <a:bodyPr/>
        <a:lstStyle/>
        <a:p>
          <a:r>
            <a:rPr lang="en-CA">
              <a:solidFill>
                <a:schemeClr val="tx1">
                  <a:lumMod val="65000"/>
                  <a:lumOff val="35000"/>
                </a:schemeClr>
              </a:solidFill>
            </a:rPr>
            <a:t>Inclusivity</a:t>
          </a:r>
        </a:p>
      </dgm:t>
    </dgm:pt>
    <dgm:pt modelId="{59224B70-F789-4FB7-B7C2-339777B47125}" type="parTrans" cxnId="{991D985E-D3C6-4894-886D-DF519182F4BD}">
      <dgm:prSet/>
      <dgm:spPr/>
      <dgm:t>
        <a:bodyPr/>
        <a:lstStyle/>
        <a:p>
          <a:endParaRPr lang="en-CA"/>
        </a:p>
      </dgm:t>
    </dgm:pt>
    <dgm:pt modelId="{234305FA-DF4B-4EC1-A1A1-ACB9398722EE}" type="sibTrans" cxnId="{991D985E-D3C6-4894-886D-DF519182F4BD}">
      <dgm:prSet/>
      <dgm:spPr/>
      <dgm:t>
        <a:bodyPr/>
        <a:lstStyle/>
        <a:p>
          <a:endParaRPr lang="en-CA"/>
        </a:p>
      </dgm:t>
    </dgm:pt>
    <dgm:pt modelId="{38326705-31D2-4737-9BAC-0231D0803916}" type="pres">
      <dgm:prSet presAssocID="{9439E9FF-B9ED-494E-8B03-59C15F9A616C}" presName="Name0" presStyleCnt="0">
        <dgm:presLayoutVars>
          <dgm:dir/>
          <dgm:animLvl val="lvl"/>
          <dgm:resizeHandles val="exact"/>
        </dgm:presLayoutVars>
      </dgm:prSet>
      <dgm:spPr/>
    </dgm:pt>
    <dgm:pt modelId="{629CBD33-2C65-46E5-B0F5-EC360A2F75C8}" type="pres">
      <dgm:prSet presAssocID="{9274A056-DE2D-4B84-ADA4-1F2DBD559DCD}" presName="linNode" presStyleCnt="0"/>
      <dgm:spPr/>
    </dgm:pt>
    <dgm:pt modelId="{6CB01BBA-1C68-42CE-8C73-FABEAC454046}" type="pres">
      <dgm:prSet presAssocID="{9274A056-DE2D-4B84-ADA4-1F2DBD559DC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7C775BD-8E7A-40CC-A034-2BB03A635E28}" type="pres">
      <dgm:prSet presAssocID="{9274A056-DE2D-4B84-ADA4-1F2DBD559DCD}" presName="descendantText" presStyleLbl="alignAccFollowNode1" presStyleIdx="0" presStyleCnt="2">
        <dgm:presLayoutVars>
          <dgm:bulletEnabled val="1"/>
        </dgm:presLayoutVars>
      </dgm:prSet>
      <dgm:spPr/>
    </dgm:pt>
    <dgm:pt modelId="{B533A83D-998E-4637-B02E-C2610FE5FC5A}" type="pres">
      <dgm:prSet presAssocID="{131553E4-7463-4319-AA11-033490740319}" presName="sp" presStyleCnt="0"/>
      <dgm:spPr/>
    </dgm:pt>
    <dgm:pt modelId="{AC3720CC-29A4-4D39-B43A-EF9CFCAB6C6E}" type="pres">
      <dgm:prSet presAssocID="{018E82E6-210A-49B9-BE60-AF283BF0F878}" presName="linNode" presStyleCnt="0"/>
      <dgm:spPr/>
    </dgm:pt>
    <dgm:pt modelId="{218B801B-B0D7-4736-A564-905CA06FAA18}" type="pres">
      <dgm:prSet presAssocID="{018E82E6-210A-49B9-BE60-AF283BF0F87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ECE2AE5-05A3-4409-A257-5D192A0826F5}" type="pres">
      <dgm:prSet presAssocID="{018E82E6-210A-49B9-BE60-AF283BF0F87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FDB5E0F-D640-45F8-A18D-A8C6F9A27057}" srcId="{9274A056-DE2D-4B84-ADA4-1F2DBD559DCD}" destId="{DFC5E81B-4E8A-41DC-835B-31463B428182}" srcOrd="1" destOrd="0" parTransId="{0CF58866-5E03-4A52-9F89-BA97407E1F3B}" sibTransId="{7C1F3BE0-8AF7-4236-A754-20206E2232A9}"/>
    <dgm:cxn modelId="{43D7BD16-E598-4E6C-BEC2-956D7F8B08A8}" srcId="{018E82E6-210A-49B9-BE60-AF283BF0F878}" destId="{AE00E57C-88D5-4A56-A302-0241925DE7BA}" srcOrd="0" destOrd="0" parTransId="{F7600204-69A8-4C04-ACBD-CD83F8E7535D}" sibTransId="{5522C4D1-E154-488D-BBBB-24826207A38A}"/>
    <dgm:cxn modelId="{CA17E724-3981-4049-8FCE-315AA97D83E4}" srcId="{9439E9FF-B9ED-494E-8B03-59C15F9A616C}" destId="{9274A056-DE2D-4B84-ADA4-1F2DBD559DCD}" srcOrd="0" destOrd="0" parTransId="{83FE6576-800E-4828-B466-8BE754A27779}" sibTransId="{131553E4-7463-4319-AA11-033490740319}"/>
    <dgm:cxn modelId="{991D985E-D3C6-4894-886D-DF519182F4BD}" srcId="{9274A056-DE2D-4B84-ADA4-1F2DBD559DCD}" destId="{CAC35679-C862-4D6B-A98A-9EA8C98063CD}" srcOrd="3" destOrd="0" parTransId="{59224B70-F789-4FB7-B7C2-339777B47125}" sibTransId="{234305FA-DF4B-4EC1-A1A1-ACB9398722EE}"/>
    <dgm:cxn modelId="{CA72645F-8FB9-4D49-A78C-E5622584E889}" type="presOf" srcId="{1C1E2955-ABAC-46CE-9B5F-A58E11E3336D}" destId="{97C775BD-8E7A-40CC-A034-2BB03A635E28}" srcOrd="0" destOrd="2" presId="urn:microsoft.com/office/officeart/2005/8/layout/vList5"/>
    <dgm:cxn modelId="{35DFEF42-658A-4E80-B265-2CE53A7B0DF0}" type="presOf" srcId="{018E82E6-210A-49B9-BE60-AF283BF0F878}" destId="{218B801B-B0D7-4736-A564-905CA06FAA18}" srcOrd="0" destOrd="0" presId="urn:microsoft.com/office/officeart/2005/8/layout/vList5"/>
    <dgm:cxn modelId="{8CBD0F48-1666-41C5-BF4B-0B409BB7D50D}" type="presOf" srcId="{9439E9FF-B9ED-494E-8B03-59C15F9A616C}" destId="{38326705-31D2-4737-9BAC-0231D0803916}" srcOrd="0" destOrd="0" presId="urn:microsoft.com/office/officeart/2005/8/layout/vList5"/>
    <dgm:cxn modelId="{09094174-77A2-4109-8A2B-D9FEB9FCAC4E}" type="presOf" srcId="{CAC35679-C862-4D6B-A98A-9EA8C98063CD}" destId="{97C775BD-8E7A-40CC-A034-2BB03A635E28}" srcOrd="0" destOrd="3" presId="urn:microsoft.com/office/officeart/2005/8/layout/vList5"/>
    <dgm:cxn modelId="{CAC3AAB3-23EA-41E1-987C-A1A191B1ACCB}" srcId="{9274A056-DE2D-4B84-ADA4-1F2DBD559DCD}" destId="{321D6072-61CF-4554-B8FE-5BAA8698DDEF}" srcOrd="0" destOrd="0" parTransId="{703DAFEE-D287-4ACE-BF5B-1CDAB5F4960A}" sibTransId="{FD6C49CD-65BB-4167-8CC2-F92F68F11F30}"/>
    <dgm:cxn modelId="{51DFB5C5-F7C0-4672-A54A-4FD963D19194}" srcId="{9274A056-DE2D-4B84-ADA4-1F2DBD559DCD}" destId="{1C1E2955-ABAC-46CE-9B5F-A58E11E3336D}" srcOrd="2" destOrd="0" parTransId="{13968F18-3D82-4521-8097-28DB56EC42C3}" sibTransId="{AAB22D52-5BC7-4C39-A176-750177F9DEC5}"/>
    <dgm:cxn modelId="{FF5828CA-1552-44C7-9101-FAE42248047E}" type="presOf" srcId="{9274A056-DE2D-4B84-ADA4-1F2DBD559DCD}" destId="{6CB01BBA-1C68-42CE-8C73-FABEAC454046}" srcOrd="0" destOrd="0" presId="urn:microsoft.com/office/officeart/2005/8/layout/vList5"/>
    <dgm:cxn modelId="{27F800D5-8D84-4D4D-8460-5FCB5553ACCD}" type="presOf" srcId="{321D6072-61CF-4554-B8FE-5BAA8698DDEF}" destId="{97C775BD-8E7A-40CC-A034-2BB03A635E28}" srcOrd="0" destOrd="0" presId="urn:microsoft.com/office/officeart/2005/8/layout/vList5"/>
    <dgm:cxn modelId="{DD954EDF-9B9B-483A-9EA8-00B7503DB411}" type="presOf" srcId="{AE00E57C-88D5-4A56-A302-0241925DE7BA}" destId="{CECE2AE5-05A3-4409-A257-5D192A0826F5}" srcOrd="0" destOrd="0" presId="urn:microsoft.com/office/officeart/2005/8/layout/vList5"/>
    <dgm:cxn modelId="{EB4A08E0-3B50-49A0-AF33-C52AB1FAFDDF}" type="presOf" srcId="{DFC5E81B-4E8A-41DC-835B-31463B428182}" destId="{97C775BD-8E7A-40CC-A034-2BB03A635E28}" srcOrd="0" destOrd="1" presId="urn:microsoft.com/office/officeart/2005/8/layout/vList5"/>
    <dgm:cxn modelId="{C6F420EF-7D1F-4DC0-937B-45BF29F16B07}" srcId="{9439E9FF-B9ED-494E-8B03-59C15F9A616C}" destId="{018E82E6-210A-49B9-BE60-AF283BF0F878}" srcOrd="1" destOrd="0" parTransId="{3235BB68-C35B-49B7-9462-C9C8B1DC92F4}" sibTransId="{045AE905-5E8C-42ED-AAE9-D0761919694A}"/>
    <dgm:cxn modelId="{288739E3-6667-4335-9958-CDDCE45C9961}" type="presParOf" srcId="{38326705-31D2-4737-9BAC-0231D0803916}" destId="{629CBD33-2C65-46E5-B0F5-EC360A2F75C8}" srcOrd="0" destOrd="0" presId="urn:microsoft.com/office/officeart/2005/8/layout/vList5"/>
    <dgm:cxn modelId="{A4E4957E-EB45-446A-B5BD-1B095747129D}" type="presParOf" srcId="{629CBD33-2C65-46E5-B0F5-EC360A2F75C8}" destId="{6CB01BBA-1C68-42CE-8C73-FABEAC454046}" srcOrd="0" destOrd="0" presId="urn:microsoft.com/office/officeart/2005/8/layout/vList5"/>
    <dgm:cxn modelId="{EEDCDCD0-3D51-4C82-BCC0-3B0E0083408C}" type="presParOf" srcId="{629CBD33-2C65-46E5-B0F5-EC360A2F75C8}" destId="{97C775BD-8E7A-40CC-A034-2BB03A635E28}" srcOrd="1" destOrd="0" presId="urn:microsoft.com/office/officeart/2005/8/layout/vList5"/>
    <dgm:cxn modelId="{05A83421-96B1-48A6-A811-E1D12430A29B}" type="presParOf" srcId="{38326705-31D2-4737-9BAC-0231D0803916}" destId="{B533A83D-998E-4637-B02E-C2610FE5FC5A}" srcOrd="1" destOrd="0" presId="urn:microsoft.com/office/officeart/2005/8/layout/vList5"/>
    <dgm:cxn modelId="{DB93FB92-9A65-4F53-BF46-CB8E8397911B}" type="presParOf" srcId="{38326705-31D2-4737-9BAC-0231D0803916}" destId="{AC3720CC-29A4-4D39-B43A-EF9CFCAB6C6E}" srcOrd="2" destOrd="0" presId="urn:microsoft.com/office/officeart/2005/8/layout/vList5"/>
    <dgm:cxn modelId="{F8D58995-3DFE-46C7-95E6-C41340CEEF23}" type="presParOf" srcId="{AC3720CC-29A4-4D39-B43A-EF9CFCAB6C6E}" destId="{218B801B-B0D7-4736-A564-905CA06FAA18}" srcOrd="0" destOrd="0" presId="urn:microsoft.com/office/officeart/2005/8/layout/vList5"/>
    <dgm:cxn modelId="{7F57F636-6A28-4122-8103-3EC1D9DD0337}" type="presParOf" srcId="{AC3720CC-29A4-4D39-B43A-EF9CFCAB6C6E}" destId="{CECE2AE5-05A3-4409-A257-5D192A0826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914ED-D551-46C9-8B37-A7A32CB2D57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BF59B70-4100-46B7-8461-3C5E860FC9C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/>
            <a:t>Key Success Factors</a:t>
          </a:r>
        </a:p>
      </dgm:t>
    </dgm:pt>
    <dgm:pt modelId="{D7254D8B-97A0-42D2-84B4-B5B946CD3A1E}" type="parTrans" cxnId="{D3C3AB3D-DA72-44A8-AA7C-B2BA57848352}">
      <dgm:prSet/>
      <dgm:spPr/>
      <dgm:t>
        <a:bodyPr/>
        <a:lstStyle/>
        <a:p>
          <a:endParaRPr lang="en-CA"/>
        </a:p>
      </dgm:t>
    </dgm:pt>
    <dgm:pt modelId="{7269BCA5-CB55-4012-BA64-06E9538F944C}" type="sibTrans" cxnId="{D3C3AB3D-DA72-44A8-AA7C-B2BA57848352}">
      <dgm:prSet/>
      <dgm:spPr/>
      <dgm:t>
        <a:bodyPr/>
        <a:lstStyle/>
        <a:p>
          <a:endParaRPr lang="en-CA"/>
        </a:p>
      </dgm:t>
    </dgm:pt>
    <dgm:pt modelId="{42781D61-A6B4-4CD0-A758-5CA09FF4AEC5}">
      <dgm:prSet phldrT="[Text]"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Brand Image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073B9D0-30F8-423C-889F-0BD344A3DC53}" type="parTrans" cxnId="{9C727327-78AB-4694-8F91-73E670C05275}">
      <dgm:prSet/>
      <dgm:spPr/>
      <dgm:t>
        <a:bodyPr/>
        <a:lstStyle/>
        <a:p>
          <a:endParaRPr lang="en-CA"/>
        </a:p>
      </dgm:t>
    </dgm:pt>
    <dgm:pt modelId="{E5147B9D-7666-4AC4-AD4C-D03DD8B079FA}" type="sibTrans" cxnId="{9C727327-78AB-4694-8F91-73E670C05275}">
      <dgm:prSet/>
      <dgm:spPr/>
      <dgm:t>
        <a:bodyPr/>
        <a:lstStyle/>
        <a:p>
          <a:endParaRPr lang="en-CA"/>
        </a:p>
      </dgm:t>
    </dgm:pt>
    <dgm:pt modelId="{93AF3090-D81C-4C6F-BE10-606E21747CBE}">
      <dgm:prSet phldrT="[Text]"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Social Media and Technology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0ADC9EB-4F5C-4C1F-98FF-6A9A91FDA3CE}" type="parTrans" cxnId="{32DD14EB-5D84-4C85-95E6-7F53DFF37794}">
      <dgm:prSet/>
      <dgm:spPr/>
      <dgm:t>
        <a:bodyPr/>
        <a:lstStyle/>
        <a:p>
          <a:endParaRPr lang="en-CA"/>
        </a:p>
      </dgm:t>
    </dgm:pt>
    <dgm:pt modelId="{EAD26D78-602E-4D04-B9BF-A03A103AFB36}" type="sibTrans" cxnId="{32DD14EB-5D84-4C85-95E6-7F53DFF37794}">
      <dgm:prSet/>
      <dgm:spPr/>
      <dgm:t>
        <a:bodyPr/>
        <a:lstStyle/>
        <a:p>
          <a:endParaRPr lang="en-CA"/>
        </a:p>
      </dgm:t>
    </dgm:pt>
    <dgm:pt modelId="{5937DBC2-EE42-404F-A35F-6B9252164F46}">
      <dgm:prSet phldrT="[Text]"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Pricing and ingredient transparency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B37A453-C169-42F9-B1B0-F502FE56D582}" type="parTrans" cxnId="{39683BE2-03AB-40E9-A207-68C84F2E2504}">
      <dgm:prSet/>
      <dgm:spPr/>
      <dgm:t>
        <a:bodyPr/>
        <a:lstStyle/>
        <a:p>
          <a:endParaRPr lang="en-CA"/>
        </a:p>
      </dgm:t>
    </dgm:pt>
    <dgm:pt modelId="{6226E0FD-ED36-454F-AC2B-862D42A3F345}" type="sibTrans" cxnId="{39683BE2-03AB-40E9-A207-68C84F2E2504}">
      <dgm:prSet/>
      <dgm:spPr/>
      <dgm:t>
        <a:bodyPr/>
        <a:lstStyle/>
        <a:p>
          <a:endParaRPr lang="en-CA"/>
        </a:p>
      </dgm:t>
    </dgm:pt>
    <dgm:pt modelId="{FC56F7AC-2250-4BF4-B794-EAF8ACEA59AE}">
      <dgm:prSet phldrT="[Text]"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Marketing,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92E0923-C4E6-4281-8536-2877D23E348D}" type="parTrans" cxnId="{63555497-6D96-4F90-8172-CDB9E10F73F0}">
      <dgm:prSet/>
      <dgm:spPr/>
      <dgm:t>
        <a:bodyPr/>
        <a:lstStyle/>
        <a:p>
          <a:endParaRPr lang="en-CA"/>
        </a:p>
      </dgm:t>
    </dgm:pt>
    <dgm:pt modelId="{966C866E-FD83-4293-B32F-1002005D3E0F}" type="sibTrans" cxnId="{63555497-6D96-4F90-8172-CDB9E10F73F0}">
      <dgm:prSet/>
      <dgm:spPr/>
      <dgm:t>
        <a:bodyPr/>
        <a:lstStyle/>
        <a:p>
          <a:endParaRPr lang="en-CA"/>
        </a:p>
      </dgm:t>
    </dgm:pt>
    <dgm:pt modelId="{3D4EB30C-001D-4D7F-A082-F5BBE1B3B76E}">
      <dgm:prSet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Positioning</a:t>
          </a:r>
        </a:p>
      </dgm:t>
    </dgm:pt>
    <dgm:pt modelId="{3ABCA1FE-ABBC-44F1-A8FE-0F9B993510FC}" type="parTrans" cxnId="{3F724CBE-6E40-49EF-8C9A-EF3AF0A7D20B}">
      <dgm:prSet/>
      <dgm:spPr/>
      <dgm:t>
        <a:bodyPr/>
        <a:lstStyle/>
        <a:p>
          <a:endParaRPr lang="en-CA"/>
        </a:p>
      </dgm:t>
    </dgm:pt>
    <dgm:pt modelId="{BFEAFE1E-FA1E-4BBD-8F5E-953DE267CA83}" type="sibTrans" cxnId="{3F724CBE-6E40-49EF-8C9A-EF3AF0A7D20B}">
      <dgm:prSet/>
      <dgm:spPr/>
      <dgm:t>
        <a:bodyPr/>
        <a:lstStyle/>
        <a:p>
          <a:endParaRPr lang="en-CA"/>
        </a:p>
      </dgm:t>
    </dgm:pt>
    <dgm:pt modelId="{1B52D204-1EEA-4063-9B25-CE109BBC0E47}">
      <dgm:prSet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Product Quality and Availability across all distribution channels.</a:t>
          </a:r>
        </a:p>
      </dgm:t>
    </dgm:pt>
    <dgm:pt modelId="{3A007B31-104F-4631-9906-DB83FD872B06}" type="parTrans" cxnId="{E25B27F0-B586-448F-9F55-5D65D9D054EF}">
      <dgm:prSet/>
      <dgm:spPr/>
      <dgm:t>
        <a:bodyPr/>
        <a:lstStyle/>
        <a:p>
          <a:endParaRPr lang="en-CA"/>
        </a:p>
      </dgm:t>
    </dgm:pt>
    <dgm:pt modelId="{77EDD82C-0774-4C3E-AEE6-1A514B534732}" type="sibTrans" cxnId="{E25B27F0-B586-448F-9F55-5D65D9D054EF}">
      <dgm:prSet/>
      <dgm:spPr/>
      <dgm:t>
        <a:bodyPr/>
        <a:lstStyle/>
        <a:p>
          <a:endParaRPr lang="en-CA"/>
        </a:p>
      </dgm:t>
    </dgm:pt>
    <dgm:pt modelId="{725A842D-EB71-4889-9EB4-527543F95A05}" type="pres">
      <dgm:prSet presAssocID="{2AE914ED-D551-46C9-8B37-A7A32CB2D575}" presName="Name0" presStyleCnt="0">
        <dgm:presLayoutVars>
          <dgm:dir/>
          <dgm:animLvl val="lvl"/>
          <dgm:resizeHandles val="exact"/>
        </dgm:presLayoutVars>
      </dgm:prSet>
      <dgm:spPr/>
    </dgm:pt>
    <dgm:pt modelId="{969EA448-EA44-4E95-AADA-8448F65CA230}" type="pres">
      <dgm:prSet presAssocID="{9BF59B70-4100-46B7-8461-3C5E860FC9C9}" presName="linNode" presStyleCnt="0"/>
      <dgm:spPr/>
    </dgm:pt>
    <dgm:pt modelId="{36C15A9D-FD0E-4BE0-B56F-E931B173F64A}" type="pres">
      <dgm:prSet presAssocID="{9BF59B70-4100-46B7-8461-3C5E860FC9C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D5E66F9-699E-4085-944F-55DFB8DF8A58}" type="pres">
      <dgm:prSet presAssocID="{9BF59B70-4100-46B7-8461-3C5E860FC9C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4285E07-2E93-4B7B-92B1-929FCDE85124}" type="presOf" srcId="{FC56F7AC-2250-4BF4-B794-EAF8ACEA59AE}" destId="{FD5E66F9-699E-4085-944F-55DFB8DF8A58}" srcOrd="0" destOrd="3" presId="urn:microsoft.com/office/officeart/2005/8/layout/vList5"/>
    <dgm:cxn modelId="{EF25D208-7A2E-4E9E-A183-700FD4FE1BC1}" type="presOf" srcId="{1B52D204-1EEA-4063-9B25-CE109BBC0E47}" destId="{FD5E66F9-699E-4085-944F-55DFB8DF8A58}" srcOrd="0" destOrd="5" presId="urn:microsoft.com/office/officeart/2005/8/layout/vList5"/>
    <dgm:cxn modelId="{00B80510-77A0-47F6-BCC9-545DFB888331}" type="presOf" srcId="{2AE914ED-D551-46C9-8B37-A7A32CB2D575}" destId="{725A842D-EB71-4889-9EB4-527543F95A05}" srcOrd="0" destOrd="0" presId="urn:microsoft.com/office/officeart/2005/8/layout/vList5"/>
    <dgm:cxn modelId="{9C727327-78AB-4694-8F91-73E670C05275}" srcId="{9BF59B70-4100-46B7-8461-3C5E860FC9C9}" destId="{42781D61-A6B4-4CD0-A758-5CA09FF4AEC5}" srcOrd="0" destOrd="0" parTransId="{E073B9D0-30F8-423C-889F-0BD344A3DC53}" sibTransId="{E5147B9D-7666-4AC4-AD4C-D03DD8B079FA}"/>
    <dgm:cxn modelId="{D3C3AB3D-DA72-44A8-AA7C-B2BA57848352}" srcId="{2AE914ED-D551-46C9-8B37-A7A32CB2D575}" destId="{9BF59B70-4100-46B7-8461-3C5E860FC9C9}" srcOrd="0" destOrd="0" parTransId="{D7254D8B-97A0-42D2-84B4-B5B946CD3A1E}" sibTransId="{7269BCA5-CB55-4012-BA64-06E9538F944C}"/>
    <dgm:cxn modelId="{3644E394-8AAA-409D-93A1-D6F40D86008D}" type="presOf" srcId="{3D4EB30C-001D-4D7F-A082-F5BBE1B3B76E}" destId="{FD5E66F9-699E-4085-944F-55DFB8DF8A58}" srcOrd="0" destOrd="4" presId="urn:microsoft.com/office/officeart/2005/8/layout/vList5"/>
    <dgm:cxn modelId="{63555497-6D96-4F90-8172-CDB9E10F73F0}" srcId="{9BF59B70-4100-46B7-8461-3C5E860FC9C9}" destId="{FC56F7AC-2250-4BF4-B794-EAF8ACEA59AE}" srcOrd="3" destOrd="0" parTransId="{A92E0923-C4E6-4281-8536-2877D23E348D}" sibTransId="{966C866E-FD83-4293-B32F-1002005D3E0F}"/>
    <dgm:cxn modelId="{395A8A97-2191-4F98-8BDF-4D373724BD9B}" type="presOf" srcId="{93AF3090-D81C-4C6F-BE10-606E21747CBE}" destId="{FD5E66F9-699E-4085-944F-55DFB8DF8A58}" srcOrd="0" destOrd="1" presId="urn:microsoft.com/office/officeart/2005/8/layout/vList5"/>
    <dgm:cxn modelId="{4FE5C6B8-DF08-4BFB-94FE-39D1B6F2D442}" type="presOf" srcId="{5937DBC2-EE42-404F-A35F-6B9252164F46}" destId="{FD5E66F9-699E-4085-944F-55DFB8DF8A58}" srcOrd="0" destOrd="2" presId="urn:microsoft.com/office/officeart/2005/8/layout/vList5"/>
    <dgm:cxn modelId="{3F724CBE-6E40-49EF-8C9A-EF3AF0A7D20B}" srcId="{9BF59B70-4100-46B7-8461-3C5E860FC9C9}" destId="{3D4EB30C-001D-4D7F-A082-F5BBE1B3B76E}" srcOrd="4" destOrd="0" parTransId="{3ABCA1FE-ABBC-44F1-A8FE-0F9B993510FC}" sibTransId="{BFEAFE1E-FA1E-4BBD-8F5E-953DE267CA83}"/>
    <dgm:cxn modelId="{39683BE2-03AB-40E9-A207-68C84F2E2504}" srcId="{9BF59B70-4100-46B7-8461-3C5E860FC9C9}" destId="{5937DBC2-EE42-404F-A35F-6B9252164F46}" srcOrd="2" destOrd="0" parTransId="{BB37A453-C169-42F9-B1B0-F502FE56D582}" sibTransId="{6226E0FD-ED36-454F-AC2B-862D42A3F345}"/>
    <dgm:cxn modelId="{32DD14EB-5D84-4C85-95E6-7F53DFF37794}" srcId="{9BF59B70-4100-46B7-8461-3C5E860FC9C9}" destId="{93AF3090-D81C-4C6F-BE10-606E21747CBE}" srcOrd="1" destOrd="0" parTransId="{50ADC9EB-4F5C-4C1F-98FF-6A9A91FDA3CE}" sibTransId="{EAD26D78-602E-4D04-B9BF-A03A103AFB36}"/>
    <dgm:cxn modelId="{E25B27F0-B586-448F-9F55-5D65D9D054EF}" srcId="{9BF59B70-4100-46B7-8461-3C5E860FC9C9}" destId="{1B52D204-1EEA-4063-9B25-CE109BBC0E47}" srcOrd="5" destOrd="0" parTransId="{3A007B31-104F-4631-9906-DB83FD872B06}" sibTransId="{77EDD82C-0774-4C3E-AEE6-1A514B534732}"/>
    <dgm:cxn modelId="{E4597BF0-43B4-416E-8A98-332455C1895B}" type="presOf" srcId="{42781D61-A6B4-4CD0-A758-5CA09FF4AEC5}" destId="{FD5E66F9-699E-4085-944F-55DFB8DF8A58}" srcOrd="0" destOrd="0" presId="urn:microsoft.com/office/officeart/2005/8/layout/vList5"/>
    <dgm:cxn modelId="{AC8B5CF3-379B-4893-8862-2168C5DDE427}" type="presOf" srcId="{9BF59B70-4100-46B7-8461-3C5E860FC9C9}" destId="{36C15A9D-FD0E-4BE0-B56F-E931B173F64A}" srcOrd="0" destOrd="0" presId="urn:microsoft.com/office/officeart/2005/8/layout/vList5"/>
    <dgm:cxn modelId="{723D6684-F805-4A8C-96F8-40318E13EBF9}" type="presParOf" srcId="{725A842D-EB71-4889-9EB4-527543F95A05}" destId="{969EA448-EA44-4E95-AADA-8448F65CA230}" srcOrd="0" destOrd="0" presId="urn:microsoft.com/office/officeart/2005/8/layout/vList5"/>
    <dgm:cxn modelId="{437131DA-FA16-4F6F-9319-A2623AB0DCB7}" type="presParOf" srcId="{969EA448-EA44-4E95-AADA-8448F65CA230}" destId="{36C15A9D-FD0E-4BE0-B56F-E931B173F64A}" srcOrd="0" destOrd="0" presId="urn:microsoft.com/office/officeart/2005/8/layout/vList5"/>
    <dgm:cxn modelId="{550E8CF2-63CE-4F6B-BB76-C6DF9B11AA9F}" type="presParOf" srcId="{969EA448-EA44-4E95-AADA-8448F65CA230}" destId="{FD5E66F9-699E-4085-944F-55DFB8DF8A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39E9FF-B9ED-494E-8B03-59C15F9A6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274A056-DE2D-4B84-ADA4-1F2DBD559DCD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CA"/>
            <a:t>Trends</a:t>
          </a:r>
        </a:p>
      </dgm:t>
    </dgm:pt>
    <dgm:pt modelId="{83FE6576-800E-4828-B466-8BE754A27779}" type="parTrans" cxnId="{CA17E724-3981-4049-8FCE-315AA97D83E4}">
      <dgm:prSet/>
      <dgm:spPr/>
      <dgm:t>
        <a:bodyPr/>
        <a:lstStyle/>
        <a:p>
          <a:endParaRPr lang="en-CA"/>
        </a:p>
      </dgm:t>
    </dgm:pt>
    <dgm:pt modelId="{131553E4-7463-4319-AA11-033490740319}" type="sibTrans" cxnId="{CA17E724-3981-4049-8FCE-315AA97D83E4}">
      <dgm:prSet/>
      <dgm:spPr/>
      <dgm:t>
        <a:bodyPr/>
        <a:lstStyle/>
        <a:p>
          <a:endParaRPr lang="en-CA"/>
        </a:p>
      </dgm:t>
    </dgm:pt>
    <dgm:pt modelId="{321D6072-61CF-4554-B8FE-5BAA8698DDEF}">
      <dgm:prSet phldrT="[Text]"/>
      <dgm:spPr/>
      <dgm:t>
        <a:bodyPr/>
        <a:lstStyle/>
        <a:p>
          <a:r>
            <a:rPr lang="en-CA" b="0" i="0">
              <a:solidFill>
                <a:schemeClr val="tx1">
                  <a:lumMod val="65000"/>
                  <a:lumOff val="35000"/>
                </a:schemeClr>
              </a:solidFill>
            </a:rPr>
            <a:t>Free-to-Play-model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03DAFEE-D287-4ACE-BF5B-1CDAB5F4960A}" type="parTrans" cxnId="{CAC3AAB3-23EA-41E1-987C-A1A191B1ACCB}">
      <dgm:prSet/>
      <dgm:spPr/>
      <dgm:t>
        <a:bodyPr/>
        <a:lstStyle/>
        <a:p>
          <a:endParaRPr lang="en-CA"/>
        </a:p>
      </dgm:t>
    </dgm:pt>
    <dgm:pt modelId="{FD6C49CD-65BB-4167-8CC2-F92F68F11F30}" type="sibTrans" cxnId="{CAC3AAB3-23EA-41E1-987C-A1A191B1ACCB}">
      <dgm:prSet/>
      <dgm:spPr/>
      <dgm:t>
        <a:bodyPr/>
        <a:lstStyle/>
        <a:p>
          <a:endParaRPr lang="en-CA"/>
        </a:p>
      </dgm:t>
    </dgm:pt>
    <dgm:pt modelId="{018E82E6-210A-49B9-BE60-AF283BF0F87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/>
            <a:t>Recession</a:t>
          </a:r>
        </a:p>
      </dgm:t>
    </dgm:pt>
    <dgm:pt modelId="{3235BB68-C35B-49B7-9462-C9C8B1DC92F4}" type="parTrans" cxnId="{C6F420EF-7D1F-4DC0-937B-45BF29F16B07}">
      <dgm:prSet/>
      <dgm:spPr/>
      <dgm:t>
        <a:bodyPr/>
        <a:lstStyle/>
        <a:p>
          <a:endParaRPr lang="en-CA"/>
        </a:p>
      </dgm:t>
    </dgm:pt>
    <dgm:pt modelId="{045AE905-5E8C-42ED-AAE9-D0761919694A}" type="sibTrans" cxnId="{C6F420EF-7D1F-4DC0-937B-45BF29F16B07}">
      <dgm:prSet/>
      <dgm:spPr/>
      <dgm:t>
        <a:bodyPr/>
        <a:lstStyle/>
        <a:p>
          <a:endParaRPr lang="en-CA"/>
        </a:p>
      </dgm:t>
    </dgm:pt>
    <dgm:pt modelId="{AE00E57C-88D5-4A56-A302-0241925DE7BA}">
      <dgm:prSet phldrT="[Text]"/>
      <dgm:spPr/>
      <dgm:t>
        <a:bodyPr/>
        <a:lstStyle/>
        <a:p>
          <a:r>
            <a:rPr lang="en-CA">
              <a:solidFill>
                <a:schemeClr val="tx1">
                  <a:lumMod val="65000"/>
                  <a:lumOff val="35000"/>
                </a:schemeClr>
              </a:solidFill>
            </a:rPr>
            <a:t>Recession Proof</a:t>
          </a:r>
        </a:p>
      </dgm:t>
    </dgm:pt>
    <dgm:pt modelId="{F7600204-69A8-4C04-ACBD-CD83F8E7535D}" type="parTrans" cxnId="{43D7BD16-E598-4E6C-BEC2-956D7F8B08A8}">
      <dgm:prSet/>
      <dgm:spPr/>
      <dgm:t>
        <a:bodyPr/>
        <a:lstStyle/>
        <a:p>
          <a:endParaRPr lang="en-CA"/>
        </a:p>
      </dgm:t>
    </dgm:pt>
    <dgm:pt modelId="{5522C4D1-E154-488D-BBBB-24826207A38A}" type="sibTrans" cxnId="{43D7BD16-E598-4E6C-BEC2-956D7F8B08A8}">
      <dgm:prSet/>
      <dgm:spPr/>
      <dgm:t>
        <a:bodyPr/>
        <a:lstStyle/>
        <a:p>
          <a:endParaRPr lang="en-CA"/>
        </a:p>
      </dgm:t>
    </dgm:pt>
    <dgm:pt modelId="{E0900DD3-85E6-46CA-8DA4-4884E1C79FEE}">
      <dgm:prSet phldrT="[Text]"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The emergence of Third-party in-game Items market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CA18301-2D18-45D5-9D95-4B0CF0E26B3E}" type="parTrans" cxnId="{5453DB50-1C8E-445A-A946-4E6E97995F7D}">
      <dgm:prSet/>
      <dgm:spPr/>
      <dgm:t>
        <a:bodyPr/>
        <a:lstStyle/>
        <a:p>
          <a:endParaRPr lang="en-CA"/>
        </a:p>
      </dgm:t>
    </dgm:pt>
    <dgm:pt modelId="{A1BCDAB3-DC97-4B29-8EC0-B8B201641ACA}" type="sibTrans" cxnId="{5453DB50-1C8E-445A-A946-4E6E97995F7D}">
      <dgm:prSet/>
      <dgm:spPr/>
      <dgm:t>
        <a:bodyPr/>
        <a:lstStyle/>
        <a:p>
          <a:endParaRPr lang="en-CA"/>
        </a:p>
      </dgm:t>
    </dgm:pt>
    <dgm:pt modelId="{945633EB-5C75-4ED4-BA0F-09AE2E3A59F6}">
      <dgm:prSet phldrT="[Text]"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During tough economic times, entertainment is valued, and the interactive nature of video gaming makes it a very attractive. (CNET, 2009)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17A1388-7BB1-4B67-A5B2-E4EB4D81BB66}" type="parTrans" cxnId="{0361D716-46A1-413F-BCB7-D44E16FCFEF1}">
      <dgm:prSet/>
      <dgm:spPr/>
      <dgm:t>
        <a:bodyPr/>
        <a:lstStyle/>
        <a:p>
          <a:endParaRPr lang="en-CA"/>
        </a:p>
      </dgm:t>
    </dgm:pt>
    <dgm:pt modelId="{63467B1B-2576-43F0-BBFF-46139A87659A}" type="sibTrans" cxnId="{0361D716-46A1-413F-BCB7-D44E16FCFEF1}">
      <dgm:prSet/>
      <dgm:spPr/>
      <dgm:t>
        <a:bodyPr/>
        <a:lstStyle/>
        <a:p>
          <a:endParaRPr lang="en-CA"/>
        </a:p>
      </dgm:t>
    </dgm:pt>
    <dgm:pt modelId="{38326705-31D2-4737-9BAC-0231D0803916}" type="pres">
      <dgm:prSet presAssocID="{9439E9FF-B9ED-494E-8B03-59C15F9A616C}" presName="Name0" presStyleCnt="0">
        <dgm:presLayoutVars>
          <dgm:dir/>
          <dgm:animLvl val="lvl"/>
          <dgm:resizeHandles val="exact"/>
        </dgm:presLayoutVars>
      </dgm:prSet>
      <dgm:spPr/>
    </dgm:pt>
    <dgm:pt modelId="{629CBD33-2C65-46E5-B0F5-EC360A2F75C8}" type="pres">
      <dgm:prSet presAssocID="{9274A056-DE2D-4B84-ADA4-1F2DBD559DCD}" presName="linNode" presStyleCnt="0"/>
      <dgm:spPr/>
    </dgm:pt>
    <dgm:pt modelId="{6CB01BBA-1C68-42CE-8C73-FABEAC454046}" type="pres">
      <dgm:prSet presAssocID="{9274A056-DE2D-4B84-ADA4-1F2DBD559DC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7C775BD-8E7A-40CC-A034-2BB03A635E28}" type="pres">
      <dgm:prSet presAssocID="{9274A056-DE2D-4B84-ADA4-1F2DBD559DCD}" presName="descendantText" presStyleLbl="alignAccFollowNode1" presStyleIdx="0" presStyleCnt="2">
        <dgm:presLayoutVars>
          <dgm:bulletEnabled val="1"/>
        </dgm:presLayoutVars>
      </dgm:prSet>
      <dgm:spPr/>
    </dgm:pt>
    <dgm:pt modelId="{B533A83D-998E-4637-B02E-C2610FE5FC5A}" type="pres">
      <dgm:prSet presAssocID="{131553E4-7463-4319-AA11-033490740319}" presName="sp" presStyleCnt="0"/>
      <dgm:spPr/>
    </dgm:pt>
    <dgm:pt modelId="{AC3720CC-29A4-4D39-B43A-EF9CFCAB6C6E}" type="pres">
      <dgm:prSet presAssocID="{018E82E6-210A-49B9-BE60-AF283BF0F878}" presName="linNode" presStyleCnt="0"/>
      <dgm:spPr/>
    </dgm:pt>
    <dgm:pt modelId="{218B801B-B0D7-4736-A564-905CA06FAA18}" type="pres">
      <dgm:prSet presAssocID="{018E82E6-210A-49B9-BE60-AF283BF0F87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ECE2AE5-05A3-4409-A257-5D192A0826F5}" type="pres">
      <dgm:prSet presAssocID="{018E82E6-210A-49B9-BE60-AF283BF0F878}" presName="descendantText" presStyleLbl="alignAccFollowNode1" presStyleIdx="1" presStyleCnt="2" custLinFactNeighborX="-3706" custLinFactNeighborY="-2718">
        <dgm:presLayoutVars>
          <dgm:bulletEnabled val="1"/>
        </dgm:presLayoutVars>
      </dgm:prSet>
      <dgm:spPr/>
    </dgm:pt>
  </dgm:ptLst>
  <dgm:cxnLst>
    <dgm:cxn modelId="{CE906205-77C8-451E-BAE2-7355A04FA883}" type="presOf" srcId="{945633EB-5C75-4ED4-BA0F-09AE2E3A59F6}" destId="{CECE2AE5-05A3-4409-A257-5D192A0826F5}" srcOrd="0" destOrd="1" presId="urn:microsoft.com/office/officeart/2005/8/layout/vList5"/>
    <dgm:cxn modelId="{43D7BD16-E598-4E6C-BEC2-956D7F8B08A8}" srcId="{018E82E6-210A-49B9-BE60-AF283BF0F878}" destId="{AE00E57C-88D5-4A56-A302-0241925DE7BA}" srcOrd="0" destOrd="0" parTransId="{F7600204-69A8-4C04-ACBD-CD83F8E7535D}" sibTransId="{5522C4D1-E154-488D-BBBB-24826207A38A}"/>
    <dgm:cxn modelId="{0361D716-46A1-413F-BCB7-D44E16FCFEF1}" srcId="{018E82E6-210A-49B9-BE60-AF283BF0F878}" destId="{945633EB-5C75-4ED4-BA0F-09AE2E3A59F6}" srcOrd="1" destOrd="0" parTransId="{F17A1388-7BB1-4B67-A5B2-E4EB4D81BB66}" sibTransId="{63467B1B-2576-43F0-BBFF-46139A87659A}"/>
    <dgm:cxn modelId="{CA17E724-3981-4049-8FCE-315AA97D83E4}" srcId="{9439E9FF-B9ED-494E-8B03-59C15F9A616C}" destId="{9274A056-DE2D-4B84-ADA4-1F2DBD559DCD}" srcOrd="0" destOrd="0" parTransId="{83FE6576-800E-4828-B466-8BE754A27779}" sibTransId="{131553E4-7463-4319-AA11-033490740319}"/>
    <dgm:cxn modelId="{35DFEF42-658A-4E80-B265-2CE53A7B0DF0}" type="presOf" srcId="{018E82E6-210A-49B9-BE60-AF283BF0F878}" destId="{218B801B-B0D7-4736-A564-905CA06FAA18}" srcOrd="0" destOrd="0" presId="urn:microsoft.com/office/officeart/2005/8/layout/vList5"/>
    <dgm:cxn modelId="{8CBD0F48-1666-41C5-BF4B-0B409BB7D50D}" type="presOf" srcId="{9439E9FF-B9ED-494E-8B03-59C15F9A616C}" destId="{38326705-31D2-4737-9BAC-0231D0803916}" srcOrd="0" destOrd="0" presId="urn:microsoft.com/office/officeart/2005/8/layout/vList5"/>
    <dgm:cxn modelId="{5453DB50-1C8E-445A-A946-4E6E97995F7D}" srcId="{9274A056-DE2D-4B84-ADA4-1F2DBD559DCD}" destId="{E0900DD3-85E6-46CA-8DA4-4884E1C79FEE}" srcOrd="1" destOrd="0" parTransId="{4CA18301-2D18-45D5-9D95-4B0CF0E26B3E}" sibTransId="{A1BCDAB3-DC97-4B29-8EC0-B8B201641ACA}"/>
    <dgm:cxn modelId="{CAC3AAB3-23EA-41E1-987C-A1A191B1ACCB}" srcId="{9274A056-DE2D-4B84-ADA4-1F2DBD559DCD}" destId="{321D6072-61CF-4554-B8FE-5BAA8698DDEF}" srcOrd="0" destOrd="0" parTransId="{703DAFEE-D287-4ACE-BF5B-1CDAB5F4960A}" sibTransId="{FD6C49CD-65BB-4167-8CC2-F92F68F11F30}"/>
    <dgm:cxn modelId="{FF5828CA-1552-44C7-9101-FAE42248047E}" type="presOf" srcId="{9274A056-DE2D-4B84-ADA4-1F2DBD559DCD}" destId="{6CB01BBA-1C68-42CE-8C73-FABEAC454046}" srcOrd="0" destOrd="0" presId="urn:microsoft.com/office/officeart/2005/8/layout/vList5"/>
    <dgm:cxn modelId="{27F800D5-8D84-4D4D-8460-5FCB5553ACCD}" type="presOf" srcId="{321D6072-61CF-4554-B8FE-5BAA8698DDEF}" destId="{97C775BD-8E7A-40CC-A034-2BB03A635E28}" srcOrd="0" destOrd="0" presId="urn:microsoft.com/office/officeart/2005/8/layout/vList5"/>
    <dgm:cxn modelId="{DD954EDF-9B9B-483A-9EA8-00B7503DB411}" type="presOf" srcId="{AE00E57C-88D5-4A56-A302-0241925DE7BA}" destId="{CECE2AE5-05A3-4409-A257-5D192A0826F5}" srcOrd="0" destOrd="0" presId="urn:microsoft.com/office/officeart/2005/8/layout/vList5"/>
    <dgm:cxn modelId="{C6F420EF-7D1F-4DC0-937B-45BF29F16B07}" srcId="{9439E9FF-B9ED-494E-8B03-59C15F9A616C}" destId="{018E82E6-210A-49B9-BE60-AF283BF0F878}" srcOrd="1" destOrd="0" parTransId="{3235BB68-C35B-49B7-9462-C9C8B1DC92F4}" sibTransId="{045AE905-5E8C-42ED-AAE9-D0761919694A}"/>
    <dgm:cxn modelId="{646357FC-BEF3-4007-A9E5-8D861BE74B04}" type="presOf" srcId="{E0900DD3-85E6-46CA-8DA4-4884E1C79FEE}" destId="{97C775BD-8E7A-40CC-A034-2BB03A635E28}" srcOrd="0" destOrd="1" presId="urn:microsoft.com/office/officeart/2005/8/layout/vList5"/>
    <dgm:cxn modelId="{288739E3-6667-4335-9958-CDDCE45C9961}" type="presParOf" srcId="{38326705-31D2-4737-9BAC-0231D0803916}" destId="{629CBD33-2C65-46E5-B0F5-EC360A2F75C8}" srcOrd="0" destOrd="0" presId="urn:microsoft.com/office/officeart/2005/8/layout/vList5"/>
    <dgm:cxn modelId="{A4E4957E-EB45-446A-B5BD-1B095747129D}" type="presParOf" srcId="{629CBD33-2C65-46E5-B0F5-EC360A2F75C8}" destId="{6CB01BBA-1C68-42CE-8C73-FABEAC454046}" srcOrd="0" destOrd="0" presId="urn:microsoft.com/office/officeart/2005/8/layout/vList5"/>
    <dgm:cxn modelId="{EEDCDCD0-3D51-4C82-BCC0-3B0E0083408C}" type="presParOf" srcId="{629CBD33-2C65-46E5-B0F5-EC360A2F75C8}" destId="{97C775BD-8E7A-40CC-A034-2BB03A635E28}" srcOrd="1" destOrd="0" presId="urn:microsoft.com/office/officeart/2005/8/layout/vList5"/>
    <dgm:cxn modelId="{05A83421-96B1-48A6-A811-E1D12430A29B}" type="presParOf" srcId="{38326705-31D2-4737-9BAC-0231D0803916}" destId="{B533A83D-998E-4637-B02E-C2610FE5FC5A}" srcOrd="1" destOrd="0" presId="urn:microsoft.com/office/officeart/2005/8/layout/vList5"/>
    <dgm:cxn modelId="{DB93FB92-9A65-4F53-BF46-CB8E8397911B}" type="presParOf" srcId="{38326705-31D2-4737-9BAC-0231D0803916}" destId="{AC3720CC-29A4-4D39-B43A-EF9CFCAB6C6E}" srcOrd="2" destOrd="0" presId="urn:microsoft.com/office/officeart/2005/8/layout/vList5"/>
    <dgm:cxn modelId="{F8D58995-3DFE-46C7-95E6-C41340CEEF23}" type="presParOf" srcId="{AC3720CC-29A4-4D39-B43A-EF9CFCAB6C6E}" destId="{218B801B-B0D7-4736-A564-905CA06FAA18}" srcOrd="0" destOrd="0" presId="urn:microsoft.com/office/officeart/2005/8/layout/vList5"/>
    <dgm:cxn modelId="{7F57F636-6A28-4122-8103-3EC1D9DD0337}" type="presParOf" srcId="{AC3720CC-29A4-4D39-B43A-EF9CFCAB6C6E}" destId="{CECE2AE5-05A3-4409-A257-5D192A0826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3DFAD8-5E4F-4CC5-BB8A-30E1CF95B3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38E213E-EBA4-447D-9F87-09E72F02792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/>
            <a:t>Interaction with other Industries</a:t>
          </a:r>
        </a:p>
      </dgm:t>
    </dgm:pt>
    <dgm:pt modelId="{E60BA610-9F5B-4ED0-BFBE-A9B28CAB1632}" type="parTrans" cxnId="{950CE8AE-FF33-425D-A6DA-DD6E5311CC29}">
      <dgm:prSet/>
      <dgm:spPr/>
      <dgm:t>
        <a:bodyPr/>
        <a:lstStyle/>
        <a:p>
          <a:endParaRPr lang="en-CA"/>
        </a:p>
      </dgm:t>
    </dgm:pt>
    <dgm:pt modelId="{AB02B6C9-1225-49E8-A3FA-02C919587328}" type="sibTrans" cxnId="{950CE8AE-FF33-425D-A6DA-DD6E5311CC29}">
      <dgm:prSet/>
      <dgm:spPr/>
      <dgm:t>
        <a:bodyPr/>
        <a:lstStyle/>
        <a:p>
          <a:endParaRPr lang="en-CA"/>
        </a:p>
      </dgm:t>
    </dgm:pt>
    <dgm:pt modelId="{AB09C91C-916F-45E9-9DAA-13C16752EFC7}">
      <dgm:prSet phldrT="[Text]" custT="1"/>
      <dgm:spPr/>
      <dgm:t>
        <a:bodyPr/>
        <a:lstStyle/>
        <a:p>
          <a:r>
            <a:rPr lang="en-CA" sz="1100">
              <a:solidFill>
                <a:schemeClr val="tx1">
                  <a:lumMod val="65000"/>
                  <a:lumOff val="35000"/>
                </a:schemeClr>
              </a:solidFill>
            </a:rPr>
            <a:t>Strong interaction</a:t>
          </a:r>
        </a:p>
      </dgm:t>
    </dgm:pt>
    <dgm:pt modelId="{52D4358A-5927-4180-A92C-32E059A94F00}" type="parTrans" cxnId="{E981BDF5-B135-40AE-BA01-B8495F0E7CF4}">
      <dgm:prSet/>
      <dgm:spPr/>
      <dgm:t>
        <a:bodyPr/>
        <a:lstStyle/>
        <a:p>
          <a:endParaRPr lang="en-CA"/>
        </a:p>
      </dgm:t>
    </dgm:pt>
    <dgm:pt modelId="{D9DD341C-3262-4D8C-9978-54191CA910E1}" type="sibTrans" cxnId="{E981BDF5-B135-40AE-BA01-B8495F0E7CF4}">
      <dgm:prSet/>
      <dgm:spPr/>
      <dgm:t>
        <a:bodyPr/>
        <a:lstStyle/>
        <a:p>
          <a:endParaRPr lang="en-CA"/>
        </a:p>
      </dgm:t>
    </dgm:pt>
    <dgm:pt modelId="{7727570B-B398-41B0-A52A-63157888A95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/>
            <a:t>Revenue</a:t>
          </a:r>
        </a:p>
      </dgm:t>
    </dgm:pt>
    <dgm:pt modelId="{D0141DC1-89A9-4D77-970A-909CC17CB9E1}" type="parTrans" cxnId="{849E49EC-3E76-4820-B55E-A86F2D547A10}">
      <dgm:prSet/>
      <dgm:spPr/>
      <dgm:t>
        <a:bodyPr/>
        <a:lstStyle/>
        <a:p>
          <a:endParaRPr lang="en-CA"/>
        </a:p>
      </dgm:t>
    </dgm:pt>
    <dgm:pt modelId="{87BB3502-DA0A-41F6-A662-1107FD543BF1}" type="sibTrans" cxnId="{849E49EC-3E76-4820-B55E-A86F2D547A10}">
      <dgm:prSet/>
      <dgm:spPr/>
      <dgm:t>
        <a:bodyPr/>
        <a:lstStyle/>
        <a:p>
          <a:endParaRPr lang="en-CA"/>
        </a:p>
      </dgm:t>
    </dgm:pt>
    <dgm:pt modelId="{15162A94-1900-4733-A11B-AFDCE3D0BAD7}">
      <dgm:prSet phldrT="[Text]"/>
      <dgm:spPr/>
      <dgm:t>
        <a:bodyPr/>
        <a:lstStyle/>
        <a:p>
          <a:r>
            <a:rPr lang="en-US">
              <a:solidFill>
                <a:schemeClr val="tx1">
                  <a:lumMod val="65000"/>
                  <a:lumOff val="35000"/>
                </a:schemeClr>
              </a:solidFill>
            </a:rPr>
            <a:t>The full game content monetization covered 61 % of the global revenue of console and PC games. 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58DC9DE-4257-460B-A155-18160473FCD9}" type="parTrans" cxnId="{3D7FC850-C869-4261-A844-38A12A79B1EE}">
      <dgm:prSet/>
      <dgm:spPr/>
      <dgm:t>
        <a:bodyPr/>
        <a:lstStyle/>
        <a:p>
          <a:endParaRPr lang="en-CA"/>
        </a:p>
      </dgm:t>
    </dgm:pt>
    <dgm:pt modelId="{4FDB2810-39F3-4EFA-BF4A-5051D5C3963A}" type="sibTrans" cxnId="{3D7FC850-C869-4261-A844-38A12A79B1EE}">
      <dgm:prSet/>
      <dgm:spPr/>
      <dgm:t>
        <a:bodyPr/>
        <a:lstStyle/>
        <a:p>
          <a:endParaRPr lang="en-CA"/>
        </a:p>
      </dgm:t>
    </dgm:pt>
    <dgm:pt modelId="{1848BC18-4F6A-4639-A0D6-53CBF0BB5052}">
      <dgm:prSet phldrT="[Text]" custT="1"/>
      <dgm:spPr/>
      <dgm:t>
        <a:bodyPr/>
        <a:lstStyle/>
        <a:p>
          <a:r>
            <a:rPr lang="en-CA" sz="1100">
              <a:solidFill>
                <a:schemeClr val="tx1">
                  <a:lumMod val="65000"/>
                  <a:lumOff val="35000"/>
                </a:schemeClr>
              </a:solidFill>
            </a:rPr>
            <a:t>Media and Entertainment – Social Media</a:t>
          </a:r>
        </a:p>
      </dgm:t>
    </dgm:pt>
    <dgm:pt modelId="{4B74EF55-B2A6-43AC-AB66-9FA523607864}" type="parTrans" cxnId="{8F8C330D-0432-429D-918C-53EF4135CA4A}">
      <dgm:prSet/>
      <dgm:spPr/>
      <dgm:t>
        <a:bodyPr/>
        <a:lstStyle/>
        <a:p>
          <a:endParaRPr lang="en-CA"/>
        </a:p>
      </dgm:t>
    </dgm:pt>
    <dgm:pt modelId="{E83869C3-4752-44A3-94E9-96A59E9E1CBB}" type="sibTrans" cxnId="{8F8C330D-0432-429D-918C-53EF4135CA4A}">
      <dgm:prSet/>
      <dgm:spPr/>
      <dgm:t>
        <a:bodyPr/>
        <a:lstStyle/>
        <a:p>
          <a:endParaRPr lang="en-CA"/>
        </a:p>
      </dgm:t>
    </dgm:pt>
    <dgm:pt modelId="{A5A8FA80-FD98-4FD2-83C7-1A46EA9BF35F}">
      <dgm:prSet phldrT="[Text]" custT="1"/>
      <dgm:spPr/>
      <dgm:t>
        <a:bodyPr/>
        <a:lstStyle/>
        <a:p>
          <a:r>
            <a:rPr lang="en-CA" sz="1100">
              <a:solidFill>
                <a:schemeClr val="tx1">
                  <a:lumMod val="65000"/>
                  <a:lumOff val="35000"/>
                </a:schemeClr>
              </a:solidFill>
            </a:rPr>
            <a:t>Technological – PCs, Tablets, VRs etc.</a:t>
          </a:r>
        </a:p>
      </dgm:t>
    </dgm:pt>
    <dgm:pt modelId="{3DC5A601-AF99-4075-81BA-C7C9DCEE4BE6}" type="parTrans" cxnId="{73F377E9-6FD2-434D-8D6A-1C96A4B25988}">
      <dgm:prSet/>
      <dgm:spPr/>
      <dgm:t>
        <a:bodyPr/>
        <a:lstStyle/>
        <a:p>
          <a:endParaRPr lang="en-CA"/>
        </a:p>
      </dgm:t>
    </dgm:pt>
    <dgm:pt modelId="{8BB4D8ED-AF0C-427D-9079-5FB7373B88F3}" type="sibTrans" cxnId="{73F377E9-6FD2-434D-8D6A-1C96A4B25988}">
      <dgm:prSet/>
      <dgm:spPr/>
      <dgm:t>
        <a:bodyPr/>
        <a:lstStyle/>
        <a:p>
          <a:endParaRPr lang="en-CA"/>
        </a:p>
      </dgm:t>
    </dgm:pt>
    <dgm:pt modelId="{A6C2F37D-55E7-4696-AEBF-9C934B691F9A}">
      <dgm:prSet phldrT="[Text]" custT="1"/>
      <dgm:spPr/>
      <dgm:t>
        <a:bodyPr/>
        <a:lstStyle/>
        <a:p>
          <a:r>
            <a:rPr lang="en-CA" sz="1100">
              <a:solidFill>
                <a:schemeClr val="tx1">
                  <a:lumMod val="65000"/>
                  <a:lumOff val="35000"/>
                </a:schemeClr>
              </a:solidFill>
            </a:rPr>
            <a:t>Beverage – Energy Drinks, Coffee</a:t>
          </a:r>
        </a:p>
      </dgm:t>
    </dgm:pt>
    <dgm:pt modelId="{595169F1-4C21-4E75-B368-6B90546FB2F8}" type="parTrans" cxnId="{61E9BC31-AD9E-4F4B-8F17-210F61756E69}">
      <dgm:prSet/>
      <dgm:spPr/>
      <dgm:t>
        <a:bodyPr/>
        <a:lstStyle/>
        <a:p>
          <a:endParaRPr lang="en-CA"/>
        </a:p>
      </dgm:t>
    </dgm:pt>
    <dgm:pt modelId="{32A3A90A-8A9E-44CD-B5BD-3B93DCA3F1CB}" type="sibTrans" cxnId="{61E9BC31-AD9E-4F4B-8F17-210F61756E69}">
      <dgm:prSet/>
      <dgm:spPr/>
      <dgm:t>
        <a:bodyPr/>
        <a:lstStyle/>
        <a:p>
          <a:endParaRPr lang="en-CA"/>
        </a:p>
      </dgm:t>
    </dgm:pt>
    <dgm:pt modelId="{581F0672-2720-4686-8507-2E9B832C7FE2}">
      <dgm:prSet/>
      <dgm:spPr/>
      <dgm:t>
        <a:bodyPr/>
        <a:lstStyle/>
        <a:p>
          <a:r>
            <a:rPr lang="en-US">
              <a:solidFill>
                <a:schemeClr val="tx1">
                  <a:lumMod val="65000"/>
                  <a:lumOff val="35000"/>
                </a:schemeClr>
              </a:solidFill>
            </a:rPr>
            <a:t>· eSports: In 2017 the eSports market generated a revenue of 655 million USD (esportsbets.com, 2018)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394ACF4-DACC-4EA9-A8F8-83B363300CC2}" type="parTrans" cxnId="{4FDD3274-95F9-4437-ACA1-832951CFB6EF}">
      <dgm:prSet/>
      <dgm:spPr/>
      <dgm:t>
        <a:bodyPr/>
        <a:lstStyle/>
        <a:p>
          <a:endParaRPr lang="en-CA"/>
        </a:p>
      </dgm:t>
    </dgm:pt>
    <dgm:pt modelId="{D234E0A3-6F49-466E-809A-F8861E86660A}" type="sibTrans" cxnId="{4FDD3274-95F9-4437-ACA1-832951CFB6EF}">
      <dgm:prSet/>
      <dgm:spPr/>
      <dgm:t>
        <a:bodyPr/>
        <a:lstStyle/>
        <a:p>
          <a:endParaRPr lang="en-CA"/>
        </a:p>
      </dgm:t>
    </dgm:pt>
    <dgm:pt modelId="{34463CC4-3B52-495A-BEBB-3C5A23492897}">
      <dgm:prSet/>
      <dgm:spPr/>
      <dgm:t>
        <a:bodyPr/>
        <a:lstStyle/>
        <a:p>
          <a:r>
            <a:rPr lang="en-US">
              <a:solidFill>
                <a:schemeClr val="tx1">
                  <a:lumMod val="65000"/>
                  <a:lumOff val="35000"/>
                </a:schemeClr>
              </a:solidFill>
            </a:rPr>
            <a:t>· In 2017, 80% of the total video game industry's 66 billion USD revenue was attributed to software sales. (WePC, 2020</a:t>
          </a:r>
          <a:r>
            <a:rPr lang="en-US"/>
            <a:t>)</a:t>
          </a:r>
          <a:endParaRPr lang="en-CA"/>
        </a:p>
      </dgm:t>
    </dgm:pt>
    <dgm:pt modelId="{ED6CDF8C-A067-4472-9FBF-2A8B7A7D3F77}" type="parTrans" cxnId="{248088D1-2E00-4D31-B77B-028C000CB0DA}">
      <dgm:prSet/>
      <dgm:spPr/>
      <dgm:t>
        <a:bodyPr/>
        <a:lstStyle/>
        <a:p>
          <a:endParaRPr lang="en-CA"/>
        </a:p>
      </dgm:t>
    </dgm:pt>
    <dgm:pt modelId="{A9EFB184-1DBC-45FD-AF20-60A7E33156C7}" type="sibTrans" cxnId="{248088D1-2E00-4D31-B77B-028C000CB0DA}">
      <dgm:prSet/>
      <dgm:spPr/>
      <dgm:t>
        <a:bodyPr/>
        <a:lstStyle/>
        <a:p>
          <a:endParaRPr lang="en-CA"/>
        </a:p>
      </dgm:t>
    </dgm:pt>
    <dgm:pt modelId="{CBEFC8AD-2A27-4C98-8A80-2B7627F331CA}">
      <dgm:prSet phldrT="[Text]"/>
      <dgm:spPr/>
      <dgm:t>
        <a:bodyPr/>
        <a:lstStyle/>
        <a:p>
          <a:r>
            <a:rPr lang="en-US">
              <a:solidFill>
                <a:schemeClr val="tx1">
                  <a:lumMod val="65000"/>
                  <a:lumOff val="35000"/>
                </a:schemeClr>
              </a:solidFill>
            </a:rPr>
            <a:t>The free-to-play gaming platform accounted for 82 % of the digital game market's revenue (monetization Model). (WePC, 2020)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B82F127-AF3E-4F10-88EF-B3B5EC9C74C1}" type="parTrans" cxnId="{6F51502C-BB43-485C-A59A-AC111107098E}">
      <dgm:prSet/>
      <dgm:spPr/>
      <dgm:t>
        <a:bodyPr/>
        <a:lstStyle/>
        <a:p>
          <a:endParaRPr lang="en-CA"/>
        </a:p>
      </dgm:t>
    </dgm:pt>
    <dgm:pt modelId="{598EB131-03A7-401D-8356-EE2E38BC22B9}" type="sibTrans" cxnId="{6F51502C-BB43-485C-A59A-AC111107098E}">
      <dgm:prSet/>
      <dgm:spPr/>
      <dgm:t>
        <a:bodyPr/>
        <a:lstStyle/>
        <a:p>
          <a:endParaRPr lang="en-CA"/>
        </a:p>
      </dgm:t>
    </dgm:pt>
    <dgm:pt modelId="{B9D994D3-2311-48EB-9982-0336AF042B71}" type="pres">
      <dgm:prSet presAssocID="{6F3DFAD8-5E4F-4CC5-BB8A-30E1CF95B38F}" presName="Name0" presStyleCnt="0">
        <dgm:presLayoutVars>
          <dgm:dir/>
          <dgm:animLvl val="lvl"/>
          <dgm:resizeHandles val="exact"/>
        </dgm:presLayoutVars>
      </dgm:prSet>
      <dgm:spPr/>
    </dgm:pt>
    <dgm:pt modelId="{EFB94FBA-0101-4DB8-BFB2-71EB8432A5A6}" type="pres">
      <dgm:prSet presAssocID="{838E213E-EBA4-447D-9F87-09E72F027922}" presName="linNode" presStyleCnt="0"/>
      <dgm:spPr/>
    </dgm:pt>
    <dgm:pt modelId="{321D91E2-6C7C-4367-8C47-7AB1880B2A5A}" type="pres">
      <dgm:prSet presAssocID="{838E213E-EBA4-447D-9F87-09E72F027922}" presName="parentText" presStyleLbl="node1" presStyleIdx="0" presStyleCnt="2" custScaleY="58891">
        <dgm:presLayoutVars>
          <dgm:chMax val="1"/>
          <dgm:bulletEnabled val="1"/>
        </dgm:presLayoutVars>
      </dgm:prSet>
      <dgm:spPr/>
    </dgm:pt>
    <dgm:pt modelId="{E8476A64-F0A8-4DC3-9B3E-0B970419C5BB}" type="pres">
      <dgm:prSet presAssocID="{838E213E-EBA4-447D-9F87-09E72F027922}" presName="descendantText" presStyleLbl="alignAccFollowNode1" presStyleIdx="0" presStyleCnt="2" custScaleY="54369">
        <dgm:presLayoutVars>
          <dgm:bulletEnabled val="1"/>
        </dgm:presLayoutVars>
      </dgm:prSet>
      <dgm:spPr/>
    </dgm:pt>
    <dgm:pt modelId="{128A2CA3-8595-4543-9146-FE7785222BD0}" type="pres">
      <dgm:prSet presAssocID="{AB02B6C9-1225-49E8-A3FA-02C919587328}" presName="sp" presStyleCnt="0"/>
      <dgm:spPr/>
    </dgm:pt>
    <dgm:pt modelId="{1452B2B7-7552-464B-A567-F1163719BB69}" type="pres">
      <dgm:prSet presAssocID="{7727570B-B398-41B0-A52A-63157888A95F}" presName="linNode" presStyleCnt="0"/>
      <dgm:spPr/>
    </dgm:pt>
    <dgm:pt modelId="{789FE459-BBA8-4E21-8C72-FF34D264612A}" type="pres">
      <dgm:prSet presAssocID="{7727570B-B398-41B0-A52A-63157888A95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72C0E30-5B70-46BB-ABCF-5729E04A9F6F}" type="pres">
      <dgm:prSet presAssocID="{7727570B-B398-41B0-A52A-63157888A95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F8C330D-0432-429D-918C-53EF4135CA4A}" srcId="{838E213E-EBA4-447D-9F87-09E72F027922}" destId="{1848BC18-4F6A-4639-A0D6-53CBF0BB5052}" srcOrd="1" destOrd="0" parTransId="{4B74EF55-B2A6-43AC-AB66-9FA523607864}" sibTransId="{E83869C3-4752-44A3-94E9-96A59E9E1CBB}"/>
    <dgm:cxn modelId="{B5ADD41E-C544-45B9-81B6-E4915FC06132}" type="presOf" srcId="{6F3DFAD8-5E4F-4CC5-BB8A-30E1CF95B38F}" destId="{B9D994D3-2311-48EB-9982-0336AF042B71}" srcOrd="0" destOrd="0" presId="urn:microsoft.com/office/officeart/2005/8/layout/vList5"/>
    <dgm:cxn modelId="{6F51502C-BB43-485C-A59A-AC111107098E}" srcId="{7727570B-B398-41B0-A52A-63157888A95F}" destId="{CBEFC8AD-2A27-4C98-8A80-2B7627F331CA}" srcOrd="1" destOrd="0" parTransId="{BB82F127-AF3E-4F10-88EF-B3B5EC9C74C1}" sibTransId="{598EB131-03A7-401D-8356-EE2E38BC22B9}"/>
    <dgm:cxn modelId="{61E9BC31-AD9E-4F4B-8F17-210F61756E69}" srcId="{838E213E-EBA4-447D-9F87-09E72F027922}" destId="{A6C2F37D-55E7-4696-AEBF-9C934B691F9A}" srcOrd="3" destOrd="0" parTransId="{595169F1-4C21-4E75-B368-6B90546FB2F8}" sibTransId="{32A3A90A-8A9E-44CD-B5BD-3B93DCA3F1CB}"/>
    <dgm:cxn modelId="{3788CF63-6730-4FF5-8268-607B7E0EE1F7}" type="presOf" srcId="{838E213E-EBA4-447D-9F87-09E72F027922}" destId="{321D91E2-6C7C-4367-8C47-7AB1880B2A5A}" srcOrd="0" destOrd="0" presId="urn:microsoft.com/office/officeart/2005/8/layout/vList5"/>
    <dgm:cxn modelId="{3D7FC850-C869-4261-A844-38A12A79B1EE}" srcId="{7727570B-B398-41B0-A52A-63157888A95F}" destId="{15162A94-1900-4733-A11B-AFDCE3D0BAD7}" srcOrd="0" destOrd="0" parTransId="{E58DC9DE-4257-460B-A155-18160473FCD9}" sibTransId="{4FDB2810-39F3-4EFA-BF4A-5051D5C3963A}"/>
    <dgm:cxn modelId="{A1D77F52-B3FD-4DDB-981C-93B6192B1A8C}" type="presOf" srcId="{AB09C91C-916F-45E9-9DAA-13C16752EFC7}" destId="{E8476A64-F0A8-4DC3-9B3E-0B970419C5BB}" srcOrd="0" destOrd="0" presId="urn:microsoft.com/office/officeart/2005/8/layout/vList5"/>
    <dgm:cxn modelId="{4FDD3274-95F9-4437-ACA1-832951CFB6EF}" srcId="{7727570B-B398-41B0-A52A-63157888A95F}" destId="{581F0672-2720-4686-8507-2E9B832C7FE2}" srcOrd="2" destOrd="0" parTransId="{7394ACF4-DACC-4EA9-A8F8-83B363300CC2}" sibTransId="{D234E0A3-6F49-466E-809A-F8861E86660A}"/>
    <dgm:cxn modelId="{B7ED717D-C1F6-4B0D-8D5D-B9C2914DF67C}" type="presOf" srcId="{581F0672-2720-4686-8507-2E9B832C7FE2}" destId="{C72C0E30-5B70-46BB-ABCF-5729E04A9F6F}" srcOrd="0" destOrd="2" presId="urn:microsoft.com/office/officeart/2005/8/layout/vList5"/>
    <dgm:cxn modelId="{35D0359C-AA96-4AE7-B698-B698CEA6C9C0}" type="presOf" srcId="{7727570B-B398-41B0-A52A-63157888A95F}" destId="{789FE459-BBA8-4E21-8C72-FF34D264612A}" srcOrd="0" destOrd="0" presId="urn:microsoft.com/office/officeart/2005/8/layout/vList5"/>
    <dgm:cxn modelId="{1688BB9E-90B6-4306-8F94-A9ED1F365F6B}" type="presOf" srcId="{A6C2F37D-55E7-4696-AEBF-9C934B691F9A}" destId="{E8476A64-F0A8-4DC3-9B3E-0B970419C5BB}" srcOrd="0" destOrd="3" presId="urn:microsoft.com/office/officeart/2005/8/layout/vList5"/>
    <dgm:cxn modelId="{719722AC-9B4A-4B70-8562-8C62CB15F7A5}" type="presOf" srcId="{A5A8FA80-FD98-4FD2-83C7-1A46EA9BF35F}" destId="{E8476A64-F0A8-4DC3-9B3E-0B970419C5BB}" srcOrd="0" destOrd="2" presId="urn:microsoft.com/office/officeart/2005/8/layout/vList5"/>
    <dgm:cxn modelId="{950CE8AE-FF33-425D-A6DA-DD6E5311CC29}" srcId="{6F3DFAD8-5E4F-4CC5-BB8A-30E1CF95B38F}" destId="{838E213E-EBA4-447D-9F87-09E72F027922}" srcOrd="0" destOrd="0" parTransId="{E60BA610-9F5B-4ED0-BFBE-A9B28CAB1632}" sibTransId="{AB02B6C9-1225-49E8-A3FA-02C919587328}"/>
    <dgm:cxn modelId="{D760E2BB-C6FA-4100-8CE8-39747D571147}" type="presOf" srcId="{34463CC4-3B52-495A-BEBB-3C5A23492897}" destId="{C72C0E30-5B70-46BB-ABCF-5729E04A9F6F}" srcOrd="0" destOrd="3" presId="urn:microsoft.com/office/officeart/2005/8/layout/vList5"/>
    <dgm:cxn modelId="{70C3E7C9-FFE5-4C6E-A7ED-1ABDD21F9D94}" type="presOf" srcId="{CBEFC8AD-2A27-4C98-8A80-2B7627F331CA}" destId="{C72C0E30-5B70-46BB-ABCF-5729E04A9F6F}" srcOrd="0" destOrd="1" presId="urn:microsoft.com/office/officeart/2005/8/layout/vList5"/>
    <dgm:cxn modelId="{68EFFECF-6B8A-44D5-9BC8-731EA9DBD0D5}" type="presOf" srcId="{15162A94-1900-4733-A11B-AFDCE3D0BAD7}" destId="{C72C0E30-5B70-46BB-ABCF-5729E04A9F6F}" srcOrd="0" destOrd="0" presId="urn:microsoft.com/office/officeart/2005/8/layout/vList5"/>
    <dgm:cxn modelId="{248088D1-2E00-4D31-B77B-028C000CB0DA}" srcId="{7727570B-B398-41B0-A52A-63157888A95F}" destId="{34463CC4-3B52-495A-BEBB-3C5A23492897}" srcOrd="3" destOrd="0" parTransId="{ED6CDF8C-A067-4472-9FBF-2A8B7A7D3F77}" sibTransId="{A9EFB184-1DBC-45FD-AF20-60A7E33156C7}"/>
    <dgm:cxn modelId="{73F377E9-6FD2-434D-8D6A-1C96A4B25988}" srcId="{838E213E-EBA4-447D-9F87-09E72F027922}" destId="{A5A8FA80-FD98-4FD2-83C7-1A46EA9BF35F}" srcOrd="2" destOrd="0" parTransId="{3DC5A601-AF99-4075-81BA-C7C9DCEE4BE6}" sibTransId="{8BB4D8ED-AF0C-427D-9079-5FB7373B88F3}"/>
    <dgm:cxn modelId="{849E49EC-3E76-4820-B55E-A86F2D547A10}" srcId="{6F3DFAD8-5E4F-4CC5-BB8A-30E1CF95B38F}" destId="{7727570B-B398-41B0-A52A-63157888A95F}" srcOrd="1" destOrd="0" parTransId="{D0141DC1-89A9-4D77-970A-909CC17CB9E1}" sibTransId="{87BB3502-DA0A-41F6-A662-1107FD543BF1}"/>
    <dgm:cxn modelId="{684053F1-740F-4533-BD58-C2B6BF0A5839}" type="presOf" srcId="{1848BC18-4F6A-4639-A0D6-53CBF0BB5052}" destId="{E8476A64-F0A8-4DC3-9B3E-0B970419C5BB}" srcOrd="0" destOrd="1" presId="urn:microsoft.com/office/officeart/2005/8/layout/vList5"/>
    <dgm:cxn modelId="{E981BDF5-B135-40AE-BA01-B8495F0E7CF4}" srcId="{838E213E-EBA4-447D-9F87-09E72F027922}" destId="{AB09C91C-916F-45E9-9DAA-13C16752EFC7}" srcOrd="0" destOrd="0" parTransId="{52D4358A-5927-4180-A92C-32E059A94F00}" sibTransId="{D9DD341C-3262-4D8C-9978-54191CA910E1}"/>
    <dgm:cxn modelId="{80531D11-E5A5-43CD-A612-CC68B11A9114}" type="presParOf" srcId="{B9D994D3-2311-48EB-9982-0336AF042B71}" destId="{EFB94FBA-0101-4DB8-BFB2-71EB8432A5A6}" srcOrd="0" destOrd="0" presId="urn:microsoft.com/office/officeart/2005/8/layout/vList5"/>
    <dgm:cxn modelId="{3D1B7C53-8285-43AB-AC6B-DFB8140AD03B}" type="presParOf" srcId="{EFB94FBA-0101-4DB8-BFB2-71EB8432A5A6}" destId="{321D91E2-6C7C-4367-8C47-7AB1880B2A5A}" srcOrd="0" destOrd="0" presId="urn:microsoft.com/office/officeart/2005/8/layout/vList5"/>
    <dgm:cxn modelId="{D2D9A329-E8DA-4AE5-A972-B83995C8DF51}" type="presParOf" srcId="{EFB94FBA-0101-4DB8-BFB2-71EB8432A5A6}" destId="{E8476A64-F0A8-4DC3-9B3E-0B970419C5BB}" srcOrd="1" destOrd="0" presId="urn:microsoft.com/office/officeart/2005/8/layout/vList5"/>
    <dgm:cxn modelId="{EE70D07D-9AC7-4498-8E78-B5EEE30F11A5}" type="presParOf" srcId="{B9D994D3-2311-48EB-9982-0336AF042B71}" destId="{128A2CA3-8595-4543-9146-FE7785222BD0}" srcOrd="1" destOrd="0" presId="urn:microsoft.com/office/officeart/2005/8/layout/vList5"/>
    <dgm:cxn modelId="{75D3B058-6246-48B1-8B1E-E1813298E6BB}" type="presParOf" srcId="{B9D994D3-2311-48EB-9982-0336AF042B71}" destId="{1452B2B7-7552-464B-A567-F1163719BB69}" srcOrd="2" destOrd="0" presId="urn:microsoft.com/office/officeart/2005/8/layout/vList5"/>
    <dgm:cxn modelId="{CC3992E3-84FB-40FF-B77F-25FC3DEB61B9}" type="presParOf" srcId="{1452B2B7-7552-464B-A567-F1163719BB69}" destId="{789FE459-BBA8-4E21-8C72-FF34D264612A}" srcOrd="0" destOrd="0" presId="urn:microsoft.com/office/officeart/2005/8/layout/vList5"/>
    <dgm:cxn modelId="{ADC63CB6-6397-46B1-93EA-B9769EC5060D}" type="presParOf" srcId="{1452B2B7-7552-464B-A567-F1163719BB69}" destId="{C72C0E30-5B70-46BB-ABCF-5729E04A9F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E914ED-D551-46C9-8B37-A7A32CB2D57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BF59B70-4100-46B7-8461-3C5E860FC9C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/>
            <a:t>Growth</a:t>
          </a:r>
        </a:p>
      </dgm:t>
    </dgm:pt>
    <dgm:pt modelId="{D7254D8B-97A0-42D2-84B4-B5B946CD3A1E}" type="parTrans" cxnId="{D3C3AB3D-DA72-44A8-AA7C-B2BA57848352}">
      <dgm:prSet/>
      <dgm:spPr/>
      <dgm:t>
        <a:bodyPr/>
        <a:lstStyle/>
        <a:p>
          <a:endParaRPr lang="en-CA"/>
        </a:p>
      </dgm:t>
    </dgm:pt>
    <dgm:pt modelId="{7269BCA5-CB55-4012-BA64-06E9538F944C}" type="sibTrans" cxnId="{D3C3AB3D-DA72-44A8-AA7C-B2BA57848352}">
      <dgm:prSet/>
      <dgm:spPr/>
      <dgm:t>
        <a:bodyPr/>
        <a:lstStyle/>
        <a:p>
          <a:endParaRPr lang="en-CA"/>
        </a:p>
      </dgm:t>
    </dgm:pt>
    <dgm:pt modelId="{42781D61-A6B4-4CD0-A758-5CA09FF4AEC5}">
      <dgm:prSet phldrT="[Text]"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Anticipated to reach a market value of $223.3 billion by 2026 and was valued at $52.5 Billion in 2018</a:t>
          </a:r>
          <a:endParaRPr lang="en-CA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073B9D0-30F8-423C-889F-0BD344A3DC53}" type="parTrans" cxnId="{9C727327-78AB-4694-8F91-73E670C05275}">
      <dgm:prSet/>
      <dgm:spPr/>
      <dgm:t>
        <a:bodyPr/>
        <a:lstStyle/>
        <a:p>
          <a:endParaRPr lang="en-CA"/>
        </a:p>
      </dgm:t>
    </dgm:pt>
    <dgm:pt modelId="{E5147B9D-7666-4AC4-AD4C-D03DD8B079FA}" type="sibTrans" cxnId="{9C727327-78AB-4694-8F91-73E670C05275}">
      <dgm:prSet/>
      <dgm:spPr/>
      <dgm:t>
        <a:bodyPr/>
        <a:lstStyle/>
        <a:p>
          <a:endParaRPr lang="en-CA"/>
        </a:p>
      </dgm:t>
    </dgm:pt>
    <dgm:pt modelId="{7B694D4E-B6FB-46AC-9D61-167D4F106277}">
      <dgm:prSet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In 2017, more solar PV capacities were installed globally than any other power generation technology (Solar Power Europe, 2018)</a:t>
          </a:r>
        </a:p>
      </dgm:t>
    </dgm:pt>
    <dgm:pt modelId="{70A0E2F0-5DC0-4B5B-98D7-7C9F1ADA5290}" type="parTrans" cxnId="{2DA76793-6A34-4E62-9A57-1EA384740D67}">
      <dgm:prSet/>
      <dgm:spPr/>
      <dgm:t>
        <a:bodyPr/>
        <a:lstStyle/>
        <a:p>
          <a:endParaRPr lang="en-CA"/>
        </a:p>
      </dgm:t>
    </dgm:pt>
    <dgm:pt modelId="{5267B680-76AD-4AE0-8F87-0A2B1845F659}" type="sibTrans" cxnId="{2DA76793-6A34-4E62-9A57-1EA384740D67}">
      <dgm:prSet/>
      <dgm:spPr/>
      <dgm:t>
        <a:bodyPr/>
        <a:lstStyle/>
        <a:p>
          <a:endParaRPr lang="en-CA"/>
        </a:p>
      </dgm:t>
    </dgm:pt>
    <dgm:pt modelId="{F40F2F7D-3E92-4CDC-AAFD-27B8422027FE}">
      <dgm:prSet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China dominates the market demand with a solar PV capacity of 176,100MW (32.3%) as of 2018. In 2017, the country installed more than half the world's solar capacity in one year (53.3 %)</a:t>
          </a:r>
        </a:p>
      </dgm:t>
    </dgm:pt>
    <dgm:pt modelId="{87AA080A-9F8C-497E-975D-D4396920D5E9}" type="parTrans" cxnId="{7478F116-1E2A-4365-92E1-EA3DA15D3FAA}">
      <dgm:prSet/>
      <dgm:spPr/>
      <dgm:t>
        <a:bodyPr/>
        <a:lstStyle/>
        <a:p>
          <a:endParaRPr lang="en-CA"/>
        </a:p>
      </dgm:t>
    </dgm:pt>
    <dgm:pt modelId="{A13C45CC-61D4-46BC-A720-7EFBD10A275B}" type="sibTrans" cxnId="{7478F116-1E2A-4365-92E1-EA3DA15D3FAA}">
      <dgm:prSet/>
      <dgm:spPr/>
      <dgm:t>
        <a:bodyPr/>
        <a:lstStyle/>
        <a:p>
          <a:endParaRPr lang="en-CA"/>
        </a:p>
      </dgm:t>
    </dgm:pt>
    <dgm:pt modelId="{64A8538D-8D28-4F83-9DCE-E926924A2EAF}">
      <dgm:prSet/>
      <dgm:spPr/>
      <dgm:t>
        <a:bodyPr/>
        <a:lstStyle/>
        <a:p>
          <a:r>
            <a:rPr lang="en-US" b="0" i="0">
              <a:solidFill>
                <a:schemeClr val="tx1">
                  <a:lumMod val="65000"/>
                  <a:lumOff val="35000"/>
                </a:schemeClr>
              </a:solidFill>
            </a:rPr>
            <a:t>Between 2007 and 2017, the total solar PV capacity increased by over 4,300% (Solar Power Europe, 2018)</a:t>
          </a:r>
        </a:p>
      </dgm:t>
    </dgm:pt>
    <dgm:pt modelId="{070BDCD6-7C3E-424E-8EA0-074D213F1CD5}" type="parTrans" cxnId="{6BF86AED-41F9-410D-B687-5378A4167DF0}">
      <dgm:prSet/>
      <dgm:spPr/>
      <dgm:t>
        <a:bodyPr/>
        <a:lstStyle/>
        <a:p>
          <a:endParaRPr lang="en-CA"/>
        </a:p>
      </dgm:t>
    </dgm:pt>
    <dgm:pt modelId="{25D57FC7-AE92-41C2-BA67-0854DFB9AA80}" type="sibTrans" cxnId="{6BF86AED-41F9-410D-B687-5378A4167DF0}">
      <dgm:prSet/>
      <dgm:spPr/>
      <dgm:t>
        <a:bodyPr/>
        <a:lstStyle/>
        <a:p>
          <a:endParaRPr lang="en-CA"/>
        </a:p>
      </dgm:t>
    </dgm:pt>
    <dgm:pt modelId="{725A842D-EB71-4889-9EB4-527543F95A05}" type="pres">
      <dgm:prSet presAssocID="{2AE914ED-D551-46C9-8B37-A7A32CB2D575}" presName="Name0" presStyleCnt="0">
        <dgm:presLayoutVars>
          <dgm:dir/>
          <dgm:animLvl val="lvl"/>
          <dgm:resizeHandles val="exact"/>
        </dgm:presLayoutVars>
      </dgm:prSet>
      <dgm:spPr/>
    </dgm:pt>
    <dgm:pt modelId="{969EA448-EA44-4E95-AADA-8448F65CA230}" type="pres">
      <dgm:prSet presAssocID="{9BF59B70-4100-46B7-8461-3C5E860FC9C9}" presName="linNode" presStyleCnt="0"/>
      <dgm:spPr/>
    </dgm:pt>
    <dgm:pt modelId="{36C15A9D-FD0E-4BE0-B56F-E931B173F64A}" type="pres">
      <dgm:prSet presAssocID="{9BF59B70-4100-46B7-8461-3C5E860FC9C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D5E66F9-699E-4085-944F-55DFB8DF8A58}" type="pres">
      <dgm:prSet presAssocID="{9BF59B70-4100-46B7-8461-3C5E860FC9C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A4ADE07-79FD-4A52-A3DA-6E71B3E03C93}" type="presOf" srcId="{7B694D4E-B6FB-46AC-9D61-167D4F106277}" destId="{FD5E66F9-699E-4085-944F-55DFB8DF8A58}" srcOrd="0" destOrd="1" presId="urn:microsoft.com/office/officeart/2005/8/layout/vList5"/>
    <dgm:cxn modelId="{00B80510-77A0-47F6-BCC9-545DFB888331}" type="presOf" srcId="{2AE914ED-D551-46C9-8B37-A7A32CB2D575}" destId="{725A842D-EB71-4889-9EB4-527543F95A05}" srcOrd="0" destOrd="0" presId="urn:microsoft.com/office/officeart/2005/8/layout/vList5"/>
    <dgm:cxn modelId="{7478F116-1E2A-4365-92E1-EA3DA15D3FAA}" srcId="{9BF59B70-4100-46B7-8461-3C5E860FC9C9}" destId="{F40F2F7D-3E92-4CDC-AAFD-27B8422027FE}" srcOrd="2" destOrd="0" parTransId="{87AA080A-9F8C-497E-975D-D4396920D5E9}" sibTransId="{A13C45CC-61D4-46BC-A720-7EFBD10A275B}"/>
    <dgm:cxn modelId="{8D0A2321-7BF6-49FA-A33F-1BB7EA66676D}" type="presOf" srcId="{64A8538D-8D28-4F83-9DCE-E926924A2EAF}" destId="{FD5E66F9-699E-4085-944F-55DFB8DF8A58}" srcOrd="0" destOrd="3" presId="urn:microsoft.com/office/officeart/2005/8/layout/vList5"/>
    <dgm:cxn modelId="{7B6F2822-F300-48EB-8DB4-0BAB79B9FD32}" type="presOf" srcId="{F40F2F7D-3E92-4CDC-AAFD-27B8422027FE}" destId="{FD5E66F9-699E-4085-944F-55DFB8DF8A58}" srcOrd="0" destOrd="2" presId="urn:microsoft.com/office/officeart/2005/8/layout/vList5"/>
    <dgm:cxn modelId="{9C727327-78AB-4694-8F91-73E670C05275}" srcId="{9BF59B70-4100-46B7-8461-3C5E860FC9C9}" destId="{42781D61-A6B4-4CD0-A758-5CA09FF4AEC5}" srcOrd="0" destOrd="0" parTransId="{E073B9D0-30F8-423C-889F-0BD344A3DC53}" sibTransId="{E5147B9D-7666-4AC4-AD4C-D03DD8B079FA}"/>
    <dgm:cxn modelId="{D3C3AB3D-DA72-44A8-AA7C-B2BA57848352}" srcId="{2AE914ED-D551-46C9-8B37-A7A32CB2D575}" destId="{9BF59B70-4100-46B7-8461-3C5E860FC9C9}" srcOrd="0" destOrd="0" parTransId="{D7254D8B-97A0-42D2-84B4-B5B946CD3A1E}" sibTransId="{7269BCA5-CB55-4012-BA64-06E9538F944C}"/>
    <dgm:cxn modelId="{2DA76793-6A34-4E62-9A57-1EA384740D67}" srcId="{9BF59B70-4100-46B7-8461-3C5E860FC9C9}" destId="{7B694D4E-B6FB-46AC-9D61-167D4F106277}" srcOrd="1" destOrd="0" parTransId="{70A0E2F0-5DC0-4B5B-98D7-7C9F1ADA5290}" sibTransId="{5267B680-76AD-4AE0-8F87-0A2B1845F659}"/>
    <dgm:cxn modelId="{6BF86AED-41F9-410D-B687-5378A4167DF0}" srcId="{9BF59B70-4100-46B7-8461-3C5E860FC9C9}" destId="{64A8538D-8D28-4F83-9DCE-E926924A2EAF}" srcOrd="3" destOrd="0" parTransId="{070BDCD6-7C3E-424E-8EA0-074D213F1CD5}" sibTransId="{25D57FC7-AE92-41C2-BA67-0854DFB9AA80}"/>
    <dgm:cxn modelId="{E4597BF0-43B4-416E-8A98-332455C1895B}" type="presOf" srcId="{42781D61-A6B4-4CD0-A758-5CA09FF4AEC5}" destId="{FD5E66F9-699E-4085-944F-55DFB8DF8A58}" srcOrd="0" destOrd="0" presId="urn:microsoft.com/office/officeart/2005/8/layout/vList5"/>
    <dgm:cxn modelId="{AC8B5CF3-379B-4893-8862-2168C5DDE427}" type="presOf" srcId="{9BF59B70-4100-46B7-8461-3C5E860FC9C9}" destId="{36C15A9D-FD0E-4BE0-B56F-E931B173F64A}" srcOrd="0" destOrd="0" presId="urn:microsoft.com/office/officeart/2005/8/layout/vList5"/>
    <dgm:cxn modelId="{723D6684-F805-4A8C-96F8-40318E13EBF9}" type="presParOf" srcId="{725A842D-EB71-4889-9EB4-527543F95A05}" destId="{969EA448-EA44-4E95-AADA-8448F65CA230}" srcOrd="0" destOrd="0" presId="urn:microsoft.com/office/officeart/2005/8/layout/vList5"/>
    <dgm:cxn modelId="{437131DA-FA16-4F6F-9319-A2623AB0DCB7}" type="presParOf" srcId="{969EA448-EA44-4E95-AADA-8448F65CA230}" destId="{36C15A9D-FD0E-4BE0-B56F-E931B173F64A}" srcOrd="0" destOrd="0" presId="urn:microsoft.com/office/officeart/2005/8/layout/vList5"/>
    <dgm:cxn modelId="{550E8CF2-63CE-4F6B-BB76-C6DF9B11AA9F}" type="presParOf" srcId="{969EA448-EA44-4E95-AADA-8448F65CA230}" destId="{FD5E66F9-699E-4085-944F-55DFB8DF8A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7C6E2-ACEB-4166-842E-181F8E860AFC}">
      <dsp:nvSpPr>
        <dsp:cNvPr id="0" name=""/>
        <dsp:cNvSpPr/>
      </dsp:nvSpPr>
      <dsp:spPr>
        <a:xfrm rot="10800000">
          <a:off x="0" y="0"/>
          <a:ext cx="5751512" cy="1008062"/>
        </a:xfrm>
        <a:prstGeom prst="trapezoid">
          <a:avLst>
            <a:gd name="adj" fmla="val 71319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Environmental Analysis (PESTLE)</a:t>
          </a:r>
        </a:p>
      </dsp:txBody>
      <dsp:txXfrm rot="-10800000">
        <a:off x="1006514" y="0"/>
        <a:ext cx="3738482" cy="1008062"/>
      </dsp:txXfrm>
    </dsp:sp>
    <dsp:sp modelId="{F9035ECF-ED11-42E3-A4BA-54B602265B75}">
      <dsp:nvSpPr>
        <dsp:cNvPr id="0" name=""/>
        <dsp:cNvSpPr/>
      </dsp:nvSpPr>
      <dsp:spPr>
        <a:xfrm rot="10800000">
          <a:off x="718939" y="1008062"/>
          <a:ext cx="4313634" cy="1008062"/>
        </a:xfrm>
        <a:prstGeom prst="trapezoid">
          <a:avLst>
            <a:gd name="adj" fmla="val 71319"/>
          </a:avLst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Industry Analysis</a:t>
          </a:r>
        </a:p>
      </dsp:txBody>
      <dsp:txXfrm rot="-10800000">
        <a:off x="1473824" y="1008062"/>
        <a:ext cx="2803862" cy="1008062"/>
      </dsp:txXfrm>
    </dsp:sp>
    <dsp:sp modelId="{66B6F998-B73E-4036-88BE-0792F0B6486E}">
      <dsp:nvSpPr>
        <dsp:cNvPr id="0" name=""/>
        <dsp:cNvSpPr/>
      </dsp:nvSpPr>
      <dsp:spPr>
        <a:xfrm rot="10800000">
          <a:off x="1437878" y="2016124"/>
          <a:ext cx="2875756" cy="1008062"/>
        </a:xfrm>
        <a:prstGeom prst="trapezoid">
          <a:avLst>
            <a:gd name="adj" fmla="val 71319"/>
          </a:avLst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Company/Financial Analysis</a:t>
          </a:r>
        </a:p>
      </dsp:txBody>
      <dsp:txXfrm rot="-10800000">
        <a:off x="1941135" y="2016124"/>
        <a:ext cx="1869241" cy="1008062"/>
      </dsp:txXfrm>
    </dsp:sp>
    <dsp:sp modelId="{2010D6B7-AD8B-465F-9AAB-708991F2D626}">
      <dsp:nvSpPr>
        <dsp:cNvPr id="0" name=""/>
        <dsp:cNvSpPr/>
      </dsp:nvSpPr>
      <dsp:spPr>
        <a:xfrm rot="10800000">
          <a:off x="2156817" y="3024187"/>
          <a:ext cx="1437878" cy="1008062"/>
        </a:xfrm>
        <a:prstGeom prst="trapezoid">
          <a:avLst>
            <a:gd name="adj" fmla="val 71319"/>
          </a:avLst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Stock Valuation</a:t>
          </a:r>
        </a:p>
      </dsp:txBody>
      <dsp:txXfrm rot="-10800000">
        <a:off x="2156817" y="3024187"/>
        <a:ext cx="1437878" cy="100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775BD-8E7A-40CC-A034-2BB03A635E28}">
      <dsp:nvSpPr>
        <dsp:cNvPr id="0" name=""/>
        <dsp:cNvSpPr/>
      </dsp:nvSpPr>
      <dsp:spPr>
        <a:xfrm rot="5400000">
          <a:off x="2424061" y="-570692"/>
          <a:ext cx="1462632" cy="2969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>
              <a:solidFill>
                <a:schemeClr val="tx1">
                  <a:lumMod val="65000"/>
                  <a:lumOff val="35000"/>
                </a:schemeClr>
              </a:solidFill>
            </a:rPr>
            <a:t>Social Media and Partnership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>
              <a:solidFill>
                <a:schemeClr val="tx1">
                  <a:lumMod val="65000"/>
                  <a:lumOff val="35000"/>
                </a:schemeClr>
              </a:solidFill>
            </a:rPr>
            <a:t>Targeted Pricing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>
              <a:solidFill>
                <a:schemeClr val="tx1">
                  <a:lumMod val="65000"/>
                  <a:lumOff val="35000"/>
                </a:schemeClr>
              </a:solidFill>
            </a:rPr>
            <a:t>Mergers and Acquisitions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>
              <a:solidFill>
                <a:schemeClr val="tx1">
                  <a:lumMod val="65000"/>
                  <a:lumOff val="35000"/>
                </a:schemeClr>
              </a:solidFill>
            </a:rPr>
            <a:t>Inclusivity</a:t>
          </a:r>
        </a:p>
      </dsp:txBody>
      <dsp:txXfrm rot="-5400000">
        <a:off x="1670494" y="254275"/>
        <a:ext cx="2898367" cy="1319832"/>
      </dsp:txXfrm>
    </dsp:sp>
    <dsp:sp modelId="{6CB01BBA-1C68-42CE-8C73-FABEAC454046}">
      <dsp:nvSpPr>
        <dsp:cNvPr id="0" name=""/>
        <dsp:cNvSpPr/>
      </dsp:nvSpPr>
      <dsp:spPr>
        <a:xfrm>
          <a:off x="0" y="45"/>
          <a:ext cx="1670494" cy="1828290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Trends</a:t>
          </a:r>
        </a:p>
      </dsp:txBody>
      <dsp:txXfrm>
        <a:off x="81547" y="81592"/>
        <a:ext cx="1507400" cy="1665196"/>
      </dsp:txXfrm>
    </dsp:sp>
    <dsp:sp modelId="{CECE2AE5-05A3-4409-A257-5D192A0826F5}">
      <dsp:nvSpPr>
        <dsp:cNvPr id="0" name=""/>
        <dsp:cNvSpPr/>
      </dsp:nvSpPr>
      <dsp:spPr>
        <a:xfrm rot="5400000">
          <a:off x="2424061" y="1349012"/>
          <a:ext cx="1462632" cy="2969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>
              <a:solidFill>
                <a:schemeClr val="tx1">
                  <a:lumMod val="65000"/>
                  <a:lumOff val="35000"/>
                </a:schemeClr>
              </a:solidFill>
            </a:rPr>
            <a:t>Lipstick Effect</a:t>
          </a:r>
        </a:p>
      </dsp:txBody>
      <dsp:txXfrm rot="-5400000">
        <a:off x="1670494" y="2173979"/>
        <a:ext cx="2898367" cy="1319832"/>
      </dsp:txXfrm>
    </dsp:sp>
    <dsp:sp modelId="{218B801B-B0D7-4736-A564-905CA06FAA18}">
      <dsp:nvSpPr>
        <dsp:cNvPr id="0" name=""/>
        <dsp:cNvSpPr/>
      </dsp:nvSpPr>
      <dsp:spPr>
        <a:xfrm>
          <a:off x="0" y="1919751"/>
          <a:ext cx="1670494" cy="1828290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Recession</a:t>
          </a:r>
        </a:p>
      </dsp:txBody>
      <dsp:txXfrm>
        <a:off x="81547" y="2001298"/>
        <a:ext cx="1507400" cy="1665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E66F9-699E-4085-944F-55DFB8DF8A58}">
      <dsp:nvSpPr>
        <dsp:cNvPr id="0" name=""/>
        <dsp:cNvSpPr/>
      </dsp:nvSpPr>
      <dsp:spPr>
        <a:xfrm rot="5400000">
          <a:off x="1655063" y="389667"/>
          <a:ext cx="2998470" cy="29687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solidFill>
                <a:schemeClr val="tx1">
                  <a:lumMod val="65000"/>
                  <a:lumOff val="35000"/>
                </a:schemeClr>
              </a:solidFill>
            </a:rPr>
            <a:t>Brand Image</a:t>
          </a:r>
          <a:endParaRPr lang="en-CA" sz="1700" kern="120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solidFill>
                <a:schemeClr val="tx1">
                  <a:lumMod val="65000"/>
                  <a:lumOff val="35000"/>
                </a:schemeClr>
              </a:solidFill>
            </a:rPr>
            <a:t>Social Media and Technology</a:t>
          </a:r>
          <a:endParaRPr lang="en-CA" sz="1700" kern="120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solidFill>
                <a:schemeClr val="tx1">
                  <a:lumMod val="65000"/>
                  <a:lumOff val="35000"/>
                </a:schemeClr>
              </a:solidFill>
            </a:rPr>
            <a:t>Pricing and ingredient transparency</a:t>
          </a:r>
          <a:endParaRPr lang="en-CA" sz="1700" kern="120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solidFill>
                <a:schemeClr val="tx1">
                  <a:lumMod val="65000"/>
                  <a:lumOff val="35000"/>
                </a:schemeClr>
              </a:solidFill>
            </a:rPr>
            <a:t>Marketing,</a:t>
          </a:r>
          <a:endParaRPr lang="en-CA" sz="1700" kern="120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solidFill>
                <a:schemeClr val="tx1">
                  <a:lumMod val="65000"/>
                  <a:lumOff val="35000"/>
                </a:schemeClr>
              </a:solidFill>
            </a:rPr>
            <a:t>Positioning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solidFill>
                <a:schemeClr val="tx1">
                  <a:lumMod val="65000"/>
                  <a:lumOff val="35000"/>
                </a:schemeClr>
              </a:solidFill>
            </a:rPr>
            <a:t>Product Quality and Availability across all distribution channels.</a:t>
          </a:r>
        </a:p>
      </dsp:txBody>
      <dsp:txXfrm rot="-5400000">
        <a:off x="1669923" y="519731"/>
        <a:ext cx="2823829" cy="2708624"/>
      </dsp:txXfrm>
    </dsp:sp>
    <dsp:sp modelId="{36C15A9D-FD0E-4BE0-B56F-E931B173F64A}">
      <dsp:nvSpPr>
        <dsp:cNvPr id="0" name=""/>
        <dsp:cNvSpPr/>
      </dsp:nvSpPr>
      <dsp:spPr>
        <a:xfrm>
          <a:off x="0" y="0"/>
          <a:ext cx="1669923" cy="3748088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Key Success Factors</a:t>
          </a:r>
        </a:p>
      </dsp:txBody>
      <dsp:txXfrm>
        <a:off x="81519" y="81519"/>
        <a:ext cx="1506885" cy="3585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775BD-8E7A-40CC-A034-2BB03A635E28}">
      <dsp:nvSpPr>
        <dsp:cNvPr id="0" name=""/>
        <dsp:cNvSpPr/>
      </dsp:nvSpPr>
      <dsp:spPr>
        <a:xfrm rot="5400000">
          <a:off x="2424061" y="-570692"/>
          <a:ext cx="1462632" cy="2969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0" i="0" kern="1200">
              <a:solidFill>
                <a:schemeClr val="tx1">
                  <a:lumMod val="65000"/>
                  <a:lumOff val="35000"/>
                </a:schemeClr>
              </a:solidFill>
            </a:rPr>
            <a:t>Free-to-Play-model</a:t>
          </a:r>
          <a:endParaRPr lang="en-CA" sz="1300" kern="120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solidFill>
                <a:schemeClr val="tx1">
                  <a:lumMod val="65000"/>
                  <a:lumOff val="35000"/>
                </a:schemeClr>
              </a:solidFill>
            </a:rPr>
            <a:t>The emergence of Third-party in-game Items market</a:t>
          </a:r>
          <a:endParaRPr lang="en-CA" sz="13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 rot="-5400000">
        <a:off x="1670494" y="254275"/>
        <a:ext cx="2898367" cy="1319832"/>
      </dsp:txXfrm>
    </dsp:sp>
    <dsp:sp modelId="{6CB01BBA-1C68-42CE-8C73-FABEAC454046}">
      <dsp:nvSpPr>
        <dsp:cNvPr id="0" name=""/>
        <dsp:cNvSpPr/>
      </dsp:nvSpPr>
      <dsp:spPr>
        <a:xfrm>
          <a:off x="0" y="45"/>
          <a:ext cx="1670494" cy="1828290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Trends</a:t>
          </a:r>
        </a:p>
      </dsp:txBody>
      <dsp:txXfrm>
        <a:off x="81547" y="81592"/>
        <a:ext cx="1507400" cy="1665196"/>
      </dsp:txXfrm>
    </dsp:sp>
    <dsp:sp modelId="{CECE2AE5-05A3-4409-A257-5D192A0826F5}">
      <dsp:nvSpPr>
        <dsp:cNvPr id="0" name=""/>
        <dsp:cNvSpPr/>
      </dsp:nvSpPr>
      <dsp:spPr>
        <a:xfrm rot="5400000">
          <a:off x="2362153" y="1309258"/>
          <a:ext cx="1462632" cy="2969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>
              <a:solidFill>
                <a:schemeClr val="tx1">
                  <a:lumMod val="65000"/>
                  <a:lumOff val="35000"/>
                </a:schemeClr>
              </a:solidFill>
            </a:rPr>
            <a:t>Recession Proof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solidFill>
                <a:schemeClr val="tx1">
                  <a:lumMod val="65000"/>
                  <a:lumOff val="35000"/>
                </a:schemeClr>
              </a:solidFill>
            </a:rPr>
            <a:t>During tough economic times, entertainment is valued, and the interactive nature of video gaming makes it a very attractive. (CNET, 2009)</a:t>
          </a:r>
          <a:endParaRPr lang="en-CA" sz="13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 rot="-5400000">
        <a:off x="1608586" y="2134225"/>
        <a:ext cx="2898367" cy="1319832"/>
      </dsp:txXfrm>
    </dsp:sp>
    <dsp:sp modelId="{218B801B-B0D7-4736-A564-905CA06FAA18}">
      <dsp:nvSpPr>
        <dsp:cNvPr id="0" name=""/>
        <dsp:cNvSpPr/>
      </dsp:nvSpPr>
      <dsp:spPr>
        <a:xfrm>
          <a:off x="0" y="1919751"/>
          <a:ext cx="1670494" cy="1828290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Recession</a:t>
          </a:r>
        </a:p>
      </dsp:txBody>
      <dsp:txXfrm>
        <a:off x="81547" y="2001298"/>
        <a:ext cx="1507400" cy="16651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76A64-F0A8-4DC3-9B3E-0B970419C5BB}">
      <dsp:nvSpPr>
        <dsp:cNvPr id="0" name=""/>
        <dsp:cNvSpPr/>
      </dsp:nvSpPr>
      <dsp:spPr>
        <a:xfrm rot="5400000">
          <a:off x="2657585" y="-809427"/>
          <a:ext cx="993426" cy="29687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>
              <a:solidFill>
                <a:schemeClr val="tx1">
                  <a:lumMod val="65000"/>
                  <a:lumOff val="35000"/>
                </a:schemeClr>
              </a:solidFill>
            </a:rPr>
            <a:t>Strong interaction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>
              <a:solidFill>
                <a:schemeClr val="tx1">
                  <a:lumMod val="65000"/>
                  <a:lumOff val="35000"/>
                </a:schemeClr>
              </a:solidFill>
            </a:rPr>
            <a:t>Media and Entertainment – Social Media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>
              <a:solidFill>
                <a:schemeClr val="tx1">
                  <a:lumMod val="65000"/>
                  <a:lumOff val="35000"/>
                </a:schemeClr>
              </a:solidFill>
            </a:rPr>
            <a:t>Technological – PCs, Tablets, VRs etc.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>
              <a:solidFill>
                <a:schemeClr val="tx1">
                  <a:lumMod val="65000"/>
                  <a:lumOff val="35000"/>
                </a:schemeClr>
              </a:solidFill>
            </a:rPr>
            <a:t>Beverage – Energy Drinks, Coffee</a:t>
          </a:r>
        </a:p>
      </dsp:txBody>
      <dsp:txXfrm rot="-5400000">
        <a:off x="1669923" y="226730"/>
        <a:ext cx="2920257" cy="896436"/>
      </dsp:txXfrm>
    </dsp:sp>
    <dsp:sp modelId="{321D91E2-6C7C-4367-8C47-7AB1880B2A5A}">
      <dsp:nvSpPr>
        <dsp:cNvPr id="0" name=""/>
        <dsp:cNvSpPr/>
      </dsp:nvSpPr>
      <dsp:spPr>
        <a:xfrm>
          <a:off x="0" y="2416"/>
          <a:ext cx="1669923" cy="1345065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Interaction with other Industries</a:t>
          </a:r>
        </a:p>
      </dsp:txBody>
      <dsp:txXfrm>
        <a:off x="65661" y="68077"/>
        <a:ext cx="1538601" cy="1213743"/>
      </dsp:txXfrm>
    </dsp:sp>
    <dsp:sp modelId="{C72C0E30-5B70-46BB-ABCF-5729E04A9F6F}">
      <dsp:nvSpPr>
        <dsp:cNvPr id="0" name=""/>
        <dsp:cNvSpPr/>
      </dsp:nvSpPr>
      <dsp:spPr>
        <a:xfrm rot="5400000">
          <a:off x="2240702" y="1119300"/>
          <a:ext cx="1827192" cy="29687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tx1">
                  <a:lumMod val="65000"/>
                  <a:lumOff val="35000"/>
                </a:schemeClr>
              </a:solidFill>
            </a:rPr>
            <a:t>The full game content monetization covered 61 % of the global revenue of console and PC games. </a:t>
          </a:r>
          <a:endParaRPr lang="en-CA" sz="900" kern="120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tx1">
                  <a:lumMod val="65000"/>
                  <a:lumOff val="35000"/>
                </a:schemeClr>
              </a:solidFill>
            </a:rPr>
            <a:t>The free-to-play gaming platform accounted for 82 % of the digital game market's revenue (monetization Model). (WePC, 2020)</a:t>
          </a:r>
          <a:endParaRPr lang="en-CA" sz="900" kern="120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tx1">
                  <a:lumMod val="65000"/>
                  <a:lumOff val="35000"/>
                </a:schemeClr>
              </a:solidFill>
            </a:rPr>
            <a:t>· eSports: In 2017 the eSports market generated a revenue of 655 million USD (esportsbets.com, 2018)</a:t>
          </a:r>
          <a:endParaRPr lang="en-CA" sz="900" kern="120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tx1">
                  <a:lumMod val="65000"/>
                  <a:lumOff val="35000"/>
                </a:schemeClr>
              </a:solidFill>
            </a:rPr>
            <a:t>· In 2017, 80% of the total video game industry's 66 billion USD revenue was attributed to software sales. (WePC, 2020</a:t>
          </a:r>
          <a:r>
            <a:rPr lang="en-US" sz="900" kern="1200"/>
            <a:t>)</a:t>
          </a:r>
          <a:endParaRPr lang="en-CA" sz="900" kern="1200"/>
        </a:p>
      </dsp:txBody>
      <dsp:txXfrm rot="-5400000">
        <a:off x="1669922" y="1779276"/>
        <a:ext cx="2879556" cy="1648800"/>
      </dsp:txXfrm>
    </dsp:sp>
    <dsp:sp modelId="{789FE459-BBA8-4E21-8C72-FF34D264612A}">
      <dsp:nvSpPr>
        <dsp:cNvPr id="0" name=""/>
        <dsp:cNvSpPr/>
      </dsp:nvSpPr>
      <dsp:spPr>
        <a:xfrm>
          <a:off x="0" y="1461680"/>
          <a:ext cx="1669923" cy="2283991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Revenue</a:t>
          </a:r>
        </a:p>
      </dsp:txBody>
      <dsp:txXfrm>
        <a:off x="81519" y="1543199"/>
        <a:ext cx="1506885" cy="21209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E66F9-699E-4085-944F-55DFB8DF8A58}">
      <dsp:nvSpPr>
        <dsp:cNvPr id="0" name=""/>
        <dsp:cNvSpPr/>
      </dsp:nvSpPr>
      <dsp:spPr>
        <a:xfrm rot="5400000">
          <a:off x="4873681" y="-1124975"/>
          <a:ext cx="2998470" cy="59980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>
                  <a:lumMod val="65000"/>
                  <a:lumOff val="35000"/>
                </a:schemeClr>
              </a:solidFill>
            </a:rPr>
            <a:t>Anticipated to reach a market value of $223.3 billion by 2026 and was valued at $52.5 Billion in 2018</a:t>
          </a:r>
          <a:endParaRPr lang="en-CA" sz="1500" kern="120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>
                  <a:lumMod val="65000"/>
                  <a:lumOff val="35000"/>
                </a:schemeClr>
              </a:solidFill>
            </a:rPr>
            <a:t>In 2017, more solar PV capacities were installed globally than any other power generation technology (Solar Power Europe, 2018)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>
                  <a:lumMod val="65000"/>
                  <a:lumOff val="35000"/>
                </a:schemeClr>
              </a:solidFill>
            </a:rPr>
            <a:t>China dominates the market demand with a solar PV capacity of 176,100MW (32.3%) as of 2018. In 2017, the country installed more than half the world's solar capacity in one year (53.3 %)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>
                  <a:lumMod val="65000"/>
                  <a:lumOff val="35000"/>
                </a:schemeClr>
              </a:solidFill>
            </a:rPr>
            <a:t>Between 2007 and 2017, the total solar PV capacity increased by over 4,300% (Solar Power Europe, 2018)</a:t>
          </a:r>
        </a:p>
      </dsp:txBody>
      <dsp:txXfrm rot="-5400000">
        <a:off x="3373897" y="521182"/>
        <a:ext cx="5851666" cy="2705724"/>
      </dsp:txXfrm>
    </dsp:sp>
    <dsp:sp modelId="{36C15A9D-FD0E-4BE0-B56F-E931B173F64A}">
      <dsp:nvSpPr>
        <dsp:cNvPr id="0" name=""/>
        <dsp:cNvSpPr/>
      </dsp:nvSpPr>
      <dsp:spPr>
        <a:xfrm>
          <a:off x="0" y="0"/>
          <a:ext cx="3373897" cy="3748088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600" kern="1200"/>
            <a:t>Growth</a:t>
          </a:r>
        </a:p>
      </dsp:txBody>
      <dsp:txXfrm>
        <a:off x="164700" y="164700"/>
        <a:ext cx="3044497" cy="3418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D5B27-628B-4212-84C7-99FDB3F983CF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D3FE1-CC0A-4B56-80CF-256CBECE1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63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</p:spPr>
        <p:txBody>
          <a:bodyPr anchor="b">
            <a:normAutofit/>
          </a:bodyPr>
          <a:lstStyle/>
          <a:p>
            <a:r>
              <a:rPr lang="en-US"/>
              <a:t>Pistol Shrimp Financial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anchor="t">
            <a:normAutofit/>
          </a:bodyPr>
          <a:lstStyle/>
          <a:p>
            <a:r>
              <a:rPr lang="en-CA"/>
              <a:t>Evan, Ramatu, Emily, Alice (Wanjuan), Melody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443A80-7326-45AA-913F-ADF43AF6E2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3303096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832CBD-5CD2-4577-8099-B897381951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286917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FAA01C-40F2-4855-A4EE-DEA0695F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886478"/>
          </a:xfrm>
        </p:spPr>
        <p:txBody>
          <a:bodyPr anchor="ctr">
            <a:normAutofit/>
          </a:bodyPr>
          <a:lstStyle/>
          <a:p>
            <a:r>
              <a:rPr lang="en-CA" dirty="0"/>
              <a:t>INDUSTRY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0214C-1EF1-468D-854B-0F6FED32A5E9}"/>
              </a:ext>
            </a:extLst>
          </p:cNvPr>
          <p:cNvSpPr txBox="1"/>
          <p:nvPr/>
        </p:nvSpPr>
        <p:spPr>
          <a:xfrm>
            <a:off x="1097280" y="130829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COSMETICS INDUSTRY (Worth $532 Billion as of 2019)</a:t>
            </a:r>
          </a:p>
        </p:txBody>
      </p:sp>
    </p:spTree>
    <p:extLst>
      <p:ext uri="{BB962C8B-B14F-4D97-AF65-F5344CB8AC3E}">
        <p14:creationId xmlns:p14="http://schemas.microsoft.com/office/powerpoint/2010/main" val="194870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443A80-7326-45AA-913F-ADF43AF6E2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4579170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FAA01C-40F2-4855-A4EE-DEA0695F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886478"/>
          </a:xfrm>
        </p:spPr>
        <p:txBody>
          <a:bodyPr anchor="ctr">
            <a:normAutofit/>
          </a:bodyPr>
          <a:lstStyle/>
          <a:p>
            <a:r>
              <a:rPr lang="en-CA"/>
              <a:t>INDUSTRY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0214C-1EF1-468D-854B-0F6FED32A5E9}"/>
              </a:ext>
            </a:extLst>
          </p:cNvPr>
          <p:cNvSpPr txBox="1"/>
          <p:nvPr/>
        </p:nvSpPr>
        <p:spPr>
          <a:xfrm>
            <a:off x="1097280" y="130829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VIDEO GAME INDUSTRY (Growth est. of $300 Billion in the next 5 years)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05DD6C-D038-417F-9E3F-F2162B75689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6145464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807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832CBD-5CD2-4577-8099-B897381951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0988545"/>
              </p:ext>
            </p:extLst>
          </p:nvPr>
        </p:nvGraphicFramePr>
        <p:xfrm>
          <a:off x="1097280" y="2054639"/>
          <a:ext cx="937193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FAA01C-40F2-4855-A4EE-DEA0695F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886478"/>
          </a:xfrm>
        </p:spPr>
        <p:txBody>
          <a:bodyPr anchor="ctr">
            <a:normAutofit/>
          </a:bodyPr>
          <a:lstStyle/>
          <a:p>
            <a:r>
              <a:rPr lang="en-CA"/>
              <a:t>INDUSTRY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0214C-1EF1-468D-854B-0F6FED32A5E9}"/>
              </a:ext>
            </a:extLst>
          </p:cNvPr>
          <p:cNvSpPr txBox="1"/>
          <p:nvPr/>
        </p:nvSpPr>
        <p:spPr>
          <a:xfrm>
            <a:off x="1097280" y="130829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SOLAR ENERGY INDUSTRY (</a:t>
            </a:r>
            <a:r>
              <a:rPr lang="en-US"/>
              <a:t>projected to have a CAGR of 20.5% between 2019 and 2026</a:t>
            </a:r>
            <a:r>
              <a:rPr lang="en-CA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756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67" y="1127323"/>
            <a:ext cx="10058400" cy="652529"/>
          </a:xfrm>
        </p:spPr>
        <p:txBody>
          <a:bodyPr>
            <a:normAutofit/>
          </a:bodyPr>
          <a:lstStyle/>
          <a:p>
            <a:r>
              <a:rPr lang="en-CA" sz="2000" b="1"/>
              <a:t>Estée Lauder Companies Inc.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BB8EEF8-23F6-4DEF-8F91-9D285C510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762081"/>
              </p:ext>
            </p:extLst>
          </p:nvPr>
        </p:nvGraphicFramePr>
        <p:xfrm>
          <a:off x="951779" y="1867744"/>
          <a:ext cx="9469314" cy="4380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3695">
                  <a:extLst>
                    <a:ext uri="{9D8B030D-6E8A-4147-A177-3AD203B41FA5}">
                      <a16:colId xmlns:a16="http://schemas.microsoft.com/office/drawing/2014/main" val="769688613"/>
                    </a:ext>
                  </a:extLst>
                </a:gridCol>
                <a:gridCol w="2094031">
                  <a:extLst>
                    <a:ext uri="{9D8B030D-6E8A-4147-A177-3AD203B41FA5}">
                      <a16:colId xmlns:a16="http://schemas.microsoft.com/office/drawing/2014/main" val="1796172791"/>
                    </a:ext>
                  </a:extLst>
                </a:gridCol>
                <a:gridCol w="2326702">
                  <a:extLst>
                    <a:ext uri="{9D8B030D-6E8A-4147-A177-3AD203B41FA5}">
                      <a16:colId xmlns:a16="http://schemas.microsoft.com/office/drawing/2014/main" val="3421392822"/>
                    </a:ext>
                  </a:extLst>
                </a:gridCol>
                <a:gridCol w="1794886">
                  <a:extLst>
                    <a:ext uri="{9D8B030D-6E8A-4147-A177-3AD203B41FA5}">
                      <a16:colId xmlns:a16="http://schemas.microsoft.com/office/drawing/2014/main" val="1579647139"/>
                    </a:ext>
                  </a:extLst>
                </a:gridCol>
              </a:tblGrid>
              <a:tr h="26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 Ratios 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2017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2018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2019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7110979"/>
                  </a:ext>
                </a:extLst>
              </a:tr>
              <a:tr h="25720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Revenue growth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15.7%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8.6%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0000519"/>
                  </a:ext>
                </a:extLst>
              </a:tr>
              <a:tr h="25720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Gross margin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79.4%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79.2%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77.2%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5266393"/>
                  </a:ext>
                </a:extLst>
              </a:tr>
              <a:tr h="25720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SG&amp;A / sales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63.2%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62.5%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59.6%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894414"/>
                  </a:ext>
                </a:extLst>
              </a:tr>
              <a:tr h="25720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Return on assets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33.9%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29.5%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31.5%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9191593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Total debt to equity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0.32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0.33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0.34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8307719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Total debt to assets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0.53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0.48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0.46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6519784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Current ratio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3.80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3.76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2.71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3406134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Quick ratio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2.59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2.71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1.91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1862211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Accounts receivable turnover 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8.48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9.50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8.96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6768999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Inventory turnover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1.65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1.84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1.87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005706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465B8-82EF-43FD-BB93-30964DF1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386" y="6350123"/>
            <a:ext cx="6818262" cy="365125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(More Detailed calculation can be found in Pistol Shrimp financial Portfolio - financial analysis.xlsx)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8C267-177B-43AA-A36E-7E0B50906CF1}"/>
              </a:ext>
            </a:extLst>
          </p:cNvPr>
          <p:cNvSpPr txBox="1"/>
          <p:nvPr/>
        </p:nvSpPr>
        <p:spPr>
          <a:xfrm>
            <a:off x="490330" y="159026"/>
            <a:ext cx="8507896" cy="65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6E39B-433B-4394-A744-B1CBB9BBC5AB}"/>
              </a:ext>
            </a:extLst>
          </p:cNvPr>
          <p:cNvSpPr txBox="1"/>
          <p:nvPr/>
        </p:nvSpPr>
        <p:spPr>
          <a:xfrm>
            <a:off x="584168" y="461738"/>
            <a:ext cx="812695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400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Financial Analysis</a:t>
            </a:r>
          </a:p>
        </p:txBody>
      </p:sp>
    </p:spTree>
    <p:extLst>
      <p:ext uri="{BB962C8B-B14F-4D97-AF65-F5344CB8AC3E}">
        <p14:creationId xmlns:p14="http://schemas.microsoft.com/office/powerpoint/2010/main" val="223971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29" y="1122793"/>
            <a:ext cx="10058400" cy="471376"/>
          </a:xfrm>
        </p:spPr>
        <p:txBody>
          <a:bodyPr>
            <a:normAutofit/>
          </a:bodyPr>
          <a:lstStyle/>
          <a:p>
            <a:r>
              <a:rPr lang="en-US" sz="2000" b="1" dirty="0"/>
              <a:t>Electronic Arts Inc.</a:t>
            </a:r>
            <a:endParaRPr lang="en-CA" sz="2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BB8EEF8-23F6-4DEF-8F91-9D285C510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625987"/>
              </p:ext>
            </p:extLst>
          </p:nvPr>
        </p:nvGraphicFramePr>
        <p:xfrm>
          <a:off x="814191" y="1628383"/>
          <a:ext cx="9626436" cy="4555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7683">
                  <a:extLst>
                    <a:ext uri="{9D8B030D-6E8A-4147-A177-3AD203B41FA5}">
                      <a16:colId xmlns:a16="http://schemas.microsoft.com/office/drawing/2014/main" val="769688613"/>
                    </a:ext>
                  </a:extLst>
                </a:gridCol>
                <a:gridCol w="2128777">
                  <a:extLst>
                    <a:ext uri="{9D8B030D-6E8A-4147-A177-3AD203B41FA5}">
                      <a16:colId xmlns:a16="http://schemas.microsoft.com/office/drawing/2014/main" val="1796172791"/>
                    </a:ext>
                  </a:extLst>
                </a:gridCol>
                <a:gridCol w="2365308">
                  <a:extLst>
                    <a:ext uri="{9D8B030D-6E8A-4147-A177-3AD203B41FA5}">
                      <a16:colId xmlns:a16="http://schemas.microsoft.com/office/drawing/2014/main" val="3421392822"/>
                    </a:ext>
                  </a:extLst>
                </a:gridCol>
                <a:gridCol w="1824668">
                  <a:extLst>
                    <a:ext uri="{9D8B030D-6E8A-4147-A177-3AD203B41FA5}">
                      <a16:colId xmlns:a16="http://schemas.microsoft.com/office/drawing/2014/main" val="1579647139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 Ratios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2017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2018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2019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7110979"/>
                  </a:ext>
                </a:extLst>
              </a:tr>
              <a:tr h="28386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 Revenue growth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6.3%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-3.9%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0000519"/>
                  </a:ext>
                </a:extLst>
              </a:tr>
              <a:tr h="28386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 Gross margin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73.2%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75.2%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73.3%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5266393"/>
                  </a:ext>
                </a:extLst>
              </a:tr>
              <a:tr h="28386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 SG&amp;A / sales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23.0%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21.6%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23.5%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894414"/>
                  </a:ext>
                </a:extLst>
              </a:tr>
              <a:tr h="28386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 Return on assets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12.5%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12.2%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11.4%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9191593"/>
                  </a:ext>
                </a:extLst>
              </a:tr>
              <a:tr h="513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 Total debt to equity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 1.21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   0.98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 0.68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8307719"/>
                  </a:ext>
                </a:extLst>
              </a:tr>
              <a:tr h="513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 Total debt to assets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 0.47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   0.46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 0.40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6519784"/>
                  </a:ext>
                </a:extLst>
              </a:tr>
              <a:tr h="513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 Current ratio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 2.15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   2.41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 2.82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3406134"/>
                  </a:ext>
                </a:extLst>
              </a:tr>
              <a:tr h="513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 Quick ratio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 2.15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   2.41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 2.82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1862211"/>
                  </a:ext>
                </a:extLst>
              </a:tr>
              <a:tr h="567726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 Accounts receivable turnover 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 13.50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 13.84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 9.82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6768999"/>
                  </a:ext>
                </a:extLst>
              </a:tr>
              <a:tr h="513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 Inventory turnover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       -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                  -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 -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005706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465B8-82EF-43FD-BB93-30964DF1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386" y="6350123"/>
            <a:ext cx="6818262" cy="365125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(More Detailed calculation can be found in Pistol Shrimp financial Portfolio - financial analysis.xlsx)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332B9-6C9E-4C2F-8D48-923E12C1D75A}"/>
              </a:ext>
            </a:extLst>
          </p:cNvPr>
          <p:cNvSpPr txBox="1"/>
          <p:nvPr/>
        </p:nvSpPr>
        <p:spPr>
          <a:xfrm>
            <a:off x="500659" y="357354"/>
            <a:ext cx="812695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Financial Analysis</a:t>
            </a:r>
          </a:p>
        </p:txBody>
      </p:sp>
    </p:spTree>
    <p:extLst>
      <p:ext uri="{BB962C8B-B14F-4D97-AF65-F5344CB8AC3E}">
        <p14:creationId xmlns:p14="http://schemas.microsoft.com/office/powerpoint/2010/main" val="95236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60" y="1037291"/>
            <a:ext cx="10058400" cy="428387"/>
          </a:xfrm>
        </p:spPr>
        <p:txBody>
          <a:bodyPr>
            <a:normAutofit/>
          </a:bodyPr>
          <a:lstStyle/>
          <a:p>
            <a:r>
              <a:rPr lang="en-US" sz="2000" b="1"/>
              <a:t>Enphase Energy, Inc.</a:t>
            </a:r>
            <a:endParaRPr lang="en-CA" sz="2000" b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BB8EEF8-23F6-4DEF-8F91-9D285C510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231693"/>
              </p:ext>
            </p:extLst>
          </p:nvPr>
        </p:nvGraphicFramePr>
        <p:xfrm>
          <a:off x="993532" y="1565032"/>
          <a:ext cx="9469314" cy="4380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3695">
                  <a:extLst>
                    <a:ext uri="{9D8B030D-6E8A-4147-A177-3AD203B41FA5}">
                      <a16:colId xmlns:a16="http://schemas.microsoft.com/office/drawing/2014/main" val="769688613"/>
                    </a:ext>
                  </a:extLst>
                </a:gridCol>
                <a:gridCol w="2094031">
                  <a:extLst>
                    <a:ext uri="{9D8B030D-6E8A-4147-A177-3AD203B41FA5}">
                      <a16:colId xmlns:a16="http://schemas.microsoft.com/office/drawing/2014/main" val="1796172791"/>
                    </a:ext>
                  </a:extLst>
                </a:gridCol>
                <a:gridCol w="2326702">
                  <a:extLst>
                    <a:ext uri="{9D8B030D-6E8A-4147-A177-3AD203B41FA5}">
                      <a16:colId xmlns:a16="http://schemas.microsoft.com/office/drawing/2014/main" val="3421392822"/>
                    </a:ext>
                  </a:extLst>
                </a:gridCol>
                <a:gridCol w="1794886">
                  <a:extLst>
                    <a:ext uri="{9D8B030D-6E8A-4147-A177-3AD203B41FA5}">
                      <a16:colId xmlns:a16="http://schemas.microsoft.com/office/drawing/2014/main" val="1579647139"/>
                    </a:ext>
                  </a:extLst>
                </a:gridCol>
              </a:tblGrid>
              <a:tr h="26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 Ratios 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2017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2018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2019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7110979"/>
                  </a:ext>
                </a:extLst>
              </a:tr>
              <a:tr h="25720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Revenue growth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10.5%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97.5%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0000519"/>
                  </a:ext>
                </a:extLst>
              </a:tr>
              <a:tr h="25720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Gross margin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19.6%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29.9%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35.4%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5266393"/>
                  </a:ext>
                </a:extLst>
              </a:tr>
              <a:tr h="25720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SG&amp;A / sales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15.8%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17.8%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12.1%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894414"/>
                  </a:ext>
                </a:extLst>
              </a:tr>
              <a:tr h="25720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Return on assets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-26.7%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-3.4%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22.6%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9191593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Total debt to equity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(0.60)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(0.96)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(2.38)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8307719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Total debt to assets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1.05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0.98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0.62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6519784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Current ratio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1.42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1.51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2.51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3406134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Quick ratio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1.14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1.40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2.34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1862211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Accounts receivable turnover 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4.38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4.38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5.57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6768999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 Inventory turnover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8.85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10.49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16.38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005706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465B8-82EF-43FD-BB93-30964DF1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386" y="6350123"/>
            <a:ext cx="6818262" cy="365125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(More Detailed calculation can be found in Pistol Shrimp financial Portfolio - financial analysis.xlsx)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5E344-3850-4FE7-94BA-812AF4981E5C}"/>
              </a:ext>
            </a:extLst>
          </p:cNvPr>
          <p:cNvSpPr txBox="1"/>
          <p:nvPr/>
        </p:nvSpPr>
        <p:spPr>
          <a:xfrm>
            <a:off x="500660" y="326040"/>
            <a:ext cx="8126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Financial Analysis</a:t>
            </a:r>
          </a:p>
        </p:txBody>
      </p:sp>
    </p:spTree>
    <p:extLst>
      <p:ext uri="{BB962C8B-B14F-4D97-AF65-F5344CB8AC3E}">
        <p14:creationId xmlns:p14="http://schemas.microsoft.com/office/powerpoint/2010/main" val="45735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19" y="272348"/>
            <a:ext cx="10058400" cy="1369074"/>
          </a:xfrm>
        </p:spPr>
        <p:txBody>
          <a:bodyPr/>
          <a:lstStyle/>
          <a:p>
            <a:r>
              <a:rPr lang="en-US" cap="none"/>
              <a:t>Industry Metrics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BAF690-B07E-4B79-B300-91156EB68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896530"/>
              </p:ext>
            </p:extLst>
          </p:nvPr>
        </p:nvGraphicFramePr>
        <p:xfrm>
          <a:off x="958361" y="1758461"/>
          <a:ext cx="10188527" cy="38570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1325279888"/>
                    </a:ext>
                  </a:extLst>
                </a:gridCol>
                <a:gridCol w="1916723">
                  <a:extLst>
                    <a:ext uri="{9D8B030D-6E8A-4147-A177-3AD203B41FA5}">
                      <a16:colId xmlns:a16="http://schemas.microsoft.com/office/drawing/2014/main" val="3718040397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3564453245"/>
                    </a:ext>
                  </a:extLst>
                </a:gridCol>
                <a:gridCol w="1897381">
                  <a:extLst>
                    <a:ext uri="{9D8B030D-6E8A-4147-A177-3AD203B41FA5}">
                      <a16:colId xmlns:a16="http://schemas.microsoft.com/office/drawing/2014/main" val="3862208047"/>
                    </a:ext>
                  </a:extLst>
                </a:gridCol>
              </a:tblGrid>
              <a:tr h="677008">
                <a:tc>
                  <a:txBody>
                    <a:bodyPr/>
                    <a:lstStyle/>
                    <a:p>
                      <a:r>
                        <a:rPr lang="en-CA">
                          <a:latin typeface="+mn-lt"/>
                        </a:rPr>
                        <a:t>Ratios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latin typeface="+mn-lt"/>
                        </a:rPr>
                        <a:t>Electronic Entertainment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latin typeface="+mn-lt"/>
                        </a:rPr>
                        <a:t>Cosmetics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latin typeface="+mn-lt"/>
                        </a:rPr>
                        <a:t>Renewable Energy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824836"/>
                  </a:ext>
                </a:extLst>
              </a:tr>
              <a:tr h="58853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margin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54.2%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46.0%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31.5%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869639"/>
                  </a:ext>
                </a:extLst>
              </a:tr>
              <a:tr h="58853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 on assets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6.630%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5.6%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0.3%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405736"/>
                  </a:ext>
                </a:extLst>
              </a:tr>
              <a:tr h="58853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Current ratio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2.43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1.88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2.66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486467"/>
                  </a:ext>
                </a:extLst>
              </a:tr>
              <a:tr h="58853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Collection period for accounts receivable (days)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54.23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86.90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41.69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20888"/>
                  </a:ext>
                </a:extLst>
              </a:tr>
              <a:tr h="58853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Accounts receivable turnover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6.73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8.755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66568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3DCDC4-F8BB-44D8-8485-F17D745C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372" y="6253407"/>
            <a:ext cx="6818262" cy="365125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(More Detailed calculation can be found in Pistol Shrimp financial Portfolio - financial analysis.xlsx)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F8F82CC-8C51-40DE-B37C-316161D2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8128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00A2FF"/>
              </a:buClr>
              <a:buFont typeface="Courier New" panose="02070309020205020404" pitchFamily="49" charset="0"/>
              <a:buChar char="o"/>
            </a:pPr>
            <a:r>
              <a:rPr lang="en-US"/>
              <a:t> </a:t>
            </a:r>
            <a:r>
              <a:rPr lang="en-CA" b="1">
                <a:solidFill>
                  <a:schemeClr val="tx1">
                    <a:lumMod val="65000"/>
                    <a:lumOff val="35000"/>
                  </a:schemeClr>
                </a:solidFill>
              </a:rPr>
              <a:t>Estée Lauder Companies Inc.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</a:rPr>
              <a:t>Founded in 1946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</a:rPr>
              <a:t>Manufacture skin care, makeup, fragrance, and hair care 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</a:rPr>
              <a:t>Owns 25+ brands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Electronic Arts Inc.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Founded in 1982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Mainly develops, designs, and produces different types of games to customers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19 studios around the world to develop, deliver games to the customers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Enphase Energy, Inc.</a:t>
            </a:r>
            <a:endParaRPr lang="en-CA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Founded in 2006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Designs, develops and sells home energy solutions for the solar photovoltaic industry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CA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D55B88F-5C5D-470B-ACC3-C03DCB6F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3" y="720755"/>
            <a:ext cx="10058400" cy="870652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84609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A5CA-AECF-427F-9537-B85E06DF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49" y="720755"/>
            <a:ext cx="10058400" cy="703598"/>
          </a:xfrm>
        </p:spPr>
        <p:txBody>
          <a:bodyPr/>
          <a:lstStyle/>
          <a:p>
            <a:r>
              <a:rPr lang="en-CA" b="1">
                <a:solidFill>
                  <a:srgbClr val="000000">
                    <a:lumMod val="75000"/>
                    <a:lumOff val="25000"/>
                  </a:srgbClr>
                </a:solidFill>
              </a:rPr>
              <a:t>Estée Lauder Companies Inc.</a:t>
            </a:r>
            <a:endParaRPr lang="en-CA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547A029-517A-46F8-9913-08536C4C6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52024"/>
              </p:ext>
            </p:extLst>
          </p:nvPr>
        </p:nvGraphicFramePr>
        <p:xfrm>
          <a:off x="801078" y="1510974"/>
          <a:ext cx="10514622" cy="494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311">
                  <a:extLst>
                    <a:ext uri="{9D8B030D-6E8A-4147-A177-3AD203B41FA5}">
                      <a16:colId xmlns:a16="http://schemas.microsoft.com/office/drawing/2014/main" val="2590865916"/>
                    </a:ext>
                  </a:extLst>
                </a:gridCol>
                <a:gridCol w="5257311">
                  <a:extLst>
                    <a:ext uri="{9D8B030D-6E8A-4147-A177-3AD203B41FA5}">
                      <a16:colId xmlns:a16="http://schemas.microsoft.com/office/drawing/2014/main" val="1888056657"/>
                    </a:ext>
                  </a:extLst>
                </a:gridCol>
              </a:tblGrid>
              <a:tr h="274546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Strengths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Online shops, e-commerce increases sales and global reach. online and travel retail channels, and the Estée Lauder, La Mer and luxury fragrance brands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Continued growth worldwide has strengthened Estee Lauder’s position in the cosmetics industry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Financial position, strong second quarter, with net sales of 4.62 billion $, up 15% from the same period in the prior year.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Company’s strong internal structure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Acquisition of South Korean businesses Dr. Jart+ and Do The Right Thing 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Heavy presence on social media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Strong brand name, product portfolio and position, has 25+ prestigious brands 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Weakness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Dealership-distribution of products through agent channels. EL products can be found in stores like Sephora and Macy’s. EL has heavy reliance on third party distribution </a:t>
                      </a:r>
                      <a:endParaRPr lang="en-CA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Limited product portfolio as compared to competitors in the beauty and cosmetic industries</a:t>
                      </a:r>
                      <a:endParaRPr lang="en-CA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31272"/>
                  </a:ext>
                </a:extLst>
              </a:tr>
              <a:tr h="188938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i="0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Opportunity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Product expansion, there is potential growth in other products lines offered by competitors such as Procter &amp;Gamble </a:t>
                      </a:r>
                      <a:endParaRPr lang="en-CA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Expansion into new geographic markets, have increased presence in African countries</a:t>
                      </a:r>
                      <a:endParaRPr lang="en-CA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potential investors as that would indicate a solid operations structure within the company.</a:t>
                      </a:r>
                      <a:endParaRPr lang="en-CA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Threats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Competition from big brands like L’Oréal which have better resources to respond to changing macro environment</a:t>
                      </a:r>
                      <a:endParaRPr lang="en-CA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tariff impacts in China, as well as adverse currency movements may also impact Estee Lauder’s performance in the years to come</a:t>
                      </a:r>
                      <a:endParaRPr lang="en-CA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New entrants into the cosmetics industry, meaning that Estee lauder</a:t>
                      </a:r>
                      <a:endParaRPr lang="en-CA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Counterfeit products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1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2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3C4BD1-6CE6-4433-8BE4-A242FF69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" y="640892"/>
            <a:ext cx="10058400" cy="959308"/>
          </a:xfrm>
        </p:spPr>
        <p:txBody>
          <a:bodyPr/>
          <a:lstStyle/>
          <a:p>
            <a:r>
              <a:rPr lang="en-US" b="1"/>
              <a:t>Electronic Arts Inc.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39E634-8BDE-4FB2-B921-0E174764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53779"/>
              </p:ext>
            </p:extLst>
          </p:nvPr>
        </p:nvGraphicFramePr>
        <p:xfrm>
          <a:off x="1186960" y="1649119"/>
          <a:ext cx="9671540" cy="4772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5770">
                  <a:extLst>
                    <a:ext uri="{9D8B030D-6E8A-4147-A177-3AD203B41FA5}">
                      <a16:colId xmlns:a16="http://schemas.microsoft.com/office/drawing/2014/main" val="1604520373"/>
                    </a:ext>
                  </a:extLst>
                </a:gridCol>
                <a:gridCol w="4835770">
                  <a:extLst>
                    <a:ext uri="{9D8B030D-6E8A-4147-A177-3AD203B41FA5}">
                      <a16:colId xmlns:a16="http://schemas.microsoft.com/office/drawing/2014/main" val="1660873524"/>
                    </a:ext>
                  </a:extLst>
                </a:gridCol>
              </a:tblGrid>
              <a:tr h="22412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Strength</a:t>
                      </a:r>
                      <a:endParaRPr lang="en-CA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Global market expansion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Investment in R &amp; D 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Offer some free games this increase reach 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Strong financial position, acquired 2M Soft Inc a gaming company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Digital distribution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games for several platforms including PlayStation and Switch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Interactive games with voice commands and coaching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Expending its market into mobile gaming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  <a:endParaRPr lang="en-CA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Release date are specific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Gaming production costs are high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production cost of story-based single player games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570721"/>
                  </a:ext>
                </a:extLst>
              </a:tr>
              <a:tr h="253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Opportunity</a:t>
                      </a:r>
                      <a:endParaRPr lang="en-CA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Leveraging on internet -online gaming portal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EA also licensed and has rights from sports leagues, player associations, movie studios, and book authors to develop games based on sports franchises, movies, and books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Combining virtual reality games with events such as World War II to let generation Z and millennials experience an era that they never experienced before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EA agreed to put its games on the Steam platform to allow more potential customers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Threat</a:t>
                      </a:r>
                      <a:endParaRPr lang="en-CA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Rivalry from competitors e.g. Nintendo, Take Two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EA’s games are operated on multi-consoles which are from third parties, so the sales are correlated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Growing in mobile gaming market is slow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Substitute apps ang games on mobile games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62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85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 picture containing red, drawing&#10;&#10;Description automatically generated">
            <a:extLst>
              <a:ext uri="{FF2B5EF4-FFF2-40B4-BE49-F238E27FC236}">
                <a16:creationId xmlns:a16="http://schemas.microsoft.com/office/drawing/2014/main" id="{E4919856-06CA-47A5-9CE4-E2239ED1E3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25000"/>
          </a:blip>
          <a:srcRect l="15035" r="1503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457102-003B-4EF6-9A9F-7C80C058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Portfolio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0E820-7B20-48E6-BBD1-9B622B98D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/>
              <a:t>Estee Lauder companies Inc.</a:t>
            </a:r>
          </a:p>
        </p:txBody>
      </p:sp>
      <p:pic>
        <p:nvPicPr>
          <p:cNvPr id="25" name="Picture Placeholder 24" descr="A picture containing graphics, clock, drawing&#10;&#10;Description automatically generated">
            <a:extLst>
              <a:ext uri="{FF2B5EF4-FFF2-40B4-BE49-F238E27FC236}">
                <a16:creationId xmlns:a16="http://schemas.microsoft.com/office/drawing/2014/main" id="{33610DF2-34C4-4238-962A-F5FCFBAF59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40000"/>
          </a:blip>
          <a:srcRect/>
          <a:stretch>
            <a:fillRect/>
          </a:stretch>
        </p:blipFill>
        <p:spPr/>
      </p:pic>
      <p:pic>
        <p:nvPicPr>
          <p:cNvPr id="30" name="Picture Placeholder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EAC3F3-6502-48B8-8A7D-9C45EEED793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alphaModFix amt="49000"/>
          </a:blip>
          <a:srcRect l="20732" r="20732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831E68-C1E7-4A0C-988B-FDD4468AB86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CA"/>
              <a:t>Electronic Arts Inc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51DCCC5-9765-4872-8CDD-A8313F36F69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/>
              <a:t>Enphase Energy Inc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0995C7-9204-4C91-8FED-10AFA55E3138}"/>
              </a:ext>
            </a:extLst>
          </p:cNvPr>
          <p:cNvSpPr/>
          <p:nvPr/>
        </p:nvSpPr>
        <p:spPr>
          <a:xfrm>
            <a:off x="2053481" y="3158549"/>
            <a:ext cx="1007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60AE1D-8663-4164-893F-569862E9EF1B}"/>
              </a:ext>
            </a:extLst>
          </p:cNvPr>
          <p:cNvSpPr/>
          <p:nvPr/>
        </p:nvSpPr>
        <p:spPr>
          <a:xfrm>
            <a:off x="5548414" y="3158549"/>
            <a:ext cx="1095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5E642B-560C-4C93-953D-6AE9233DD7CE}"/>
              </a:ext>
            </a:extLst>
          </p:cNvPr>
          <p:cNvSpPr/>
          <p:nvPr/>
        </p:nvSpPr>
        <p:spPr>
          <a:xfrm>
            <a:off x="8551226" y="3158549"/>
            <a:ext cx="2079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ENPH</a:t>
            </a:r>
            <a:endParaRPr lang="en-US" sz="5400" b="0" cap="none" spc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F2C89-8C45-4F55-B05F-E6D1CD57F9EF}"/>
              </a:ext>
            </a:extLst>
          </p:cNvPr>
          <p:cNvSpPr txBox="1"/>
          <p:nvPr/>
        </p:nvSpPr>
        <p:spPr>
          <a:xfrm>
            <a:off x="4956313" y="6070502"/>
            <a:ext cx="22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AAEBA-3163-4250-9FF2-BD307AB81A76}"/>
              </a:ext>
            </a:extLst>
          </p:cNvPr>
          <p:cNvSpPr txBox="1"/>
          <p:nvPr/>
        </p:nvSpPr>
        <p:spPr>
          <a:xfrm>
            <a:off x="1734027" y="6200550"/>
            <a:ext cx="2221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/>
              <a:t>Cosmetic Industry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FB39E9-CF03-41D4-A2AC-F54F822B3EC8}"/>
              </a:ext>
            </a:extLst>
          </p:cNvPr>
          <p:cNvSpPr txBox="1"/>
          <p:nvPr/>
        </p:nvSpPr>
        <p:spPr>
          <a:xfrm>
            <a:off x="5189231" y="6200549"/>
            <a:ext cx="2221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/>
              <a:t>Video Game Industry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E1F7A0-CCEF-497E-9B7C-8F813EC30080}"/>
              </a:ext>
            </a:extLst>
          </p:cNvPr>
          <p:cNvSpPr txBox="1"/>
          <p:nvPr/>
        </p:nvSpPr>
        <p:spPr>
          <a:xfrm>
            <a:off x="8763705" y="6200548"/>
            <a:ext cx="2221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/>
              <a:t>Solar Energy Industry</a:t>
            </a:r>
          </a:p>
        </p:txBody>
      </p:sp>
    </p:spTree>
    <p:extLst>
      <p:ext uri="{BB962C8B-B14F-4D97-AF65-F5344CB8AC3E}">
        <p14:creationId xmlns:p14="http://schemas.microsoft.com/office/powerpoint/2010/main" val="3825335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7523-402C-4FA2-9100-27F558F1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72" y="747132"/>
            <a:ext cx="10058400" cy="773937"/>
          </a:xfrm>
        </p:spPr>
        <p:txBody>
          <a:bodyPr/>
          <a:lstStyle/>
          <a:p>
            <a:r>
              <a:rPr lang="en-US" b="1"/>
              <a:t>Enphase Energy, Inc.</a:t>
            </a:r>
            <a:endParaRPr lang="en-CA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82AF33-9029-4B15-A822-D6E9840B4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94806"/>
              </p:ext>
            </p:extLst>
          </p:nvPr>
        </p:nvGraphicFramePr>
        <p:xfrm>
          <a:off x="896815" y="1615830"/>
          <a:ext cx="10128738" cy="5112131"/>
        </p:xfrm>
        <a:graphic>
          <a:graphicData uri="http://schemas.openxmlformats.org/drawingml/2006/table">
            <a:tbl>
              <a:tblPr firstCol="1">
                <a:tableStyleId>{0660B408-B3CF-4A94-85FC-2B1E0A45F4A2}</a:tableStyleId>
              </a:tblPr>
              <a:tblGrid>
                <a:gridCol w="5064369">
                  <a:extLst>
                    <a:ext uri="{9D8B030D-6E8A-4147-A177-3AD203B41FA5}">
                      <a16:colId xmlns:a16="http://schemas.microsoft.com/office/drawing/2014/main" val="438151925"/>
                    </a:ext>
                  </a:extLst>
                </a:gridCol>
                <a:gridCol w="5064369">
                  <a:extLst>
                    <a:ext uri="{9D8B030D-6E8A-4147-A177-3AD203B41FA5}">
                      <a16:colId xmlns:a16="http://schemas.microsoft.com/office/drawing/2014/main" val="1083691066"/>
                    </a:ext>
                  </a:extLst>
                </a:gridCol>
              </a:tblGrid>
              <a:tr h="29134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Strength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High brand loyalty by high product quality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Experienced Management team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Enphase Energy makes its product offerings unique, exclusive, and difficult for competitors to emulate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Reducing its operational costs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Paid off significant debts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Increased its production capacity by expanding to Mexico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Partnerships  between other leading </a:t>
                      </a:r>
                      <a:r>
                        <a:rPr lang="en-CA" sz="11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photovoltaic (PV) module producers in the industry (SunPower, Panasonic, Solaria)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Weakness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Low production caused by component shortage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Troubles to meet increasing demands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CA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The decision-making time at Enphase Energy has been taking too much time, causing expensive delays in releases and frustrating customers. </a:t>
                      </a:r>
                      <a:endParaRPr lang="en-CA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Enphase Energy does not have a diverse workforce for Enphase Energy to compete on the global stage, it must contain a workforce composed of culturally intelligent people. </a:t>
                      </a:r>
                    </a:p>
                  </a:txBody>
                  <a:tcPr marL="65631" marR="65631" marT="0" marB="0"/>
                </a:tc>
                <a:extLst>
                  <a:ext uri="{0D108BD9-81ED-4DB2-BD59-A6C34878D82A}">
                    <a16:rowId xmlns:a16="http://schemas.microsoft.com/office/drawing/2014/main" val="779146317"/>
                  </a:ext>
                </a:extLst>
              </a:tr>
              <a:tr h="19242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Opportunity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Global expansion, into additional geographic markets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Product line expansion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Eliminate expedite fees to increase gross margin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Optimise supply chain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Political and ethical shifts toward sustainable business </a:t>
                      </a:r>
                      <a:endParaRPr lang="en-CA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5631" marR="6563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Threat</a:t>
                      </a:r>
                      <a:endParaRPr lang="en-CA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Increased competition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Shortage of shilled labour 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Changes in  regulatory framework and introduction of newer, stricter regulations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Growth in the recent expansion to Europe has been disappointing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The solar and renewables industry continues to be one of the most volatile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CA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1" marR="65631" marT="0" marB="0"/>
                </a:tc>
                <a:extLst>
                  <a:ext uri="{0D108BD9-81ED-4DB2-BD59-A6C34878D82A}">
                    <a16:rowId xmlns:a16="http://schemas.microsoft.com/office/drawing/2014/main" val="371708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C42C0FD-A2A1-4342-BD98-E4975B4FE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40486" y="2057401"/>
            <a:ext cx="3615193" cy="3811694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2016 – 2020 stock performance for EA, EL, ENPH plotted vs the S&amp;P 500 (IVV)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Daily returns plotted below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ENPH (red) has the most volatility – highest highs and lowest lows</a:t>
            </a:r>
          </a:p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7AC965-3263-41CC-971C-B5020B33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599" y="333841"/>
            <a:ext cx="3615194" cy="1369074"/>
          </a:xfrm>
        </p:spPr>
        <p:txBody>
          <a:bodyPr anchor="ctr">
            <a:normAutofit/>
          </a:bodyPr>
          <a:lstStyle/>
          <a:p>
            <a:r>
              <a:rPr lang="en-US"/>
              <a:t>Technical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04809-E82A-4E7E-A5C8-9DAD627D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019" y="333841"/>
            <a:ext cx="7407965" cy="3889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B5488E-1897-40A7-9047-0B23E81F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95" y="4181624"/>
            <a:ext cx="5139373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7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F0E681-895F-4904-95AD-A4529E82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955" y="473536"/>
            <a:ext cx="4639736" cy="736282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859C-675C-4040-80A3-FF871387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55" y="1683354"/>
            <a:ext cx="4090428" cy="4462944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After its 2014 acquisition of Le Labo and January 2015 acquisition of GLAMGLOW, EL continued its spree of acquiring small brands with global appeal in 2016, by integrating By Kilian, a high-end fragrance suite.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EL expanded operating margins and beat analyst expectations for every quarter in 2017: appealing to millennials by hiring social-media-savvy celebrities like Kendall Jenner to promote their products and focusing on fast-growing markets (i.e.. China)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The quarter ending December 2018 reported 17% increase in sales, due in part to the acquisition of 2 new brands Too Faced and Becca acquired in late 2016. </a:t>
            </a:r>
          </a:p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78A66-B00C-4A65-A256-A17FFC28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01" y="0"/>
            <a:ext cx="7553599" cy="3785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30BBBE-CBEE-4B07-957D-7B895590A1B7}"/>
              </a:ext>
            </a:extLst>
          </p:cNvPr>
          <p:cNvSpPr txBox="1"/>
          <p:nvPr/>
        </p:nvSpPr>
        <p:spPr>
          <a:xfrm>
            <a:off x="4784035" y="4161183"/>
            <a:ext cx="710316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2019 saw incredible growth for EL, with some initial volatility and a dip around August-Sept 2019. The acquisition of Do the Right Thing and Jart+ have buoyed their position within the industry.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Strong 2019 Q4 – up 55% since January -- are due in part to growth in Asia, the popularity of cosmetics in the heightened world of social media such as Instagram, and an ever-growing demand for skincare products.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EL dips after Coronavirus hits, and they must close retail stores. They no longer expect to meet their sales goals. 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57865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CFB16E6-3298-4A5D-8F4B-84BD07899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594" y="1628409"/>
            <a:ext cx="4309034" cy="4067865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From end of 2013 to July 2018, EA had great performance, seeing its with stock price climbing 461%.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The first half of 2018 saw tremendous momentum for EA, with digital revenue surging 17% over the previous year, driven with strong customer engagement with their flagship sports products, NFL 18 and Madden NFL 18.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3rd quarter of 2018 sudden, steep and sustained decline: delayed Battlefield V until Nov 2018, which ended up flopping and missing holiday sales targets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Competitive market</a:t>
            </a:r>
          </a:p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65076C-0A71-480B-8695-186D3CBC96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7259" y="0"/>
            <a:ext cx="6522147" cy="5078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19DDD-489A-42BD-89FE-30F814DA082E}"/>
              </a:ext>
            </a:extLst>
          </p:cNvPr>
          <p:cNvSpPr txBox="1"/>
          <p:nvPr/>
        </p:nvSpPr>
        <p:spPr>
          <a:xfrm>
            <a:off x="5406887" y="5234609"/>
            <a:ext cx="588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2019, EA reported 3</a:t>
            </a:r>
            <a:r>
              <a:rPr lang="en-CA" baseline="30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quarter net income of $262 million, relative to its 2018 3</a:t>
            </a:r>
            <a:r>
              <a:rPr lang="en-CA" baseline="30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quarter </a:t>
            </a:r>
            <a:r>
              <a:rPr lang="en-CA" i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$186 million. </a:t>
            </a:r>
          </a:p>
          <a:p>
            <a:endParaRPr lang="en-CA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0048428-A8D2-48BB-B138-DDFC73806379}"/>
              </a:ext>
            </a:extLst>
          </p:cNvPr>
          <p:cNvSpPr txBox="1">
            <a:spLocks/>
          </p:cNvSpPr>
          <p:nvPr/>
        </p:nvSpPr>
        <p:spPr>
          <a:xfrm>
            <a:off x="422594" y="613829"/>
            <a:ext cx="4639736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</a:p>
        </p:txBody>
      </p:sp>
    </p:spTree>
    <p:extLst>
      <p:ext uri="{BB962C8B-B14F-4D97-AF65-F5344CB8AC3E}">
        <p14:creationId xmlns:p14="http://schemas.microsoft.com/office/powerpoint/2010/main" val="335122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5A6649A-E9F5-4870-95EA-19F52BF3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04" y="541251"/>
            <a:ext cx="3116911" cy="736282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EnpH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72A3F6-E57A-4FEB-9002-5A3C73DE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503" y="1753969"/>
            <a:ext cx="3502139" cy="4346912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Late 2016, ENPH introduced its new energy storage products to the market. Their systems are flexible and can pair with non-Enphase energy storage systems.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Overall growth is a result of the increased demand for their innovation of solar microinverters and higher AC module shipments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ENPH turned profitable in Q4 of 2018. Their new product lineup and latest-generation IQ 7 microinverters revolutionize the industry. 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3B5A8-96A5-40D5-9DA1-88A38C3C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73" y="0"/>
            <a:ext cx="7510923" cy="3633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BFFCC-4D73-4F0D-9CC3-10AE09B930BC}"/>
              </a:ext>
            </a:extLst>
          </p:cNvPr>
          <p:cNvSpPr txBox="1"/>
          <p:nvPr/>
        </p:nvSpPr>
        <p:spPr>
          <a:xfrm>
            <a:off x="4426224" y="3792557"/>
            <a:ext cx="7179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the first half of 2019, ENPH had massive operating performance, 10X that of 2018: They no longer face competition from Chinese Microinverter company Huawei; this was their 3rd straight profitable quarter. </a:t>
            </a:r>
          </a:p>
          <a:p>
            <a:pPr marL="285750" lvl="0" indent="-285750" defTabSz="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May 2019, ENPH announces they will release in mid 2020 their next-gen microinverter, IQ8, a ‘grid-agnostic’ ensemble system. </a:t>
            </a:r>
          </a:p>
          <a:p>
            <a:pPr marL="285750" lvl="0" indent="-285750" defTabSz="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ENPH stock price plunged last quarter of 2019 since other alternative sources of energy like natural gases went down</a:t>
            </a:r>
            <a:endParaRPr lang="en-CA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393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56EFD75-0782-4085-BE5D-36EE2253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303520" cy="374819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Covariance measures the directional relationship between two asset prices.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A positive covariance means that assets generally move in the same direction, whereas negative covariance indicates stocks generally move in opposite directions.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In our portfolio mixture, our assets all have a negligible positive covariance.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EL and EA have the lowest covariance; EL and ENPH have the highest covariance.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MPT aims to create an optimal, diversified mix of higher-volatility assets (such as ENPH) with lower-volatility assets (such as EL). In doing so, we aim to reduce risk and still allow for a positive return. </a:t>
            </a:r>
          </a:p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E2F1A-32C5-4D54-8030-815517476B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2779" y="2256808"/>
            <a:ext cx="4639736" cy="3131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B95234A-B217-402A-9D38-22F1B406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Covariance</a:t>
            </a:r>
          </a:p>
        </p:txBody>
      </p:sp>
    </p:spTree>
    <p:extLst>
      <p:ext uri="{BB962C8B-B14F-4D97-AF65-F5344CB8AC3E}">
        <p14:creationId xmlns:p14="http://schemas.microsoft.com/office/powerpoint/2010/main" val="150403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6C02A3-3541-43F9-B84F-500F8AD57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/>
              <a:t> Covariance measures the direction of the linear relationship between variables, whereas correlation indicates both the strength and direction of the linear relationship between two variables.</a:t>
            </a:r>
          </a:p>
          <a:p>
            <a:pPr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/>
              <a:t> All the stocks in our portfolio have a degree of positive correlation. </a:t>
            </a:r>
          </a:p>
          <a:p>
            <a:pPr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/>
              <a:t> EL and ENPH are strongly correlated, at 0.82. That is interesting given that they are entirely different industries, gaming and renewable energy. </a:t>
            </a:r>
          </a:p>
          <a:p>
            <a:pPr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/>
              <a:t> EL and EA are moderately correlated, at 0.39. </a:t>
            </a:r>
          </a:p>
          <a:p>
            <a:pPr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/>
              <a:t> ENPH and EA are very weakly correlated, at 0.096.</a:t>
            </a:r>
          </a:p>
          <a:p>
            <a:pPr>
              <a:lnSpc>
                <a:spcPct val="90000"/>
              </a:lnSpc>
            </a:pPr>
            <a:endParaRPr lang="en-CA" sz="140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49E20-962F-4CB0-A8AC-88FD17C042E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8479" y="2014307"/>
            <a:ext cx="4638675" cy="305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3FBBE8-EE2E-460B-A777-C6591C00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/>
              <a:t>correlation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49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83DFCA-207E-409D-989D-E5FD88685B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EL’s mean yearly simulated return is $199.30, with a standard deviation of $54.42. </a:t>
            </a:r>
          </a:p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Its simulated return is higher than both ENPH and EA, and the standard deviation is right in the middle of those two. </a:t>
            </a:r>
          </a:p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The potential maximum return is $444.20, higher than EA’s maximum but significantly lower than ENPH’s</a:t>
            </a:r>
          </a:p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minimum yearly return, at $76.89, is only slightly lower than ENPH’s mean return, at $75.66. </a:t>
            </a:r>
          </a:p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The median is very close to the mean. </a:t>
            </a:r>
          </a:p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70A4C-6656-4F43-82C7-56576263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803320" cy="1369074"/>
          </a:xfrm>
        </p:spPr>
        <p:txBody>
          <a:bodyPr/>
          <a:lstStyle/>
          <a:p>
            <a:r>
              <a:rPr lang="en-US"/>
              <a:t>Monte-Carlo simulation: El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67177-2965-4137-8155-5D3CFFE5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24" y="220580"/>
            <a:ext cx="4638674" cy="3126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AE1436-05F9-4C84-A26E-64DC3270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24" y="3346939"/>
            <a:ext cx="4638674" cy="3325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5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83DFCA-207E-409D-989D-E5FD88685B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EA has a mean 1-year return of $119.42, with a standard deviation of $41.35. </a:t>
            </a:r>
          </a:p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Relative to ENPH, the mean return is higher, and the standard deviation is much lower. </a:t>
            </a:r>
          </a:p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The maximum simulated return is also quite a bit lower, at $398.09, but the minimum yearly return is somewhat less egregiously low.</a:t>
            </a:r>
          </a:p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The median return, $113.36, is very close to the mean return. </a:t>
            </a:r>
          </a:p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70A4C-6656-4F43-82C7-56576263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803320" cy="1369074"/>
          </a:xfrm>
        </p:spPr>
        <p:txBody>
          <a:bodyPr/>
          <a:lstStyle/>
          <a:p>
            <a:r>
              <a:rPr lang="en-US"/>
              <a:t>Monte-Carlo simulation: Ea</a:t>
            </a:r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F92AA-F413-4B63-8E6C-968C0106F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3635" y="336303"/>
            <a:ext cx="4539495" cy="3092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3CE312-5214-4140-9EC0-12E215A7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35" y="3633783"/>
            <a:ext cx="4539495" cy="3092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210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83DFCA-207E-409D-989D-E5FD88685B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ENPH has a high volatility and a high standard deviation ($97.84) relative to the mean ($95.14)</a:t>
            </a:r>
          </a:p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simulated maximum return is extremely high relative to the minimum, $1,167.12 vs. $4.69.</a:t>
            </a:r>
          </a:p>
          <a:p>
            <a:pPr marL="40005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Surprisingly, the median is quite a bit lower than the median, at $65.98. </a:t>
            </a:r>
          </a:p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70A4C-6656-4F43-82C7-56576263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803320" cy="1369074"/>
          </a:xfrm>
        </p:spPr>
        <p:txBody>
          <a:bodyPr/>
          <a:lstStyle/>
          <a:p>
            <a:r>
              <a:rPr lang="en-US"/>
              <a:t>Monte-Carlo simulation: ENPH</a:t>
            </a:r>
            <a:endParaRPr lang="en-CA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104DB7-6148-4B13-97E5-3D76D28584B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6351"/>
            <a:ext cx="4997660" cy="3446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E40E84-2876-4BCF-9119-9AF9527F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03033"/>
            <a:ext cx="4997660" cy="3193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2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685FF2-E5DF-4B5C-8B63-9267CCDC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751389" cy="1369074"/>
          </a:xfrm>
        </p:spPr>
        <p:txBody>
          <a:bodyPr/>
          <a:lstStyle/>
          <a:p>
            <a:r>
              <a:rPr lang="en-US"/>
              <a:t>Fundamental Analysis</a:t>
            </a:r>
          </a:p>
        </p:txBody>
      </p:sp>
      <p:pic>
        <p:nvPicPr>
          <p:cNvPr id="6" name="Picture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9066603E-7E1C-4184-BE95-21DD86D7AA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52000"/>
          </a:blip>
          <a:srcRect l="29257" r="29257"/>
          <a:stretch>
            <a:fillRect/>
          </a:stretch>
        </p:blipFill>
        <p:spPr>
          <a:xfrm>
            <a:off x="7921625" y="0"/>
            <a:ext cx="427037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1A7222-C25F-4AF5-A9D9-D7E35FC7B9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5570289"/>
              </p:ext>
            </p:extLst>
          </p:nvPr>
        </p:nvGraphicFramePr>
        <p:xfrm>
          <a:off x="1096963" y="2322513"/>
          <a:ext cx="5751512" cy="40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9986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17C0A-798C-4A1A-800F-8D5AE48EC8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7501" y="1520169"/>
            <a:ext cx="3040091" cy="3035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E50E98-2DAC-43B3-817C-E28E9A3585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1403" y="1485382"/>
            <a:ext cx="3673692" cy="302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75F8D-AA8C-439D-9296-CF4B2C45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</a:rPr>
              <a:t>Portfolio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70EF5-F817-481C-A1A6-0EA8C483018C}"/>
              </a:ext>
            </a:extLst>
          </p:cNvPr>
          <p:cNvSpPr txBox="1"/>
          <p:nvPr/>
        </p:nvSpPr>
        <p:spPr>
          <a:xfrm>
            <a:off x="1399489" y="4555357"/>
            <a:ext cx="9393021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recommend breaking down the $1,000,000 investment :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EA: 13.43%, EL: 53.75%, ENPH: 32.82%. 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/>
                <a:cs typeface="Verdana"/>
              </a:rPr>
              <a:t>At worst, a 7% return (43-36).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/>
                <a:cs typeface="Verdana"/>
              </a:rPr>
              <a:t>Compared to US T-Bill (Risk Free Rate): 1.52%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/>
                <a:cs typeface="Verdana"/>
              </a:rPr>
              <a:t>Minimum Expected Return vs RFR: 7-1.52=5.48%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/>
                <a:cs typeface="Verdana"/>
              </a:rPr>
              <a:t>At worst, you make $54,800 with our portfolio. </a:t>
            </a:r>
          </a:p>
        </p:txBody>
      </p:sp>
    </p:spTree>
    <p:extLst>
      <p:ext uri="{BB962C8B-B14F-4D97-AF65-F5344CB8AC3E}">
        <p14:creationId xmlns:p14="http://schemas.microsoft.com/office/powerpoint/2010/main" val="182848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4" descr="A close up of a sign&#10;&#10;Description automatically generated">
            <a:extLst>
              <a:ext uri="{FF2B5EF4-FFF2-40B4-BE49-F238E27FC236}">
                <a16:creationId xmlns:a16="http://schemas.microsoft.com/office/drawing/2014/main" id="{BFB87D3A-F267-4D62-84CC-70192A33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92408" y="2108201"/>
            <a:ext cx="8454125" cy="4095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081C7-AB2E-4E8C-8579-354D485E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Taxation: EA, EL and ENPH pay corporate tax to the government in the respective countries they operate in</a:t>
            </a:r>
            <a:endParaRPr lang="en-CA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Pricing regulations so that companies can trade fairly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Trading policies are put in place to liberalize international trade.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OPEC and Russia agreed on oil production cut to avoid further drop in oil prices, mid March into April, Oil prices plummeted globally</a:t>
            </a:r>
          </a:p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FE3A7-C42F-440B-B634-3D349A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</a:t>
            </a:r>
            <a:r>
              <a:rPr lang="en-CA" cap="none" spc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OLITICAL</a:t>
            </a:r>
            <a:endParaRPr lang="en-C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1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4" descr="A close up of a sign&#10;&#10;Description automatically generated">
            <a:extLst>
              <a:ext uri="{FF2B5EF4-FFF2-40B4-BE49-F238E27FC236}">
                <a16:creationId xmlns:a16="http://schemas.microsoft.com/office/drawing/2014/main" id="{BFB87D3A-F267-4D62-84CC-70192A33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92408" y="2108201"/>
            <a:ext cx="8454125" cy="4095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081C7-AB2E-4E8C-8579-354D485E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global economic crisis  caused by COVID-19 saw companies shutting down and downsizing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Gaming industry over the last month have seen an increase in sales, lockdown saw EA sales spiking. People in isolation are resorting to games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Globalization has an impact on financial side of a business, exchange rate vary depending on currency being used . EA, EL and ENPH operate in several geographic markets 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FE3A7-C42F-440B-B634-3D349A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CA" cap="none" spc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CONOMICAL</a:t>
            </a:r>
            <a:endParaRPr lang="en-C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9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4" descr="A close up of a sign&#10;&#10;Description automatically generated">
            <a:extLst>
              <a:ext uri="{FF2B5EF4-FFF2-40B4-BE49-F238E27FC236}">
                <a16:creationId xmlns:a16="http://schemas.microsoft.com/office/drawing/2014/main" id="{BFB87D3A-F267-4D62-84CC-70192A33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92408" y="2108201"/>
            <a:ext cx="8454125" cy="4095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081C7-AB2E-4E8C-8579-354D485E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Population employment patterns affects businesses globally.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Attitudes-environmental consciousness, use of biodegradable raw materials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Cultural differences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Demographics of the population - Canada has an aging population so companies will soon be short of labor </a:t>
            </a:r>
          </a:p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FE3A7-C42F-440B-B634-3D349A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CA" cap="none" spc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OCIAL</a:t>
            </a:r>
            <a:endParaRPr lang="en-C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1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4" descr="A close up of a sign&#10;&#10;Description automatically generated">
            <a:extLst>
              <a:ext uri="{FF2B5EF4-FFF2-40B4-BE49-F238E27FC236}">
                <a16:creationId xmlns:a16="http://schemas.microsoft.com/office/drawing/2014/main" id="{BFB87D3A-F267-4D62-84CC-70192A33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92408" y="2108201"/>
            <a:ext cx="8454125" cy="4095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081C7-AB2E-4E8C-8579-354D485E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Degree of automation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Impact of emerging technology has rendered other processes and products obsolete. Gaming industry affected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Companies investing in R&amp;D, as technology is ever evolving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Online sales, EA gaming company leverages on internet </a:t>
            </a:r>
          </a:p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FE3A7-C42F-440B-B634-3D349A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CA" cap="none" spc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ECHNOLOGICAL</a:t>
            </a:r>
            <a:endParaRPr lang="en-C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3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4" descr="A close up of a sign&#10;&#10;Description automatically generated">
            <a:extLst>
              <a:ext uri="{FF2B5EF4-FFF2-40B4-BE49-F238E27FC236}">
                <a16:creationId xmlns:a16="http://schemas.microsoft.com/office/drawing/2014/main" id="{BFB87D3A-F267-4D62-84CC-70192A33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92408" y="2108201"/>
            <a:ext cx="8454125" cy="4095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081C7-AB2E-4E8C-8579-354D485E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Consumer protection laws, vary by country EA, EL and ENPH should abide by the laws 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Employment law intermediate between employees, associations and government. Corporates should abide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Intellectual and patent law are of great importance for any business which wants to protect its methods., EA suffers from piracy</a:t>
            </a:r>
          </a:p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FE3A7-C42F-440B-B634-3D349A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</a:t>
            </a:r>
            <a:r>
              <a:rPr lang="en-CA" cap="none" spc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EGAL</a:t>
            </a:r>
            <a:endParaRPr lang="en-C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4" descr="A close up of a sign&#10;&#10;Description automatically generated">
            <a:extLst>
              <a:ext uri="{FF2B5EF4-FFF2-40B4-BE49-F238E27FC236}">
                <a16:creationId xmlns:a16="http://schemas.microsoft.com/office/drawing/2014/main" id="{BFB87D3A-F267-4D62-84CC-70192A33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92408" y="2108201"/>
            <a:ext cx="8454125" cy="4095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081C7-AB2E-4E8C-8579-354D485E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Renewable energy, ENPH is leveraging on that and is in solar energy industry, leading producer of micro-inverters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Green or ecological products  to save the ozone layer, reduce carbon emission and reduce global warming</a:t>
            </a:r>
          </a:p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FE3A7-C42F-440B-B634-3D349A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CA" cap="none" spc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NVIRONMENTAL</a:t>
            </a:r>
            <a:endParaRPr lang="en-C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6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20e35ab-a2a4-4479-9a3a-d9fd9997c8b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E7AA258B9BB14CAEB8750C8E2D044B" ma:contentTypeVersion="8" ma:contentTypeDescription="Create a new document." ma:contentTypeScope="" ma:versionID="60676196212cb38dc4384f1f455d81ce">
  <xsd:schema xmlns:xsd="http://www.w3.org/2001/XMLSchema" xmlns:xs="http://www.w3.org/2001/XMLSchema" xmlns:p="http://schemas.microsoft.com/office/2006/metadata/properties" xmlns:ns2="520e35ab-a2a4-4479-9a3a-d9fd9997c8b5" targetNamespace="http://schemas.microsoft.com/office/2006/metadata/properties" ma:root="true" ma:fieldsID="cc6b5abe757411db37becf908d2e459f" ns2:_="">
    <xsd:import namespace="520e35ab-a2a4-4479-9a3a-d9fd9997c8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e35ab-a2a4-4479-9a3a-d9fd9997c8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520e35ab-a2a4-4479-9a3a-d9fd9997c8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DFCEE7-1825-4C39-84C3-E80C4A4F480F}">
  <ds:schemaRefs>
    <ds:schemaRef ds:uri="520e35ab-a2a4-4479-9a3a-d9fd9997c8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3120</Words>
  <Application>Microsoft Office PowerPoint</Application>
  <PresentationFormat>Widescreen</PresentationFormat>
  <Paragraphs>398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Courier New</vt:lpstr>
      <vt:lpstr>Symbol</vt:lpstr>
      <vt:lpstr>Verdana</vt:lpstr>
      <vt:lpstr>Wingdings</vt:lpstr>
      <vt:lpstr>RetrospectVTI</vt:lpstr>
      <vt:lpstr>Pistol Shrimp Financial</vt:lpstr>
      <vt:lpstr>Portfolio</vt:lpstr>
      <vt:lpstr>Fundamental Analysis</vt:lpstr>
      <vt:lpstr>POLITICAL</vt:lpstr>
      <vt:lpstr>ECONOMICAL</vt:lpstr>
      <vt:lpstr>SOCIAL</vt:lpstr>
      <vt:lpstr>TECHNOLOGICAL</vt:lpstr>
      <vt:lpstr>LEGAL</vt:lpstr>
      <vt:lpstr>ENVIRONMENTAL</vt:lpstr>
      <vt:lpstr>INDUSTRY ANALYSIS</vt:lpstr>
      <vt:lpstr>INDUSTRY ANALYSIS</vt:lpstr>
      <vt:lpstr>INDUSTRY ANALYSIS</vt:lpstr>
      <vt:lpstr>Estée Lauder Companies Inc.</vt:lpstr>
      <vt:lpstr>Electronic Arts Inc.</vt:lpstr>
      <vt:lpstr>Enphase Energy, Inc.</vt:lpstr>
      <vt:lpstr>Industry Metrics</vt:lpstr>
      <vt:lpstr>Company Analysis</vt:lpstr>
      <vt:lpstr>Estée Lauder Companies Inc.</vt:lpstr>
      <vt:lpstr>Electronic Arts Inc.</vt:lpstr>
      <vt:lpstr>Enphase Energy, Inc.</vt:lpstr>
      <vt:lpstr>Technical Analysis</vt:lpstr>
      <vt:lpstr>PowerPoint Presentation</vt:lpstr>
      <vt:lpstr>PowerPoint Presentation</vt:lpstr>
      <vt:lpstr>PowerPoint Presentation</vt:lpstr>
      <vt:lpstr>Covariance</vt:lpstr>
      <vt:lpstr>correlation</vt:lpstr>
      <vt:lpstr>Monte-Carlo simulation: El</vt:lpstr>
      <vt:lpstr>Monte-Carlo simulation: Ea</vt:lpstr>
      <vt:lpstr>Monte-Carlo simulation: ENPH</vt:lpstr>
      <vt:lpstr>Portfolio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Pistol Shrimp Financial</dc:title>
  <dc:creator/>
  <cp:lastModifiedBy/>
  <cp:revision>47</cp:revision>
  <dcterms:created xsi:type="dcterms:W3CDTF">2020-04-13T10:52:06Z</dcterms:created>
  <dcterms:modified xsi:type="dcterms:W3CDTF">2020-04-15T14:23:02Z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0x010100F9E7AA258B9BB14CAEB8750C8E2D044B</vt:lpwstr>
  </property>
</Properties>
</file>