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82" r:id="rId5"/>
    <p:sldId id="292" r:id="rId6"/>
    <p:sldId id="311" r:id="rId7"/>
    <p:sldId id="293" r:id="rId8"/>
    <p:sldId id="299" r:id="rId9"/>
    <p:sldId id="306" r:id="rId10"/>
    <p:sldId id="303" r:id="rId11"/>
    <p:sldId id="300" r:id="rId12"/>
    <p:sldId id="283" r:id="rId13"/>
    <p:sldId id="297" r:id="rId14"/>
    <p:sldId id="309" r:id="rId15"/>
    <p:sldId id="312" r:id="rId16"/>
    <p:sldId id="307" r:id="rId17"/>
    <p:sldId id="304" r:id="rId18"/>
    <p:sldId id="310" r:id="rId19"/>
    <p:sldId id="308" r:id="rId20"/>
    <p:sldId id="305" r:id="rId21"/>
    <p:sldId id="301" r:id="rId22"/>
    <p:sldId id="291" r:id="rId23"/>
    <p:sldId id="302" r:id="rId24"/>
    <p:sldId id="284"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91842-C18D-4F4E-AB8F-2FAFA2779760}" v="319" dt="2020-04-14T14:36:42.777"/>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8" autoAdjust="0"/>
    <p:restoredTop sz="88906" autoAdjust="0"/>
  </p:normalViewPr>
  <p:slideViewPr>
    <p:cSldViewPr snapToGrid="0">
      <p:cViewPr>
        <p:scale>
          <a:sx n="75" d="100"/>
          <a:sy n="75" d="100"/>
        </p:scale>
        <p:origin x="54" y="54"/>
      </p:cViewPr>
      <p:guideLst/>
    </p:cSldViewPr>
  </p:slideViewPr>
  <p:outlineViewPr>
    <p:cViewPr>
      <p:scale>
        <a:sx n="33" d="100"/>
        <a:sy n="33" d="100"/>
      </p:scale>
      <p:origin x="0" y="-5418"/>
    </p:cViewPr>
  </p:outlineViewPr>
  <p:notesTextViewPr>
    <p:cViewPr>
      <p:scale>
        <a:sx n="3" d="2"/>
        <a:sy n="3" d="2"/>
      </p:scale>
      <p:origin x="0" y="0"/>
    </p:cViewPr>
  </p:notesTextViewPr>
  <p:sorterViewPr>
    <p:cViewPr>
      <p:scale>
        <a:sx n="100" d="100"/>
        <a:sy n="100" d="100"/>
      </p:scale>
      <p:origin x="0" y="-3642"/>
    </p:cViewPr>
  </p:sorterViewPr>
  <p:notesViewPr>
    <p:cSldViewPr snapToGrid="0">
      <p:cViewPr varScale="1">
        <p:scale>
          <a:sx n="56" d="100"/>
          <a:sy n="56" d="100"/>
        </p:scale>
        <p:origin x="27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088C8-9E45-429F-90F6-9B188D1F72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62C09A45-20AC-4CEB-B90F-EFFF828090DC}">
      <dgm:prSet/>
      <dgm:spPr>
        <a:solidFill>
          <a:schemeClr val="tx2">
            <a:lumMod val="50000"/>
          </a:schemeClr>
        </a:solidFill>
      </dgm:spPr>
      <dgm:t>
        <a:bodyPr/>
        <a:lstStyle/>
        <a:p>
          <a:r>
            <a:rPr lang="en-CA" dirty="0"/>
            <a:t>“No Free Lunch”</a:t>
          </a:r>
        </a:p>
      </dgm:t>
    </dgm:pt>
    <dgm:pt modelId="{7951864E-9868-44E0-8014-1A3B78452851}" type="parTrans" cxnId="{3624E011-8293-4808-B5A4-3FE6D17F5CEC}">
      <dgm:prSet/>
      <dgm:spPr/>
      <dgm:t>
        <a:bodyPr/>
        <a:lstStyle/>
        <a:p>
          <a:endParaRPr lang="en-CA"/>
        </a:p>
      </dgm:t>
    </dgm:pt>
    <dgm:pt modelId="{6BD27AA1-3293-44E9-A07F-9D5B0130374F}" type="sibTrans" cxnId="{3624E011-8293-4808-B5A4-3FE6D17F5CEC}">
      <dgm:prSet/>
      <dgm:spPr/>
      <dgm:t>
        <a:bodyPr/>
        <a:lstStyle/>
        <a:p>
          <a:endParaRPr lang="en-CA"/>
        </a:p>
      </dgm:t>
    </dgm:pt>
    <dgm:pt modelId="{1DBFC90B-65EB-47F8-ABE9-9F7A22DB7019}">
      <dgm:prSet/>
      <dgm:spPr>
        <a:solidFill>
          <a:schemeClr val="tx2">
            <a:lumMod val="60000"/>
            <a:lumOff val="40000"/>
            <a:alpha val="90000"/>
          </a:schemeClr>
        </a:solidFill>
      </dgm:spPr>
      <dgm:t>
        <a:bodyPr/>
        <a:lstStyle/>
        <a:p>
          <a:r>
            <a:rPr lang="en-CA" dirty="0"/>
            <a:t>No single model worked best for all datasets</a:t>
          </a:r>
        </a:p>
      </dgm:t>
    </dgm:pt>
    <dgm:pt modelId="{3F40BE85-F2AF-45DE-B8F6-CFDAEB128655}" type="parTrans" cxnId="{3CB711CC-3FCE-409C-B652-B70147A9229B}">
      <dgm:prSet/>
      <dgm:spPr/>
      <dgm:t>
        <a:bodyPr/>
        <a:lstStyle/>
        <a:p>
          <a:endParaRPr lang="en-CA"/>
        </a:p>
      </dgm:t>
    </dgm:pt>
    <dgm:pt modelId="{D09D6C2E-087F-4C85-8223-0820047B42DC}" type="sibTrans" cxnId="{3CB711CC-3FCE-409C-B652-B70147A9229B}">
      <dgm:prSet/>
      <dgm:spPr/>
      <dgm:t>
        <a:bodyPr/>
        <a:lstStyle/>
        <a:p>
          <a:endParaRPr lang="en-CA"/>
        </a:p>
      </dgm:t>
    </dgm:pt>
    <dgm:pt modelId="{8649415B-AAC9-41AC-968F-45F10D477B9A}">
      <dgm:prSet/>
      <dgm:spPr>
        <a:solidFill>
          <a:schemeClr val="tx2">
            <a:lumMod val="60000"/>
            <a:lumOff val="40000"/>
            <a:alpha val="90000"/>
          </a:schemeClr>
        </a:solidFill>
      </dgm:spPr>
      <dgm:t>
        <a:bodyPr/>
        <a:lstStyle/>
        <a:p>
          <a:r>
            <a:rPr lang="en-CA" dirty="0"/>
            <a:t>Bag and Boosters: XGB  &gt; RF</a:t>
          </a:r>
        </a:p>
      </dgm:t>
    </dgm:pt>
    <dgm:pt modelId="{69206A51-5FBB-424B-89B2-AAEE0C47DD32}" type="parTrans" cxnId="{65958314-1A1A-4008-979E-49536BDE0C98}">
      <dgm:prSet/>
      <dgm:spPr/>
      <dgm:t>
        <a:bodyPr/>
        <a:lstStyle/>
        <a:p>
          <a:endParaRPr lang="en-CA"/>
        </a:p>
      </dgm:t>
    </dgm:pt>
    <dgm:pt modelId="{BE46FC45-474B-454C-B5FA-6167BE7128DE}" type="sibTrans" cxnId="{65958314-1A1A-4008-979E-49536BDE0C98}">
      <dgm:prSet/>
      <dgm:spPr/>
      <dgm:t>
        <a:bodyPr/>
        <a:lstStyle/>
        <a:p>
          <a:endParaRPr lang="en-CA"/>
        </a:p>
      </dgm:t>
    </dgm:pt>
    <dgm:pt modelId="{7DA98C8D-024D-4567-949C-AAE0370DE60E}">
      <dgm:prSet/>
      <dgm:spPr/>
      <dgm:t>
        <a:bodyPr/>
        <a:lstStyle/>
        <a:p>
          <a:r>
            <a:rPr lang="en-CA" dirty="0"/>
            <a:t>Classical Models: SVM &gt; DT</a:t>
          </a:r>
        </a:p>
      </dgm:t>
    </dgm:pt>
    <dgm:pt modelId="{FFF017D0-DC5F-4FA4-9485-8889F79F67A7}" type="parTrans" cxnId="{EBF83797-8141-4D12-82D0-5AC0A9D57DD1}">
      <dgm:prSet/>
      <dgm:spPr/>
      <dgm:t>
        <a:bodyPr/>
        <a:lstStyle/>
        <a:p>
          <a:endParaRPr lang="en-CA"/>
        </a:p>
      </dgm:t>
    </dgm:pt>
    <dgm:pt modelId="{DBEBF4C4-0A8E-4DFD-9369-7DBC0DD0C9F0}" type="sibTrans" cxnId="{EBF83797-8141-4D12-82D0-5AC0A9D57DD1}">
      <dgm:prSet/>
      <dgm:spPr/>
      <dgm:t>
        <a:bodyPr/>
        <a:lstStyle/>
        <a:p>
          <a:endParaRPr lang="en-CA"/>
        </a:p>
      </dgm:t>
    </dgm:pt>
    <dgm:pt modelId="{F19D5CDD-0A7A-4A7B-9EEE-7F3386422BA8}">
      <dgm:prSet/>
      <dgm:spPr/>
      <dgm:t>
        <a:bodyPr/>
        <a:lstStyle/>
        <a:p>
          <a:r>
            <a:rPr lang="en-CA" dirty="0"/>
            <a:t>NN and SVM were too cumbersome to be practical</a:t>
          </a:r>
        </a:p>
      </dgm:t>
    </dgm:pt>
    <dgm:pt modelId="{1E6839E1-B157-4A0B-B445-3FD8C63FCDFF}" type="parTrans" cxnId="{69C2ED2B-9DD0-4277-822A-BF0C011F68DE}">
      <dgm:prSet/>
      <dgm:spPr/>
      <dgm:t>
        <a:bodyPr/>
        <a:lstStyle/>
        <a:p>
          <a:endParaRPr lang="en-CA"/>
        </a:p>
      </dgm:t>
    </dgm:pt>
    <dgm:pt modelId="{DA1CECE1-0F76-4150-BEC6-72B5A772AD22}" type="sibTrans" cxnId="{69C2ED2B-9DD0-4277-822A-BF0C011F68DE}">
      <dgm:prSet/>
      <dgm:spPr/>
      <dgm:t>
        <a:bodyPr/>
        <a:lstStyle/>
        <a:p>
          <a:endParaRPr lang="en-CA"/>
        </a:p>
      </dgm:t>
    </dgm:pt>
    <dgm:pt modelId="{FF6B60CD-186D-4FE4-B16B-74B8BCDE2ACE}">
      <dgm:prSet/>
      <dgm:spPr/>
      <dgm:t>
        <a:bodyPr/>
        <a:lstStyle/>
        <a:p>
          <a:r>
            <a:rPr lang="en-CA" dirty="0"/>
            <a:t>No single evaluation metric is appropriate across all datasets</a:t>
          </a:r>
        </a:p>
      </dgm:t>
    </dgm:pt>
    <dgm:pt modelId="{AEBA2C05-79A7-4E30-8975-9A319764475A}" type="parTrans" cxnId="{1972CE2E-0A56-495C-BC19-09D709B92548}">
      <dgm:prSet/>
      <dgm:spPr/>
      <dgm:t>
        <a:bodyPr/>
        <a:lstStyle/>
        <a:p>
          <a:endParaRPr lang="en-CA"/>
        </a:p>
      </dgm:t>
    </dgm:pt>
    <dgm:pt modelId="{6CA5D3C3-DD94-4A80-B5A6-E94A0FDC3DDE}" type="sibTrans" cxnId="{1972CE2E-0A56-495C-BC19-09D709B92548}">
      <dgm:prSet/>
      <dgm:spPr/>
      <dgm:t>
        <a:bodyPr/>
        <a:lstStyle/>
        <a:p>
          <a:endParaRPr lang="en-CA"/>
        </a:p>
      </dgm:t>
    </dgm:pt>
    <dgm:pt modelId="{68FE1C0D-D34F-49AB-B7AF-650A3A3CE3B8}" type="pres">
      <dgm:prSet presAssocID="{3B3088C8-9E45-429F-90F6-9B188D1F7265}" presName="Name0" presStyleCnt="0">
        <dgm:presLayoutVars>
          <dgm:dir/>
          <dgm:animLvl val="lvl"/>
          <dgm:resizeHandles val="exact"/>
        </dgm:presLayoutVars>
      </dgm:prSet>
      <dgm:spPr/>
    </dgm:pt>
    <dgm:pt modelId="{7C8057FE-2E47-4C55-A3CB-FC4ABAB5D238}" type="pres">
      <dgm:prSet presAssocID="{62C09A45-20AC-4CEB-B90F-EFFF828090DC}" presName="linNode" presStyleCnt="0"/>
      <dgm:spPr/>
    </dgm:pt>
    <dgm:pt modelId="{86FF047D-B980-4A27-AA54-86F89FF4A820}" type="pres">
      <dgm:prSet presAssocID="{62C09A45-20AC-4CEB-B90F-EFFF828090DC}" presName="parentText" presStyleLbl="node1" presStyleIdx="0" presStyleCnt="1">
        <dgm:presLayoutVars>
          <dgm:chMax val="1"/>
          <dgm:bulletEnabled val="1"/>
        </dgm:presLayoutVars>
      </dgm:prSet>
      <dgm:spPr/>
    </dgm:pt>
    <dgm:pt modelId="{D00CFD84-A702-43AB-9D94-22953D5FB0FB}" type="pres">
      <dgm:prSet presAssocID="{62C09A45-20AC-4CEB-B90F-EFFF828090DC}" presName="descendantText" presStyleLbl="alignAccFollowNode1" presStyleIdx="0" presStyleCnt="1" custScaleX="259629">
        <dgm:presLayoutVars>
          <dgm:bulletEnabled val="1"/>
        </dgm:presLayoutVars>
      </dgm:prSet>
      <dgm:spPr/>
    </dgm:pt>
  </dgm:ptLst>
  <dgm:cxnLst>
    <dgm:cxn modelId="{3624E011-8293-4808-B5A4-3FE6D17F5CEC}" srcId="{3B3088C8-9E45-429F-90F6-9B188D1F7265}" destId="{62C09A45-20AC-4CEB-B90F-EFFF828090DC}" srcOrd="0" destOrd="0" parTransId="{7951864E-9868-44E0-8014-1A3B78452851}" sibTransId="{6BD27AA1-3293-44E9-A07F-9D5B0130374F}"/>
    <dgm:cxn modelId="{65958314-1A1A-4008-979E-49536BDE0C98}" srcId="{1DBFC90B-65EB-47F8-ABE9-9F7A22DB7019}" destId="{8649415B-AAC9-41AC-968F-45F10D477B9A}" srcOrd="0" destOrd="0" parTransId="{69206A51-5FBB-424B-89B2-AAEE0C47DD32}" sibTransId="{BE46FC45-474B-454C-B5FA-6167BE7128DE}"/>
    <dgm:cxn modelId="{29A6AF1A-ADF4-4935-A5AD-4A5226FEABE4}" type="presOf" srcId="{1DBFC90B-65EB-47F8-ABE9-9F7A22DB7019}" destId="{D00CFD84-A702-43AB-9D94-22953D5FB0FB}" srcOrd="0" destOrd="0" presId="urn:microsoft.com/office/officeart/2005/8/layout/vList5"/>
    <dgm:cxn modelId="{60547320-CCD1-4FF0-BE7A-049FB4B61212}" type="presOf" srcId="{3B3088C8-9E45-429F-90F6-9B188D1F7265}" destId="{68FE1C0D-D34F-49AB-B7AF-650A3A3CE3B8}" srcOrd="0" destOrd="0" presId="urn:microsoft.com/office/officeart/2005/8/layout/vList5"/>
    <dgm:cxn modelId="{69C2ED2B-9DD0-4277-822A-BF0C011F68DE}" srcId="{62C09A45-20AC-4CEB-B90F-EFFF828090DC}" destId="{F19D5CDD-0A7A-4A7B-9EEE-7F3386422BA8}" srcOrd="1" destOrd="0" parTransId="{1E6839E1-B157-4A0B-B445-3FD8C63FCDFF}" sibTransId="{DA1CECE1-0F76-4150-BEC6-72B5A772AD22}"/>
    <dgm:cxn modelId="{1972CE2E-0A56-495C-BC19-09D709B92548}" srcId="{62C09A45-20AC-4CEB-B90F-EFFF828090DC}" destId="{FF6B60CD-186D-4FE4-B16B-74B8BCDE2ACE}" srcOrd="2" destOrd="0" parTransId="{AEBA2C05-79A7-4E30-8975-9A319764475A}" sibTransId="{6CA5D3C3-DD94-4A80-B5A6-E94A0FDC3DDE}"/>
    <dgm:cxn modelId="{CC22D170-DA8B-4E26-B778-7556C8F43194}" type="presOf" srcId="{FF6B60CD-186D-4FE4-B16B-74B8BCDE2ACE}" destId="{D00CFD84-A702-43AB-9D94-22953D5FB0FB}" srcOrd="0" destOrd="4" presId="urn:microsoft.com/office/officeart/2005/8/layout/vList5"/>
    <dgm:cxn modelId="{D27FDB88-4A15-4A80-A81F-764BB07C9F31}" type="presOf" srcId="{8649415B-AAC9-41AC-968F-45F10D477B9A}" destId="{D00CFD84-A702-43AB-9D94-22953D5FB0FB}" srcOrd="0" destOrd="1" presId="urn:microsoft.com/office/officeart/2005/8/layout/vList5"/>
    <dgm:cxn modelId="{EBF83797-8141-4D12-82D0-5AC0A9D57DD1}" srcId="{1DBFC90B-65EB-47F8-ABE9-9F7A22DB7019}" destId="{7DA98C8D-024D-4567-949C-AAE0370DE60E}" srcOrd="1" destOrd="0" parTransId="{FFF017D0-DC5F-4FA4-9485-8889F79F67A7}" sibTransId="{DBEBF4C4-0A8E-4DFD-9369-7DBC0DD0C9F0}"/>
    <dgm:cxn modelId="{3CB711CC-3FCE-409C-B652-B70147A9229B}" srcId="{62C09A45-20AC-4CEB-B90F-EFFF828090DC}" destId="{1DBFC90B-65EB-47F8-ABE9-9F7A22DB7019}" srcOrd="0" destOrd="0" parTransId="{3F40BE85-F2AF-45DE-B8F6-CFDAEB128655}" sibTransId="{D09D6C2E-087F-4C85-8223-0820047B42DC}"/>
    <dgm:cxn modelId="{A9B5ADE6-194F-4B18-9D14-D21D52CC24F6}" type="presOf" srcId="{7DA98C8D-024D-4567-949C-AAE0370DE60E}" destId="{D00CFD84-A702-43AB-9D94-22953D5FB0FB}" srcOrd="0" destOrd="2" presId="urn:microsoft.com/office/officeart/2005/8/layout/vList5"/>
    <dgm:cxn modelId="{746646F0-995F-4AFC-985B-F305845A0E33}" type="presOf" srcId="{62C09A45-20AC-4CEB-B90F-EFFF828090DC}" destId="{86FF047D-B980-4A27-AA54-86F89FF4A820}" srcOrd="0" destOrd="0" presId="urn:microsoft.com/office/officeart/2005/8/layout/vList5"/>
    <dgm:cxn modelId="{122D7DF1-3AFC-4001-9A71-707398F9BC78}" type="presOf" srcId="{F19D5CDD-0A7A-4A7B-9EEE-7F3386422BA8}" destId="{D00CFD84-A702-43AB-9D94-22953D5FB0FB}" srcOrd="0" destOrd="3" presId="urn:microsoft.com/office/officeart/2005/8/layout/vList5"/>
    <dgm:cxn modelId="{F2A3AB59-CBCE-4ECD-A759-5D883BFCA0B0}" type="presParOf" srcId="{68FE1C0D-D34F-49AB-B7AF-650A3A3CE3B8}" destId="{7C8057FE-2E47-4C55-A3CB-FC4ABAB5D238}" srcOrd="0" destOrd="0" presId="urn:microsoft.com/office/officeart/2005/8/layout/vList5"/>
    <dgm:cxn modelId="{F29A8FBD-B171-46B0-B4A5-28160BB93867}" type="presParOf" srcId="{7C8057FE-2E47-4C55-A3CB-FC4ABAB5D238}" destId="{86FF047D-B980-4A27-AA54-86F89FF4A820}" srcOrd="0" destOrd="0" presId="urn:microsoft.com/office/officeart/2005/8/layout/vList5"/>
    <dgm:cxn modelId="{87BF9848-F168-48F8-9480-FEB51490AE3F}" type="presParOf" srcId="{7C8057FE-2E47-4C55-A3CB-FC4ABAB5D238}" destId="{D00CFD84-A702-43AB-9D94-22953D5FB0F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26E4EC-AFE2-4ADD-8500-B335D142D19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5B587641-2C53-4BF7-ABFE-18A54EB200D8}">
      <dgm:prSet/>
      <dgm:spPr>
        <a:solidFill>
          <a:schemeClr val="accent1">
            <a:lumMod val="50000"/>
          </a:schemeClr>
        </a:solidFill>
      </dgm:spPr>
      <dgm:t>
        <a:bodyPr/>
        <a:lstStyle/>
        <a:p>
          <a:r>
            <a:rPr lang="en-CA" dirty="0"/>
            <a:t>SVM is a classifier that finds an optimal hyperplane that maximises the distance between two classes, finding an optimal line to separate the boundary between classes</a:t>
          </a:r>
          <a:r>
            <a:rPr lang="en-US" dirty="0"/>
            <a:t>.</a:t>
          </a:r>
          <a:endParaRPr lang="en-CA" dirty="0"/>
        </a:p>
      </dgm:t>
    </dgm:pt>
    <dgm:pt modelId="{58D8CD6F-6321-4777-9898-3490940BC046}" type="parTrans" cxnId="{9ABB555B-18F4-44AF-9C7E-640F6DBC9B36}">
      <dgm:prSet/>
      <dgm:spPr/>
      <dgm:t>
        <a:bodyPr/>
        <a:lstStyle/>
        <a:p>
          <a:endParaRPr lang="en-CA"/>
        </a:p>
      </dgm:t>
    </dgm:pt>
    <dgm:pt modelId="{260CC183-FEE1-431D-B57D-B76672D26492}" type="sibTrans" cxnId="{9ABB555B-18F4-44AF-9C7E-640F6DBC9B36}">
      <dgm:prSet/>
      <dgm:spPr/>
      <dgm:t>
        <a:bodyPr/>
        <a:lstStyle/>
        <a:p>
          <a:endParaRPr lang="en-CA"/>
        </a:p>
      </dgm:t>
    </dgm:pt>
    <dgm:pt modelId="{B4832756-E3DF-48AA-9880-E6EE956127AE}">
      <dgm:prSet/>
      <dgm:spPr>
        <a:solidFill>
          <a:schemeClr val="accent1">
            <a:lumMod val="75000"/>
            <a:alpha val="90000"/>
          </a:schemeClr>
        </a:solidFill>
      </dgm:spPr>
      <dgm:t>
        <a:bodyPr/>
        <a:lstStyle/>
        <a:p>
          <a:r>
            <a:rPr lang="en-CA" dirty="0"/>
            <a:t>Linear model that can classify data </a:t>
          </a:r>
          <a:r>
            <a:rPr lang="en-CA" dirty="0">
              <a:solidFill>
                <a:schemeClr val="tx1"/>
              </a:solidFill>
            </a:rPr>
            <a:t>that</a:t>
          </a:r>
          <a:r>
            <a:rPr lang="en-CA" dirty="0"/>
            <a:t> is not linearly separable. It also allows additional element classification in the delineated classes.</a:t>
          </a:r>
        </a:p>
      </dgm:t>
    </dgm:pt>
    <dgm:pt modelId="{E1B24CE8-F084-4BDD-8570-160F84A7F714}" type="parTrans" cxnId="{81D0E90A-DEDB-4B62-9A75-84687F53F8FA}">
      <dgm:prSet/>
      <dgm:spPr/>
      <dgm:t>
        <a:bodyPr/>
        <a:lstStyle/>
        <a:p>
          <a:endParaRPr lang="en-CA"/>
        </a:p>
      </dgm:t>
    </dgm:pt>
    <dgm:pt modelId="{6E195A57-29BB-45CC-8057-48196ECF02FB}" type="sibTrans" cxnId="{81D0E90A-DEDB-4B62-9A75-84687F53F8FA}">
      <dgm:prSet/>
      <dgm:spPr/>
      <dgm:t>
        <a:bodyPr/>
        <a:lstStyle/>
        <a:p>
          <a:endParaRPr lang="en-CA"/>
        </a:p>
      </dgm:t>
    </dgm:pt>
    <dgm:pt modelId="{0D88AD7F-53B6-4ABA-AF60-AE5FD3CD3710}">
      <dgm:prSet/>
      <dgm:spPr>
        <a:solidFill>
          <a:schemeClr val="accent1">
            <a:lumMod val="75000"/>
            <a:alpha val="90000"/>
          </a:schemeClr>
        </a:solidFill>
      </dgm:spPr>
      <dgm:t>
        <a:bodyPr/>
        <a:lstStyle/>
        <a:p>
          <a:r>
            <a:rPr lang="en-CA" dirty="0"/>
            <a:t>Support vectors: a subset of the training points defined as decision boundaries. The classification decision is made based on the distances to the support vectors that were learned during the training. </a:t>
          </a:r>
        </a:p>
      </dgm:t>
    </dgm:pt>
    <dgm:pt modelId="{6AAD8B4A-F3B8-4D90-9F7E-1DDAC47FE682}" type="parTrans" cxnId="{8B21345D-839A-4D73-9BE6-21304B3C0BDA}">
      <dgm:prSet/>
      <dgm:spPr/>
      <dgm:t>
        <a:bodyPr/>
        <a:lstStyle/>
        <a:p>
          <a:endParaRPr lang="en-CA"/>
        </a:p>
      </dgm:t>
    </dgm:pt>
    <dgm:pt modelId="{5D8437D3-156A-4379-8535-7AE1E4181B7A}" type="sibTrans" cxnId="{8B21345D-839A-4D73-9BE6-21304B3C0BDA}">
      <dgm:prSet/>
      <dgm:spPr/>
      <dgm:t>
        <a:bodyPr/>
        <a:lstStyle/>
        <a:p>
          <a:endParaRPr lang="en-CA"/>
        </a:p>
      </dgm:t>
    </dgm:pt>
    <dgm:pt modelId="{69ECD013-E9F2-48AE-B05D-1C871BF3211C}" type="pres">
      <dgm:prSet presAssocID="{9726E4EC-AFE2-4ADD-8500-B335D142D199}" presName="Name0" presStyleCnt="0">
        <dgm:presLayoutVars>
          <dgm:dir/>
          <dgm:animLvl val="lvl"/>
          <dgm:resizeHandles val="exact"/>
        </dgm:presLayoutVars>
      </dgm:prSet>
      <dgm:spPr/>
    </dgm:pt>
    <dgm:pt modelId="{72664D99-6AEF-46FA-B8CA-C49EA139C6EF}" type="pres">
      <dgm:prSet presAssocID="{5B587641-2C53-4BF7-ABFE-18A54EB200D8}" presName="linNode" presStyleCnt="0"/>
      <dgm:spPr/>
    </dgm:pt>
    <dgm:pt modelId="{51247FC0-71FD-42FA-81D1-E4A11C7FA9B0}" type="pres">
      <dgm:prSet presAssocID="{5B587641-2C53-4BF7-ABFE-18A54EB200D8}" presName="parentText" presStyleLbl="node1" presStyleIdx="0" presStyleCnt="1">
        <dgm:presLayoutVars>
          <dgm:chMax val="1"/>
          <dgm:bulletEnabled val="1"/>
        </dgm:presLayoutVars>
      </dgm:prSet>
      <dgm:spPr/>
    </dgm:pt>
    <dgm:pt modelId="{759DE815-335C-4C9B-98A2-1206BA3C0189}" type="pres">
      <dgm:prSet presAssocID="{5B587641-2C53-4BF7-ABFE-18A54EB200D8}" presName="descendantText" presStyleLbl="alignAccFollowNode1" presStyleIdx="0" presStyleCnt="1">
        <dgm:presLayoutVars>
          <dgm:bulletEnabled val="1"/>
        </dgm:presLayoutVars>
      </dgm:prSet>
      <dgm:spPr/>
    </dgm:pt>
  </dgm:ptLst>
  <dgm:cxnLst>
    <dgm:cxn modelId="{81D0E90A-DEDB-4B62-9A75-84687F53F8FA}" srcId="{5B587641-2C53-4BF7-ABFE-18A54EB200D8}" destId="{B4832756-E3DF-48AA-9880-E6EE956127AE}" srcOrd="0" destOrd="0" parTransId="{E1B24CE8-F084-4BDD-8570-160F84A7F714}" sibTransId="{6E195A57-29BB-45CC-8057-48196ECF02FB}"/>
    <dgm:cxn modelId="{9ABB555B-18F4-44AF-9C7E-640F6DBC9B36}" srcId="{9726E4EC-AFE2-4ADD-8500-B335D142D199}" destId="{5B587641-2C53-4BF7-ABFE-18A54EB200D8}" srcOrd="0" destOrd="0" parTransId="{58D8CD6F-6321-4777-9898-3490940BC046}" sibTransId="{260CC183-FEE1-431D-B57D-B76672D26492}"/>
    <dgm:cxn modelId="{8B21345D-839A-4D73-9BE6-21304B3C0BDA}" srcId="{5B587641-2C53-4BF7-ABFE-18A54EB200D8}" destId="{0D88AD7F-53B6-4ABA-AF60-AE5FD3CD3710}" srcOrd="1" destOrd="0" parTransId="{6AAD8B4A-F3B8-4D90-9F7E-1DDAC47FE682}" sibTransId="{5D8437D3-156A-4379-8535-7AE1E4181B7A}"/>
    <dgm:cxn modelId="{5278F2A5-4050-49FC-8F20-B416BF1CACDE}" type="presOf" srcId="{9726E4EC-AFE2-4ADD-8500-B335D142D199}" destId="{69ECD013-E9F2-48AE-B05D-1C871BF3211C}" srcOrd="0" destOrd="0" presId="urn:microsoft.com/office/officeart/2005/8/layout/vList5"/>
    <dgm:cxn modelId="{A4E327B6-2169-4C0D-8FFB-2A4BED1D6310}" type="presOf" srcId="{5B587641-2C53-4BF7-ABFE-18A54EB200D8}" destId="{51247FC0-71FD-42FA-81D1-E4A11C7FA9B0}" srcOrd="0" destOrd="0" presId="urn:microsoft.com/office/officeart/2005/8/layout/vList5"/>
    <dgm:cxn modelId="{AE7C0FB8-52E3-4FF6-82E2-995F3ABBCF6C}" type="presOf" srcId="{0D88AD7F-53B6-4ABA-AF60-AE5FD3CD3710}" destId="{759DE815-335C-4C9B-98A2-1206BA3C0189}" srcOrd="0" destOrd="1" presId="urn:microsoft.com/office/officeart/2005/8/layout/vList5"/>
    <dgm:cxn modelId="{61589ACF-226A-4031-838B-39120FAB6781}" type="presOf" srcId="{B4832756-E3DF-48AA-9880-E6EE956127AE}" destId="{759DE815-335C-4C9B-98A2-1206BA3C0189}" srcOrd="0" destOrd="0" presId="urn:microsoft.com/office/officeart/2005/8/layout/vList5"/>
    <dgm:cxn modelId="{A8032D16-7AA7-408F-8D7B-38A1D0EE8642}" type="presParOf" srcId="{69ECD013-E9F2-48AE-B05D-1C871BF3211C}" destId="{72664D99-6AEF-46FA-B8CA-C49EA139C6EF}" srcOrd="0" destOrd="0" presId="urn:microsoft.com/office/officeart/2005/8/layout/vList5"/>
    <dgm:cxn modelId="{634A5630-56E8-4461-BD9E-6D99100B0D9A}" type="presParOf" srcId="{72664D99-6AEF-46FA-B8CA-C49EA139C6EF}" destId="{51247FC0-71FD-42FA-81D1-E4A11C7FA9B0}" srcOrd="0" destOrd="0" presId="urn:microsoft.com/office/officeart/2005/8/layout/vList5"/>
    <dgm:cxn modelId="{7F6F3145-BCEB-4427-9D6A-ECE4E26B43F2}" type="presParOf" srcId="{72664D99-6AEF-46FA-B8CA-C49EA139C6EF}" destId="{759DE815-335C-4C9B-98A2-1206BA3C01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D8E7A-8C9C-48CA-863F-0B62517C7BA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1F3B055A-71D0-4CEF-BAC0-FD836CCEDA0B}">
      <dgm:prSet/>
      <dgm:spPr>
        <a:solidFill>
          <a:schemeClr val="accent1">
            <a:lumMod val="50000"/>
          </a:schemeClr>
        </a:solidFill>
        <a:ln>
          <a:solidFill>
            <a:schemeClr val="accent5"/>
          </a:solidFill>
        </a:ln>
      </dgm:spPr>
      <dgm:t>
        <a:bodyPr/>
        <a:lstStyle/>
        <a:p>
          <a:r>
            <a:rPr lang="en-US" dirty="0"/>
            <a:t>Decision Tree classifier is a Non-parametric supervised learning method used for classification and regression.</a:t>
          </a:r>
          <a:endParaRPr lang="en-CA" dirty="0"/>
        </a:p>
      </dgm:t>
    </dgm:pt>
    <dgm:pt modelId="{3AE30611-435F-4FFD-9959-9734EC0743C2}" type="parTrans" cxnId="{45CEEFBE-EDD8-4A96-9E1D-F59728DBCD21}">
      <dgm:prSet/>
      <dgm:spPr/>
      <dgm:t>
        <a:bodyPr/>
        <a:lstStyle/>
        <a:p>
          <a:endParaRPr lang="en-CA"/>
        </a:p>
      </dgm:t>
    </dgm:pt>
    <dgm:pt modelId="{33396A02-C7DA-4A09-AD58-4F6270F5CE00}" type="sibTrans" cxnId="{45CEEFBE-EDD8-4A96-9E1D-F59728DBCD21}">
      <dgm:prSet/>
      <dgm:spPr/>
      <dgm:t>
        <a:bodyPr/>
        <a:lstStyle/>
        <a:p>
          <a:endParaRPr lang="en-CA"/>
        </a:p>
      </dgm:t>
    </dgm:pt>
    <dgm:pt modelId="{E7296CE1-4CF6-4F76-A3F8-34C033CAB888}">
      <dgm:prSet/>
      <dgm:spPr>
        <a:solidFill>
          <a:schemeClr val="accent1">
            <a:lumMod val="75000"/>
            <a:alpha val="90000"/>
          </a:schemeClr>
        </a:solidFill>
      </dgm:spPr>
      <dgm:t>
        <a:bodyPr/>
        <a:lstStyle/>
        <a:p>
          <a:r>
            <a:rPr lang="en-US" dirty="0"/>
            <a:t>The decision tree algorithm forms a node for each attribute in the dataset.</a:t>
          </a:r>
          <a:endParaRPr lang="en-CA" dirty="0"/>
        </a:p>
      </dgm:t>
    </dgm:pt>
    <dgm:pt modelId="{92AA70E9-A36E-4505-B02C-31EF4D917D1E}" type="parTrans" cxnId="{8337C5B7-1BA4-452E-800D-F5FE5FE4904A}">
      <dgm:prSet/>
      <dgm:spPr/>
      <dgm:t>
        <a:bodyPr/>
        <a:lstStyle/>
        <a:p>
          <a:endParaRPr lang="en-CA"/>
        </a:p>
      </dgm:t>
    </dgm:pt>
    <dgm:pt modelId="{E51B34FF-9C8F-4A0D-9FA1-4E41BF121E43}" type="sibTrans" cxnId="{8337C5B7-1BA4-452E-800D-F5FE5FE4904A}">
      <dgm:prSet/>
      <dgm:spPr/>
      <dgm:t>
        <a:bodyPr/>
        <a:lstStyle/>
        <a:p>
          <a:endParaRPr lang="en-CA"/>
        </a:p>
      </dgm:t>
    </dgm:pt>
    <dgm:pt modelId="{2F9B8EBE-E805-42F0-8DF8-643EF06AE008}">
      <dgm:prSet/>
      <dgm:spPr>
        <a:solidFill>
          <a:schemeClr val="accent1">
            <a:lumMod val="75000"/>
            <a:alpha val="90000"/>
          </a:schemeClr>
        </a:solidFill>
      </dgm:spPr>
      <dgm:t>
        <a:bodyPr/>
        <a:lstStyle/>
        <a:p>
          <a:r>
            <a:rPr lang="en-US"/>
            <a:t>The most important attribute is placed at the root node.</a:t>
          </a:r>
          <a:endParaRPr lang="en-CA"/>
        </a:p>
      </dgm:t>
    </dgm:pt>
    <dgm:pt modelId="{7F2EDCA8-E2F7-4685-AB0A-4C20B38A383E}" type="parTrans" cxnId="{D5AB7A50-C4CB-432A-9DEB-B3DBB2C34EDE}">
      <dgm:prSet/>
      <dgm:spPr/>
      <dgm:t>
        <a:bodyPr/>
        <a:lstStyle/>
        <a:p>
          <a:endParaRPr lang="en-CA"/>
        </a:p>
      </dgm:t>
    </dgm:pt>
    <dgm:pt modelId="{D8A43D5F-841D-4B5D-B82D-33B35D39C42A}" type="sibTrans" cxnId="{D5AB7A50-C4CB-432A-9DEB-B3DBB2C34EDE}">
      <dgm:prSet/>
      <dgm:spPr/>
      <dgm:t>
        <a:bodyPr/>
        <a:lstStyle/>
        <a:p>
          <a:endParaRPr lang="en-CA"/>
        </a:p>
      </dgm:t>
    </dgm:pt>
    <dgm:pt modelId="{A5B302A9-F97D-4916-8C7E-32B3106DD7AC}">
      <dgm:prSet/>
      <dgm:spPr>
        <a:solidFill>
          <a:schemeClr val="accent1">
            <a:lumMod val="75000"/>
            <a:alpha val="90000"/>
          </a:schemeClr>
        </a:solidFill>
      </dgm:spPr>
      <dgm:t>
        <a:bodyPr/>
        <a:lstStyle/>
        <a:p>
          <a:r>
            <a:rPr lang="en-US" dirty="0"/>
            <a:t>The evaluation process starts at the root node and works down the tree by following a set of if-then-else decision rules</a:t>
          </a:r>
          <a:endParaRPr lang="en-CA" dirty="0"/>
        </a:p>
      </dgm:t>
    </dgm:pt>
    <dgm:pt modelId="{092BCC9B-EA6D-4E06-BCD1-5F655FA6AF15}" type="parTrans" cxnId="{2468AE2C-2FC2-49D4-AD8E-D2FC420B3524}">
      <dgm:prSet/>
      <dgm:spPr/>
      <dgm:t>
        <a:bodyPr/>
        <a:lstStyle/>
        <a:p>
          <a:endParaRPr lang="en-CA"/>
        </a:p>
      </dgm:t>
    </dgm:pt>
    <dgm:pt modelId="{BDDE1F3D-E276-4AF0-996E-EE16F38DAF49}" type="sibTrans" cxnId="{2468AE2C-2FC2-49D4-AD8E-D2FC420B3524}">
      <dgm:prSet/>
      <dgm:spPr/>
      <dgm:t>
        <a:bodyPr/>
        <a:lstStyle/>
        <a:p>
          <a:endParaRPr lang="en-CA"/>
        </a:p>
      </dgm:t>
    </dgm:pt>
    <dgm:pt modelId="{28041C8E-9BB8-4053-8FFE-5E63B9916C13}">
      <dgm:prSet/>
      <dgm:spPr>
        <a:solidFill>
          <a:schemeClr val="accent1">
            <a:lumMod val="75000"/>
            <a:alpha val="90000"/>
          </a:schemeClr>
        </a:solidFill>
      </dgm:spPr>
      <dgm:t>
        <a:bodyPr/>
        <a:lstStyle/>
        <a:p>
          <a:r>
            <a:rPr lang="en-CA" dirty="0"/>
            <a:t>The process continues until the leaf node which contains the outcome of the decision tree is reached.</a:t>
          </a:r>
        </a:p>
      </dgm:t>
    </dgm:pt>
    <dgm:pt modelId="{30A1E7A7-33E9-49B8-85D4-876629D14633}" type="parTrans" cxnId="{E3D4FE3B-DDF8-4161-84EF-4839C456FFE4}">
      <dgm:prSet/>
      <dgm:spPr/>
      <dgm:t>
        <a:bodyPr/>
        <a:lstStyle/>
        <a:p>
          <a:endParaRPr lang="en-CA"/>
        </a:p>
      </dgm:t>
    </dgm:pt>
    <dgm:pt modelId="{CE86C683-39D9-4314-AC93-C6D11A750C07}" type="sibTrans" cxnId="{E3D4FE3B-DDF8-4161-84EF-4839C456FFE4}">
      <dgm:prSet/>
      <dgm:spPr/>
      <dgm:t>
        <a:bodyPr/>
        <a:lstStyle/>
        <a:p>
          <a:endParaRPr lang="en-CA"/>
        </a:p>
      </dgm:t>
    </dgm:pt>
    <dgm:pt modelId="{47E4DD72-CEFE-497D-999D-DBD0EBB13424}" type="pres">
      <dgm:prSet presAssocID="{E6BD8E7A-8C9C-48CA-863F-0B62517C7BA3}" presName="Name0" presStyleCnt="0">
        <dgm:presLayoutVars>
          <dgm:dir/>
          <dgm:animLvl val="lvl"/>
          <dgm:resizeHandles val="exact"/>
        </dgm:presLayoutVars>
      </dgm:prSet>
      <dgm:spPr/>
    </dgm:pt>
    <dgm:pt modelId="{8FDAA444-6FAE-4986-BFFA-5DAF478CAEC3}" type="pres">
      <dgm:prSet presAssocID="{1F3B055A-71D0-4CEF-BAC0-FD836CCEDA0B}" presName="linNode" presStyleCnt="0"/>
      <dgm:spPr/>
    </dgm:pt>
    <dgm:pt modelId="{22BBF582-16DA-44E5-8B81-BE6719D4B9B2}" type="pres">
      <dgm:prSet presAssocID="{1F3B055A-71D0-4CEF-BAC0-FD836CCEDA0B}" presName="parentText" presStyleLbl="node1" presStyleIdx="0" presStyleCnt="1">
        <dgm:presLayoutVars>
          <dgm:chMax val="1"/>
          <dgm:bulletEnabled val="1"/>
        </dgm:presLayoutVars>
      </dgm:prSet>
      <dgm:spPr/>
    </dgm:pt>
    <dgm:pt modelId="{664D6357-FF01-4283-AAEE-6C6F27DA17F3}" type="pres">
      <dgm:prSet presAssocID="{1F3B055A-71D0-4CEF-BAC0-FD836CCEDA0B}" presName="descendantText" presStyleLbl="alignAccFollowNode1" presStyleIdx="0" presStyleCnt="1">
        <dgm:presLayoutVars>
          <dgm:bulletEnabled val="1"/>
        </dgm:presLayoutVars>
      </dgm:prSet>
      <dgm:spPr/>
    </dgm:pt>
  </dgm:ptLst>
  <dgm:cxnLst>
    <dgm:cxn modelId="{CFD52229-4E09-4546-9D35-B6FBA1B45A18}" type="presOf" srcId="{2F9B8EBE-E805-42F0-8DF8-643EF06AE008}" destId="{664D6357-FF01-4283-AAEE-6C6F27DA17F3}" srcOrd="0" destOrd="1" presId="urn:microsoft.com/office/officeart/2005/8/layout/vList5"/>
    <dgm:cxn modelId="{2468AE2C-2FC2-49D4-AD8E-D2FC420B3524}" srcId="{1F3B055A-71D0-4CEF-BAC0-FD836CCEDA0B}" destId="{A5B302A9-F97D-4916-8C7E-32B3106DD7AC}" srcOrd="2" destOrd="0" parTransId="{092BCC9B-EA6D-4E06-BCD1-5F655FA6AF15}" sibTransId="{BDDE1F3D-E276-4AF0-996E-EE16F38DAF49}"/>
    <dgm:cxn modelId="{E3D4FE3B-DDF8-4161-84EF-4839C456FFE4}" srcId="{1F3B055A-71D0-4CEF-BAC0-FD836CCEDA0B}" destId="{28041C8E-9BB8-4053-8FFE-5E63B9916C13}" srcOrd="3" destOrd="0" parTransId="{30A1E7A7-33E9-49B8-85D4-876629D14633}" sibTransId="{CE86C683-39D9-4314-AC93-C6D11A750C07}"/>
    <dgm:cxn modelId="{4091636E-9B27-43A2-AC2D-65BEA39B2D8E}" type="presOf" srcId="{1F3B055A-71D0-4CEF-BAC0-FD836CCEDA0B}" destId="{22BBF582-16DA-44E5-8B81-BE6719D4B9B2}" srcOrd="0" destOrd="0" presId="urn:microsoft.com/office/officeart/2005/8/layout/vList5"/>
    <dgm:cxn modelId="{D5AB7A50-C4CB-432A-9DEB-B3DBB2C34EDE}" srcId="{1F3B055A-71D0-4CEF-BAC0-FD836CCEDA0B}" destId="{2F9B8EBE-E805-42F0-8DF8-643EF06AE008}" srcOrd="1" destOrd="0" parTransId="{7F2EDCA8-E2F7-4685-AB0A-4C20B38A383E}" sibTransId="{D8A43D5F-841D-4B5D-B82D-33B35D39C42A}"/>
    <dgm:cxn modelId="{8F793E52-510A-4FE2-A1C7-559F3DDDF397}" type="presOf" srcId="{A5B302A9-F97D-4916-8C7E-32B3106DD7AC}" destId="{664D6357-FF01-4283-AAEE-6C6F27DA17F3}" srcOrd="0" destOrd="2" presId="urn:microsoft.com/office/officeart/2005/8/layout/vList5"/>
    <dgm:cxn modelId="{9FB27487-210D-4F14-B8BF-DF87FC1CA360}" type="presOf" srcId="{28041C8E-9BB8-4053-8FFE-5E63B9916C13}" destId="{664D6357-FF01-4283-AAEE-6C6F27DA17F3}" srcOrd="0" destOrd="3" presId="urn:microsoft.com/office/officeart/2005/8/layout/vList5"/>
    <dgm:cxn modelId="{8337C5B7-1BA4-452E-800D-F5FE5FE4904A}" srcId="{1F3B055A-71D0-4CEF-BAC0-FD836CCEDA0B}" destId="{E7296CE1-4CF6-4F76-A3F8-34C033CAB888}" srcOrd="0" destOrd="0" parTransId="{92AA70E9-A36E-4505-B02C-31EF4D917D1E}" sibTransId="{E51B34FF-9C8F-4A0D-9FA1-4E41BF121E43}"/>
    <dgm:cxn modelId="{45CEEFBE-EDD8-4A96-9E1D-F59728DBCD21}" srcId="{E6BD8E7A-8C9C-48CA-863F-0B62517C7BA3}" destId="{1F3B055A-71D0-4CEF-BAC0-FD836CCEDA0B}" srcOrd="0" destOrd="0" parTransId="{3AE30611-435F-4FFD-9959-9734EC0743C2}" sibTransId="{33396A02-C7DA-4A09-AD58-4F6270F5CE00}"/>
    <dgm:cxn modelId="{84BBD0DF-9BE1-4203-8AA2-39A6E0A6B655}" type="presOf" srcId="{E6BD8E7A-8C9C-48CA-863F-0B62517C7BA3}" destId="{47E4DD72-CEFE-497D-999D-DBD0EBB13424}" srcOrd="0" destOrd="0" presId="urn:microsoft.com/office/officeart/2005/8/layout/vList5"/>
    <dgm:cxn modelId="{070DB4F0-1522-4227-9365-36C55002BEAC}" type="presOf" srcId="{E7296CE1-4CF6-4F76-A3F8-34C033CAB888}" destId="{664D6357-FF01-4283-AAEE-6C6F27DA17F3}" srcOrd="0" destOrd="0" presId="urn:microsoft.com/office/officeart/2005/8/layout/vList5"/>
    <dgm:cxn modelId="{00FF32A0-9197-4A99-A316-18D54C72050A}" type="presParOf" srcId="{47E4DD72-CEFE-497D-999D-DBD0EBB13424}" destId="{8FDAA444-6FAE-4986-BFFA-5DAF478CAEC3}" srcOrd="0" destOrd="0" presId="urn:microsoft.com/office/officeart/2005/8/layout/vList5"/>
    <dgm:cxn modelId="{D2C4105E-4C5E-4FC5-A8AC-4F107A8389D6}" type="presParOf" srcId="{8FDAA444-6FAE-4986-BFFA-5DAF478CAEC3}" destId="{22BBF582-16DA-44E5-8B81-BE6719D4B9B2}" srcOrd="0" destOrd="0" presId="urn:microsoft.com/office/officeart/2005/8/layout/vList5"/>
    <dgm:cxn modelId="{1F693A11-74FD-40EA-A92A-3F227F04CBB6}" type="presParOf" srcId="{8FDAA444-6FAE-4986-BFFA-5DAF478CAEC3}" destId="{664D6357-FF01-4283-AAEE-6C6F27DA17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3088C8-9E45-429F-90F6-9B188D1F72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62C09A45-20AC-4CEB-B90F-EFFF828090DC}">
      <dgm:prSet/>
      <dgm:spPr>
        <a:solidFill>
          <a:schemeClr val="tx2">
            <a:lumMod val="50000"/>
          </a:schemeClr>
        </a:solidFill>
      </dgm:spPr>
      <dgm:t>
        <a:bodyPr/>
        <a:lstStyle/>
        <a:p>
          <a:r>
            <a:rPr lang="en-US" dirty="0"/>
            <a:t>A Deep learning model is built using Artificial Neural Networks. These ANNs contains multiple layers that progressively extract higher level features from raw inputs.</a:t>
          </a:r>
          <a:endParaRPr lang="en-CA" dirty="0"/>
        </a:p>
      </dgm:t>
    </dgm:pt>
    <dgm:pt modelId="{7951864E-9868-44E0-8014-1A3B78452851}" type="parTrans" cxnId="{3624E011-8293-4808-B5A4-3FE6D17F5CEC}">
      <dgm:prSet/>
      <dgm:spPr/>
      <dgm:t>
        <a:bodyPr/>
        <a:lstStyle/>
        <a:p>
          <a:endParaRPr lang="en-CA"/>
        </a:p>
      </dgm:t>
    </dgm:pt>
    <dgm:pt modelId="{6BD27AA1-3293-44E9-A07F-9D5B0130374F}" type="sibTrans" cxnId="{3624E011-8293-4808-B5A4-3FE6D17F5CEC}">
      <dgm:prSet/>
      <dgm:spPr/>
      <dgm:t>
        <a:bodyPr/>
        <a:lstStyle/>
        <a:p>
          <a:endParaRPr lang="en-CA"/>
        </a:p>
      </dgm:t>
    </dgm:pt>
    <dgm:pt modelId="{1DBFC90B-65EB-47F8-ABE9-9F7A22DB7019}">
      <dgm:prSet/>
      <dgm:spPr>
        <a:solidFill>
          <a:schemeClr val="tx2">
            <a:lumMod val="60000"/>
            <a:lumOff val="40000"/>
            <a:alpha val="90000"/>
          </a:schemeClr>
        </a:solidFill>
      </dgm:spPr>
      <dgm:t>
        <a:bodyPr/>
        <a:lstStyle/>
        <a:p>
          <a:r>
            <a:rPr lang="en-US" dirty="0"/>
            <a:t>First layer: Input layer.</a:t>
          </a:r>
          <a:endParaRPr lang="en-CA" dirty="0"/>
        </a:p>
      </dgm:t>
    </dgm:pt>
    <dgm:pt modelId="{3F40BE85-F2AF-45DE-B8F6-CFDAEB128655}" type="parTrans" cxnId="{3CB711CC-3FCE-409C-B652-B70147A9229B}">
      <dgm:prSet/>
      <dgm:spPr/>
      <dgm:t>
        <a:bodyPr/>
        <a:lstStyle/>
        <a:p>
          <a:endParaRPr lang="en-CA"/>
        </a:p>
      </dgm:t>
    </dgm:pt>
    <dgm:pt modelId="{D09D6C2E-087F-4C85-8223-0820047B42DC}" type="sibTrans" cxnId="{3CB711CC-3FCE-409C-B652-B70147A9229B}">
      <dgm:prSet/>
      <dgm:spPr/>
      <dgm:t>
        <a:bodyPr/>
        <a:lstStyle/>
        <a:p>
          <a:endParaRPr lang="en-CA"/>
        </a:p>
      </dgm:t>
    </dgm:pt>
    <dgm:pt modelId="{8649415B-AAC9-41AC-968F-45F10D477B9A}">
      <dgm:prSet/>
      <dgm:spPr>
        <a:solidFill>
          <a:schemeClr val="tx2">
            <a:lumMod val="60000"/>
            <a:lumOff val="40000"/>
            <a:alpha val="90000"/>
          </a:schemeClr>
        </a:solidFill>
      </dgm:spPr>
      <dgm:t>
        <a:bodyPr/>
        <a:lstStyle/>
        <a:p>
          <a:r>
            <a:rPr lang="en-US" dirty="0"/>
            <a:t>Next: inputs are processed in the hidden layers</a:t>
          </a:r>
          <a:endParaRPr lang="en-CA" dirty="0"/>
        </a:p>
      </dgm:t>
    </dgm:pt>
    <dgm:pt modelId="{69206A51-5FBB-424B-89B2-AAEE0C47DD32}" type="parTrans" cxnId="{65958314-1A1A-4008-979E-49536BDE0C98}">
      <dgm:prSet/>
      <dgm:spPr/>
      <dgm:t>
        <a:bodyPr/>
        <a:lstStyle/>
        <a:p>
          <a:endParaRPr lang="en-CA"/>
        </a:p>
      </dgm:t>
    </dgm:pt>
    <dgm:pt modelId="{BE46FC45-474B-454C-B5FA-6167BE7128DE}" type="sibTrans" cxnId="{65958314-1A1A-4008-979E-49536BDE0C98}">
      <dgm:prSet/>
      <dgm:spPr/>
      <dgm:t>
        <a:bodyPr/>
        <a:lstStyle/>
        <a:p>
          <a:endParaRPr lang="en-CA"/>
        </a:p>
      </dgm:t>
    </dgm:pt>
    <dgm:pt modelId="{96EB4317-4BA2-424D-B288-051F1FFCBEF1}">
      <dgm:prSet/>
      <dgm:spPr>
        <a:solidFill>
          <a:schemeClr val="tx2">
            <a:lumMod val="60000"/>
            <a:lumOff val="40000"/>
            <a:alpha val="90000"/>
          </a:schemeClr>
        </a:solidFill>
      </dgm:spPr>
      <dgm:t>
        <a:bodyPr/>
        <a:lstStyle/>
        <a:p>
          <a:r>
            <a:rPr lang="en-US" dirty="0"/>
            <a:t>Output layer:  an output after processing.</a:t>
          </a:r>
          <a:endParaRPr lang="en-CA" dirty="0"/>
        </a:p>
      </dgm:t>
    </dgm:pt>
    <dgm:pt modelId="{D655F5E3-DDE7-421B-B91E-E567767EE65D}" type="parTrans" cxnId="{72D10A85-7183-47B6-AF7B-AE317FBDBD40}">
      <dgm:prSet/>
      <dgm:spPr/>
      <dgm:t>
        <a:bodyPr/>
        <a:lstStyle/>
        <a:p>
          <a:endParaRPr lang="en-CA"/>
        </a:p>
      </dgm:t>
    </dgm:pt>
    <dgm:pt modelId="{74C7CDE5-F4CA-486F-9D14-53CF9775D42E}" type="sibTrans" cxnId="{72D10A85-7183-47B6-AF7B-AE317FBDBD40}">
      <dgm:prSet/>
      <dgm:spPr/>
      <dgm:t>
        <a:bodyPr/>
        <a:lstStyle/>
        <a:p>
          <a:endParaRPr lang="en-CA"/>
        </a:p>
      </dgm:t>
    </dgm:pt>
    <dgm:pt modelId="{82E39D7B-F86B-4217-9B39-20EA5B8C33A4}">
      <dgm:prSet/>
      <dgm:spPr>
        <a:solidFill>
          <a:schemeClr val="tx2">
            <a:lumMod val="60000"/>
            <a:lumOff val="40000"/>
            <a:alpha val="90000"/>
          </a:schemeClr>
        </a:solidFill>
      </dgm:spPr>
      <dgm:t>
        <a:bodyPr/>
        <a:lstStyle/>
        <a:p>
          <a:r>
            <a:rPr lang="en-US" dirty="0"/>
            <a:t>The patterns are not dictated by the users</a:t>
          </a:r>
          <a:endParaRPr lang="en-CA" dirty="0"/>
        </a:p>
      </dgm:t>
    </dgm:pt>
    <dgm:pt modelId="{AE7DE082-55DE-4FAA-BAC4-D67EEC63CBCD}" type="parTrans" cxnId="{E4EC22AC-73B9-414D-8CBA-C350C660E8D8}">
      <dgm:prSet/>
      <dgm:spPr/>
      <dgm:t>
        <a:bodyPr/>
        <a:lstStyle/>
        <a:p>
          <a:endParaRPr lang="en-CA"/>
        </a:p>
      </dgm:t>
    </dgm:pt>
    <dgm:pt modelId="{FD4E182A-31E8-43E4-878D-CF4CD1A9B822}" type="sibTrans" cxnId="{E4EC22AC-73B9-414D-8CBA-C350C660E8D8}">
      <dgm:prSet/>
      <dgm:spPr/>
      <dgm:t>
        <a:bodyPr/>
        <a:lstStyle/>
        <a:p>
          <a:endParaRPr lang="en-CA"/>
        </a:p>
      </dgm:t>
    </dgm:pt>
    <dgm:pt modelId="{A7407AF0-6400-41A2-9D73-105FDACCC71A}">
      <dgm:prSet/>
      <dgm:spPr>
        <a:solidFill>
          <a:schemeClr val="tx2">
            <a:lumMod val="60000"/>
            <a:lumOff val="40000"/>
            <a:alpha val="90000"/>
          </a:schemeClr>
        </a:solidFill>
      </dgm:spPr>
      <dgm:t>
        <a:bodyPr/>
        <a:lstStyle/>
        <a:p>
          <a:r>
            <a:rPr lang="en-US" dirty="0"/>
            <a:t>NN takes in inputs in the input layer.</a:t>
          </a:r>
          <a:endParaRPr lang="en-CA" dirty="0"/>
        </a:p>
      </dgm:t>
    </dgm:pt>
    <dgm:pt modelId="{AF11C984-EA76-4EB8-9328-B27F6552DA07}" type="parTrans" cxnId="{C55DD872-3229-45BB-A5C2-193184EEDCE9}">
      <dgm:prSet/>
      <dgm:spPr/>
      <dgm:t>
        <a:bodyPr/>
        <a:lstStyle/>
        <a:p>
          <a:endParaRPr lang="en-CA"/>
        </a:p>
      </dgm:t>
    </dgm:pt>
    <dgm:pt modelId="{0E595B28-1796-4AD0-8900-38FBA739E9C1}" type="sibTrans" cxnId="{C55DD872-3229-45BB-A5C2-193184EEDCE9}">
      <dgm:prSet/>
      <dgm:spPr/>
      <dgm:t>
        <a:bodyPr/>
        <a:lstStyle/>
        <a:p>
          <a:endParaRPr lang="en-CA"/>
        </a:p>
      </dgm:t>
    </dgm:pt>
    <dgm:pt modelId="{D7A23BB3-19D2-43C4-8A8B-FBEF4568FC2E}">
      <dgm:prSet/>
      <dgm:spPr>
        <a:solidFill>
          <a:schemeClr val="tx2">
            <a:lumMod val="60000"/>
            <a:lumOff val="40000"/>
            <a:alpha val="90000"/>
          </a:schemeClr>
        </a:solidFill>
      </dgm:spPr>
      <dgm:t>
        <a:bodyPr/>
        <a:lstStyle/>
        <a:p>
          <a:r>
            <a:rPr lang="en-US" dirty="0"/>
            <a:t> use weights, adjusted during training to find patterns in order to make better predictions</a:t>
          </a:r>
          <a:endParaRPr lang="en-CA" dirty="0"/>
        </a:p>
      </dgm:t>
    </dgm:pt>
    <dgm:pt modelId="{50CD5AFA-90CE-45EE-89EC-4816D357D779}" type="parTrans" cxnId="{AC8D923F-40DB-476F-AC75-16B314A3CD61}">
      <dgm:prSet/>
      <dgm:spPr/>
      <dgm:t>
        <a:bodyPr/>
        <a:lstStyle/>
        <a:p>
          <a:endParaRPr lang="en-CA"/>
        </a:p>
      </dgm:t>
    </dgm:pt>
    <dgm:pt modelId="{7AD58F71-CE57-44CE-A762-224DFAEED1C2}" type="sibTrans" cxnId="{AC8D923F-40DB-476F-AC75-16B314A3CD61}">
      <dgm:prSet/>
      <dgm:spPr/>
      <dgm:t>
        <a:bodyPr/>
        <a:lstStyle/>
        <a:p>
          <a:endParaRPr lang="en-CA"/>
        </a:p>
      </dgm:t>
    </dgm:pt>
    <dgm:pt modelId="{988DD233-E054-4E40-8D24-679AD15B2055}">
      <dgm:prSet/>
      <dgm:spPr>
        <a:solidFill>
          <a:schemeClr val="tx2">
            <a:lumMod val="60000"/>
            <a:lumOff val="40000"/>
            <a:alpha val="90000"/>
          </a:schemeClr>
        </a:solidFill>
      </dgm:spPr>
      <dgm:t>
        <a:bodyPr/>
        <a:lstStyle/>
        <a:p>
          <a:r>
            <a:rPr lang="en-US" dirty="0"/>
            <a:t>NN learns on its own.</a:t>
          </a:r>
          <a:endParaRPr lang="en-CA" dirty="0"/>
        </a:p>
      </dgm:t>
    </dgm:pt>
    <dgm:pt modelId="{55B90C44-915B-4DAA-BB19-6D92F4D1E786}" type="parTrans" cxnId="{7390F159-0CED-4143-8735-A6ABDF83C41D}">
      <dgm:prSet/>
      <dgm:spPr/>
      <dgm:t>
        <a:bodyPr/>
        <a:lstStyle/>
        <a:p>
          <a:endParaRPr lang="en-CA"/>
        </a:p>
      </dgm:t>
    </dgm:pt>
    <dgm:pt modelId="{73F33D54-44C5-4B10-9A2F-8AE9AD7BBCBE}" type="sibTrans" cxnId="{7390F159-0CED-4143-8735-A6ABDF83C41D}">
      <dgm:prSet/>
      <dgm:spPr/>
      <dgm:t>
        <a:bodyPr/>
        <a:lstStyle/>
        <a:p>
          <a:endParaRPr lang="en-CA"/>
        </a:p>
      </dgm:t>
    </dgm:pt>
    <dgm:pt modelId="{68FE1C0D-D34F-49AB-B7AF-650A3A3CE3B8}" type="pres">
      <dgm:prSet presAssocID="{3B3088C8-9E45-429F-90F6-9B188D1F7265}" presName="Name0" presStyleCnt="0">
        <dgm:presLayoutVars>
          <dgm:dir/>
          <dgm:animLvl val="lvl"/>
          <dgm:resizeHandles val="exact"/>
        </dgm:presLayoutVars>
      </dgm:prSet>
      <dgm:spPr/>
    </dgm:pt>
    <dgm:pt modelId="{7C8057FE-2E47-4C55-A3CB-FC4ABAB5D238}" type="pres">
      <dgm:prSet presAssocID="{62C09A45-20AC-4CEB-B90F-EFFF828090DC}" presName="linNode" presStyleCnt="0"/>
      <dgm:spPr/>
    </dgm:pt>
    <dgm:pt modelId="{86FF047D-B980-4A27-AA54-86F89FF4A820}" type="pres">
      <dgm:prSet presAssocID="{62C09A45-20AC-4CEB-B90F-EFFF828090DC}" presName="parentText" presStyleLbl="node1" presStyleIdx="0" presStyleCnt="1">
        <dgm:presLayoutVars>
          <dgm:chMax val="1"/>
          <dgm:bulletEnabled val="1"/>
        </dgm:presLayoutVars>
      </dgm:prSet>
      <dgm:spPr/>
    </dgm:pt>
    <dgm:pt modelId="{D00CFD84-A702-43AB-9D94-22953D5FB0FB}" type="pres">
      <dgm:prSet presAssocID="{62C09A45-20AC-4CEB-B90F-EFFF828090DC}" presName="descendantText" presStyleLbl="alignAccFollowNode1" presStyleIdx="0" presStyleCnt="1">
        <dgm:presLayoutVars>
          <dgm:bulletEnabled val="1"/>
        </dgm:presLayoutVars>
      </dgm:prSet>
      <dgm:spPr/>
    </dgm:pt>
  </dgm:ptLst>
  <dgm:cxnLst>
    <dgm:cxn modelId="{9D96EC0D-7059-40E2-A665-71DCCA18532A}" type="presOf" srcId="{988DD233-E054-4E40-8D24-679AD15B2055}" destId="{D00CFD84-A702-43AB-9D94-22953D5FB0FB}" srcOrd="0" destOrd="6" presId="urn:microsoft.com/office/officeart/2005/8/layout/vList5"/>
    <dgm:cxn modelId="{3624E011-8293-4808-B5A4-3FE6D17F5CEC}" srcId="{3B3088C8-9E45-429F-90F6-9B188D1F7265}" destId="{62C09A45-20AC-4CEB-B90F-EFFF828090DC}" srcOrd="0" destOrd="0" parTransId="{7951864E-9868-44E0-8014-1A3B78452851}" sibTransId="{6BD27AA1-3293-44E9-A07F-9D5B0130374F}"/>
    <dgm:cxn modelId="{65958314-1A1A-4008-979E-49536BDE0C98}" srcId="{62C09A45-20AC-4CEB-B90F-EFFF828090DC}" destId="{8649415B-AAC9-41AC-968F-45F10D477B9A}" srcOrd="1" destOrd="0" parTransId="{69206A51-5FBB-424B-89B2-AAEE0C47DD32}" sibTransId="{BE46FC45-474B-454C-B5FA-6167BE7128DE}"/>
    <dgm:cxn modelId="{9C337519-EF7A-470B-8747-EED795681B94}" type="presOf" srcId="{96EB4317-4BA2-424D-B288-051F1FFCBEF1}" destId="{D00CFD84-A702-43AB-9D94-22953D5FB0FB}" srcOrd="0" destOrd="4" presId="urn:microsoft.com/office/officeart/2005/8/layout/vList5"/>
    <dgm:cxn modelId="{29A6AF1A-ADF4-4935-A5AD-4A5226FEABE4}" type="presOf" srcId="{1DBFC90B-65EB-47F8-ABE9-9F7A22DB7019}" destId="{D00CFD84-A702-43AB-9D94-22953D5FB0FB}" srcOrd="0" destOrd="0" presId="urn:microsoft.com/office/officeart/2005/8/layout/vList5"/>
    <dgm:cxn modelId="{60547320-CCD1-4FF0-BE7A-049FB4B61212}" type="presOf" srcId="{3B3088C8-9E45-429F-90F6-9B188D1F7265}" destId="{68FE1C0D-D34F-49AB-B7AF-650A3A3CE3B8}" srcOrd="0" destOrd="0" presId="urn:microsoft.com/office/officeart/2005/8/layout/vList5"/>
    <dgm:cxn modelId="{CB7DAE24-5ED3-4EEB-86A7-262AA38B0AA1}" type="presOf" srcId="{82E39D7B-F86B-4217-9B39-20EA5B8C33A4}" destId="{D00CFD84-A702-43AB-9D94-22953D5FB0FB}" srcOrd="0" destOrd="5" presId="urn:microsoft.com/office/officeart/2005/8/layout/vList5"/>
    <dgm:cxn modelId="{AC8D923F-40DB-476F-AC75-16B314A3CD61}" srcId="{8649415B-AAC9-41AC-968F-45F10D477B9A}" destId="{D7A23BB3-19D2-43C4-8A8B-FBEF4568FC2E}" srcOrd="0" destOrd="0" parTransId="{50CD5AFA-90CE-45EE-89EC-4816D357D779}" sibTransId="{7AD58F71-CE57-44CE-A762-224DFAEED1C2}"/>
    <dgm:cxn modelId="{C55DD872-3229-45BB-A5C2-193184EEDCE9}" srcId="{1DBFC90B-65EB-47F8-ABE9-9F7A22DB7019}" destId="{A7407AF0-6400-41A2-9D73-105FDACCC71A}" srcOrd="0" destOrd="0" parTransId="{AF11C984-EA76-4EB8-9328-B27F6552DA07}" sibTransId="{0E595B28-1796-4AD0-8900-38FBA739E9C1}"/>
    <dgm:cxn modelId="{7390F159-0CED-4143-8735-A6ABDF83C41D}" srcId="{82E39D7B-F86B-4217-9B39-20EA5B8C33A4}" destId="{988DD233-E054-4E40-8D24-679AD15B2055}" srcOrd="0" destOrd="0" parTransId="{55B90C44-915B-4DAA-BB19-6D92F4D1E786}" sibTransId="{73F33D54-44C5-4B10-9A2F-8AE9AD7BBCBE}"/>
    <dgm:cxn modelId="{72D10A85-7183-47B6-AF7B-AE317FBDBD40}" srcId="{62C09A45-20AC-4CEB-B90F-EFFF828090DC}" destId="{96EB4317-4BA2-424D-B288-051F1FFCBEF1}" srcOrd="2" destOrd="0" parTransId="{D655F5E3-DDE7-421B-B91E-E567767EE65D}" sibTransId="{74C7CDE5-F4CA-486F-9D14-53CF9775D42E}"/>
    <dgm:cxn modelId="{D27FDB88-4A15-4A80-A81F-764BB07C9F31}" type="presOf" srcId="{8649415B-AAC9-41AC-968F-45F10D477B9A}" destId="{D00CFD84-A702-43AB-9D94-22953D5FB0FB}" srcOrd="0" destOrd="2" presId="urn:microsoft.com/office/officeart/2005/8/layout/vList5"/>
    <dgm:cxn modelId="{E4EC22AC-73B9-414D-8CBA-C350C660E8D8}" srcId="{62C09A45-20AC-4CEB-B90F-EFFF828090DC}" destId="{82E39D7B-F86B-4217-9B39-20EA5B8C33A4}" srcOrd="3" destOrd="0" parTransId="{AE7DE082-55DE-4FAA-BAC4-D67EEC63CBCD}" sibTransId="{FD4E182A-31E8-43E4-878D-CF4CD1A9B822}"/>
    <dgm:cxn modelId="{881054B3-9AB0-4289-AC1F-AAAA7581B45D}" type="presOf" srcId="{D7A23BB3-19D2-43C4-8A8B-FBEF4568FC2E}" destId="{D00CFD84-A702-43AB-9D94-22953D5FB0FB}" srcOrd="0" destOrd="3" presId="urn:microsoft.com/office/officeart/2005/8/layout/vList5"/>
    <dgm:cxn modelId="{3CB711CC-3FCE-409C-B652-B70147A9229B}" srcId="{62C09A45-20AC-4CEB-B90F-EFFF828090DC}" destId="{1DBFC90B-65EB-47F8-ABE9-9F7A22DB7019}" srcOrd="0" destOrd="0" parTransId="{3F40BE85-F2AF-45DE-B8F6-CFDAEB128655}" sibTransId="{D09D6C2E-087F-4C85-8223-0820047B42DC}"/>
    <dgm:cxn modelId="{4B95F0D5-B586-4F5A-B91B-6C8F9E6CF9FD}" type="presOf" srcId="{A7407AF0-6400-41A2-9D73-105FDACCC71A}" destId="{D00CFD84-A702-43AB-9D94-22953D5FB0FB}" srcOrd="0" destOrd="1" presId="urn:microsoft.com/office/officeart/2005/8/layout/vList5"/>
    <dgm:cxn modelId="{746646F0-995F-4AFC-985B-F305845A0E33}" type="presOf" srcId="{62C09A45-20AC-4CEB-B90F-EFFF828090DC}" destId="{86FF047D-B980-4A27-AA54-86F89FF4A820}" srcOrd="0" destOrd="0" presId="urn:microsoft.com/office/officeart/2005/8/layout/vList5"/>
    <dgm:cxn modelId="{F2A3AB59-CBCE-4ECD-A759-5D883BFCA0B0}" type="presParOf" srcId="{68FE1C0D-D34F-49AB-B7AF-650A3A3CE3B8}" destId="{7C8057FE-2E47-4C55-A3CB-FC4ABAB5D238}" srcOrd="0" destOrd="0" presId="urn:microsoft.com/office/officeart/2005/8/layout/vList5"/>
    <dgm:cxn modelId="{F29A8FBD-B171-46B0-B4A5-28160BB93867}" type="presParOf" srcId="{7C8057FE-2E47-4C55-A3CB-FC4ABAB5D238}" destId="{86FF047D-B980-4A27-AA54-86F89FF4A820}" srcOrd="0" destOrd="0" presId="urn:microsoft.com/office/officeart/2005/8/layout/vList5"/>
    <dgm:cxn modelId="{87BF9848-F168-48F8-9480-FEB51490AE3F}" type="presParOf" srcId="{7C8057FE-2E47-4C55-A3CB-FC4ABAB5D238}" destId="{D00CFD84-A702-43AB-9D94-22953D5FB0F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FD84-A702-43AB-9D94-22953D5FB0FB}">
      <dsp:nvSpPr>
        <dsp:cNvPr id="0" name=""/>
        <dsp:cNvSpPr/>
      </dsp:nvSpPr>
      <dsp:spPr>
        <a:xfrm rot="5400000">
          <a:off x="2070259" y="-397910"/>
          <a:ext cx="3789046" cy="5532128"/>
        </a:xfrm>
        <a:prstGeom prst="round2SameRect">
          <a:avLst/>
        </a:prstGeom>
        <a:solidFill>
          <a:schemeClr val="tx2">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CA" sz="2700" kern="1200" dirty="0"/>
            <a:t>No single model worked best for all datasets</a:t>
          </a:r>
        </a:p>
        <a:p>
          <a:pPr marL="457200" lvl="2" indent="-228600" algn="l" defTabSz="1200150">
            <a:lnSpc>
              <a:spcPct val="90000"/>
            </a:lnSpc>
            <a:spcBef>
              <a:spcPct val="0"/>
            </a:spcBef>
            <a:spcAft>
              <a:spcPct val="15000"/>
            </a:spcAft>
            <a:buChar char="•"/>
          </a:pPr>
          <a:r>
            <a:rPr lang="en-CA" sz="2700" kern="1200" dirty="0"/>
            <a:t>Bag and Boosters: XGB  &gt; RF</a:t>
          </a:r>
        </a:p>
        <a:p>
          <a:pPr marL="457200" lvl="2" indent="-228600" algn="l" defTabSz="1200150">
            <a:lnSpc>
              <a:spcPct val="90000"/>
            </a:lnSpc>
            <a:spcBef>
              <a:spcPct val="0"/>
            </a:spcBef>
            <a:spcAft>
              <a:spcPct val="15000"/>
            </a:spcAft>
            <a:buChar char="•"/>
          </a:pPr>
          <a:r>
            <a:rPr lang="en-CA" sz="2700" kern="1200" dirty="0"/>
            <a:t>Classical Models: SVM &gt; DT</a:t>
          </a:r>
        </a:p>
        <a:p>
          <a:pPr marL="228600" lvl="1" indent="-228600" algn="l" defTabSz="1200150">
            <a:lnSpc>
              <a:spcPct val="90000"/>
            </a:lnSpc>
            <a:spcBef>
              <a:spcPct val="0"/>
            </a:spcBef>
            <a:spcAft>
              <a:spcPct val="15000"/>
            </a:spcAft>
            <a:buChar char="•"/>
          </a:pPr>
          <a:r>
            <a:rPr lang="en-CA" sz="2700" kern="1200" dirty="0"/>
            <a:t>NN and SVM were too cumbersome to be practical</a:t>
          </a:r>
        </a:p>
        <a:p>
          <a:pPr marL="228600" lvl="1" indent="-228600" algn="l" defTabSz="1200150">
            <a:lnSpc>
              <a:spcPct val="90000"/>
            </a:lnSpc>
            <a:spcBef>
              <a:spcPct val="0"/>
            </a:spcBef>
            <a:spcAft>
              <a:spcPct val="15000"/>
            </a:spcAft>
            <a:buChar char="•"/>
          </a:pPr>
          <a:r>
            <a:rPr lang="en-CA" sz="2700" kern="1200" dirty="0"/>
            <a:t>No single evaluation metric is appropriate across all datasets</a:t>
          </a:r>
        </a:p>
      </dsp:txBody>
      <dsp:txXfrm rot="-5400000">
        <a:off x="1198718" y="658597"/>
        <a:ext cx="5347162" cy="3419114"/>
      </dsp:txXfrm>
    </dsp:sp>
    <dsp:sp modelId="{86FF047D-B980-4A27-AA54-86F89FF4A820}">
      <dsp:nvSpPr>
        <dsp:cNvPr id="0" name=""/>
        <dsp:cNvSpPr/>
      </dsp:nvSpPr>
      <dsp:spPr>
        <a:xfrm>
          <a:off x="153" y="0"/>
          <a:ext cx="1198564" cy="4736308"/>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CA" sz="2400" kern="1200" dirty="0"/>
            <a:t>“No Free Lunch”</a:t>
          </a:r>
        </a:p>
      </dsp:txBody>
      <dsp:txXfrm>
        <a:off x="58662" y="58509"/>
        <a:ext cx="1081546" cy="4619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DE815-335C-4C9B-98A2-1206BA3C0189}">
      <dsp:nvSpPr>
        <dsp:cNvPr id="0" name=""/>
        <dsp:cNvSpPr/>
      </dsp:nvSpPr>
      <dsp:spPr>
        <a:xfrm rot="5400000">
          <a:off x="1732652" y="734344"/>
          <a:ext cx="3976614" cy="3502080"/>
        </a:xfrm>
        <a:prstGeom prst="round2SameRect">
          <a:avLst/>
        </a:prstGeom>
        <a:solidFill>
          <a:schemeClr val="accent1">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Linear model that can classify data </a:t>
          </a:r>
          <a:r>
            <a:rPr lang="en-CA" sz="1900" kern="1200" dirty="0">
              <a:solidFill>
                <a:schemeClr val="tx1"/>
              </a:solidFill>
            </a:rPr>
            <a:t>that</a:t>
          </a:r>
          <a:r>
            <a:rPr lang="en-CA" sz="1900" kern="1200" dirty="0"/>
            <a:t> is not linearly separable. It also allows additional element classification in the delineated classes.</a:t>
          </a:r>
        </a:p>
        <a:p>
          <a:pPr marL="171450" lvl="1" indent="-171450" algn="l" defTabSz="844550">
            <a:lnSpc>
              <a:spcPct val="90000"/>
            </a:lnSpc>
            <a:spcBef>
              <a:spcPct val="0"/>
            </a:spcBef>
            <a:spcAft>
              <a:spcPct val="15000"/>
            </a:spcAft>
            <a:buChar char="•"/>
          </a:pPr>
          <a:r>
            <a:rPr lang="en-CA" sz="1900" kern="1200" dirty="0"/>
            <a:t>Support vectors: a subset of the training points defined as decision boundaries. The classification decision is made based on the distances to the support vectors that were learned during the training. </a:t>
          </a:r>
        </a:p>
      </dsp:txBody>
      <dsp:txXfrm rot="-5400000">
        <a:off x="1969919" y="668035"/>
        <a:ext cx="3331123" cy="3634700"/>
      </dsp:txXfrm>
    </dsp:sp>
    <dsp:sp modelId="{51247FC0-71FD-42FA-81D1-E4A11C7FA9B0}">
      <dsp:nvSpPr>
        <dsp:cNvPr id="0" name=""/>
        <dsp:cNvSpPr/>
      </dsp:nvSpPr>
      <dsp:spPr>
        <a:xfrm>
          <a:off x="0" y="0"/>
          <a:ext cx="1969920" cy="4970768"/>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kern="1200" dirty="0"/>
            <a:t>SVM is a classifier that finds an optimal hyperplane that maximises the distance between two classes, finding an optimal line to separate the boundary between classes</a:t>
          </a:r>
          <a:r>
            <a:rPr lang="en-US" sz="2100" kern="1200" dirty="0"/>
            <a:t>.</a:t>
          </a:r>
          <a:endParaRPr lang="en-CA" sz="2100" kern="1200" dirty="0"/>
        </a:p>
      </dsp:txBody>
      <dsp:txXfrm>
        <a:off x="96164" y="96164"/>
        <a:ext cx="1777592" cy="4778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D6357-FF01-4283-AAEE-6C6F27DA17F3}">
      <dsp:nvSpPr>
        <dsp:cNvPr id="0" name=""/>
        <dsp:cNvSpPr/>
      </dsp:nvSpPr>
      <dsp:spPr>
        <a:xfrm rot="5400000">
          <a:off x="1716755" y="754215"/>
          <a:ext cx="4008408" cy="3502080"/>
        </a:xfrm>
        <a:prstGeom prst="round2SameRect">
          <a:avLst/>
        </a:prstGeom>
        <a:solidFill>
          <a:schemeClr val="accent1">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decision tree algorithm forms a node for each attribute in the dataset.</a:t>
          </a:r>
          <a:endParaRPr lang="en-CA" sz="1800" kern="1200" dirty="0"/>
        </a:p>
        <a:p>
          <a:pPr marL="171450" lvl="1" indent="-171450" algn="l" defTabSz="800100">
            <a:lnSpc>
              <a:spcPct val="90000"/>
            </a:lnSpc>
            <a:spcBef>
              <a:spcPct val="0"/>
            </a:spcBef>
            <a:spcAft>
              <a:spcPct val="15000"/>
            </a:spcAft>
            <a:buChar char="•"/>
          </a:pPr>
          <a:r>
            <a:rPr lang="en-US" sz="1800" kern="1200"/>
            <a:t>The most important attribute is placed at the root node.</a:t>
          </a:r>
          <a:endParaRPr lang="en-CA" sz="1800" kern="1200"/>
        </a:p>
        <a:p>
          <a:pPr marL="171450" lvl="1" indent="-171450" algn="l" defTabSz="800100">
            <a:lnSpc>
              <a:spcPct val="90000"/>
            </a:lnSpc>
            <a:spcBef>
              <a:spcPct val="0"/>
            </a:spcBef>
            <a:spcAft>
              <a:spcPct val="15000"/>
            </a:spcAft>
            <a:buChar char="•"/>
          </a:pPr>
          <a:r>
            <a:rPr lang="en-US" sz="1800" kern="1200" dirty="0"/>
            <a:t>The evaluation process starts at the root node and works down the tree by following a set of if-then-else decision rules</a:t>
          </a:r>
          <a:endParaRPr lang="en-CA" sz="1800" kern="1200" dirty="0"/>
        </a:p>
        <a:p>
          <a:pPr marL="171450" lvl="1" indent="-171450" algn="l" defTabSz="800100">
            <a:lnSpc>
              <a:spcPct val="90000"/>
            </a:lnSpc>
            <a:spcBef>
              <a:spcPct val="0"/>
            </a:spcBef>
            <a:spcAft>
              <a:spcPct val="15000"/>
            </a:spcAft>
            <a:buChar char="•"/>
          </a:pPr>
          <a:r>
            <a:rPr lang="en-CA" sz="1800" kern="1200" dirty="0"/>
            <a:t>The process continues until the leaf node which contains the outcome of the decision tree is reached.</a:t>
          </a:r>
        </a:p>
      </dsp:txBody>
      <dsp:txXfrm rot="-5400000">
        <a:off x="1969919" y="672009"/>
        <a:ext cx="3331123" cy="3666494"/>
      </dsp:txXfrm>
    </dsp:sp>
    <dsp:sp modelId="{22BBF582-16DA-44E5-8B81-BE6719D4B9B2}">
      <dsp:nvSpPr>
        <dsp:cNvPr id="0" name=""/>
        <dsp:cNvSpPr/>
      </dsp:nvSpPr>
      <dsp:spPr>
        <a:xfrm>
          <a:off x="0" y="0"/>
          <a:ext cx="1969920" cy="5010511"/>
        </a:xfrm>
        <a:prstGeom prst="roundRect">
          <a:avLst/>
        </a:prstGeom>
        <a:solidFill>
          <a:schemeClr val="accent1">
            <a:lumMod val="5000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Decision Tree classifier is a Non-parametric supervised learning method used for classification and regression.</a:t>
          </a:r>
          <a:endParaRPr lang="en-CA" sz="2400" kern="1200" dirty="0"/>
        </a:p>
      </dsp:txBody>
      <dsp:txXfrm>
        <a:off x="96164" y="96164"/>
        <a:ext cx="1777592" cy="4818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FD84-A702-43AB-9D94-22953D5FB0FB}">
      <dsp:nvSpPr>
        <dsp:cNvPr id="0" name=""/>
        <dsp:cNvSpPr/>
      </dsp:nvSpPr>
      <dsp:spPr>
        <a:xfrm rot="5400000">
          <a:off x="1826436" y="617113"/>
          <a:ext cx="3789046" cy="3502080"/>
        </a:xfrm>
        <a:prstGeom prst="round2SameRect">
          <a:avLst/>
        </a:prstGeom>
        <a:solidFill>
          <a:schemeClr val="tx2">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First layer: Input layer.</a:t>
          </a:r>
          <a:endParaRPr lang="en-CA" sz="1700" kern="1200" dirty="0"/>
        </a:p>
        <a:p>
          <a:pPr marL="342900" lvl="2" indent="-171450" algn="l" defTabSz="755650">
            <a:lnSpc>
              <a:spcPct val="90000"/>
            </a:lnSpc>
            <a:spcBef>
              <a:spcPct val="0"/>
            </a:spcBef>
            <a:spcAft>
              <a:spcPct val="15000"/>
            </a:spcAft>
            <a:buChar char="•"/>
          </a:pPr>
          <a:r>
            <a:rPr lang="en-US" sz="1700" kern="1200" dirty="0"/>
            <a:t>NN takes in inputs in the input layer.</a:t>
          </a:r>
          <a:endParaRPr lang="en-CA" sz="1700" kern="1200" dirty="0"/>
        </a:p>
        <a:p>
          <a:pPr marL="171450" lvl="1" indent="-171450" algn="l" defTabSz="755650">
            <a:lnSpc>
              <a:spcPct val="90000"/>
            </a:lnSpc>
            <a:spcBef>
              <a:spcPct val="0"/>
            </a:spcBef>
            <a:spcAft>
              <a:spcPct val="15000"/>
            </a:spcAft>
            <a:buChar char="•"/>
          </a:pPr>
          <a:r>
            <a:rPr lang="en-US" sz="1700" kern="1200" dirty="0"/>
            <a:t>Next: inputs are processed in the hidden layers</a:t>
          </a:r>
          <a:endParaRPr lang="en-CA" sz="1700" kern="1200" dirty="0"/>
        </a:p>
        <a:p>
          <a:pPr marL="342900" lvl="2" indent="-171450" algn="l" defTabSz="755650">
            <a:lnSpc>
              <a:spcPct val="90000"/>
            </a:lnSpc>
            <a:spcBef>
              <a:spcPct val="0"/>
            </a:spcBef>
            <a:spcAft>
              <a:spcPct val="15000"/>
            </a:spcAft>
            <a:buChar char="•"/>
          </a:pPr>
          <a:r>
            <a:rPr lang="en-US" sz="1700" kern="1200" dirty="0"/>
            <a:t> use weights, adjusted during training to find patterns in order to make better predictions</a:t>
          </a:r>
          <a:endParaRPr lang="en-CA" sz="1700" kern="1200" dirty="0"/>
        </a:p>
        <a:p>
          <a:pPr marL="171450" lvl="1" indent="-171450" algn="l" defTabSz="755650">
            <a:lnSpc>
              <a:spcPct val="90000"/>
            </a:lnSpc>
            <a:spcBef>
              <a:spcPct val="0"/>
            </a:spcBef>
            <a:spcAft>
              <a:spcPct val="15000"/>
            </a:spcAft>
            <a:buChar char="•"/>
          </a:pPr>
          <a:r>
            <a:rPr lang="en-US" sz="1700" kern="1200" dirty="0"/>
            <a:t>Output layer:  an output after processing.</a:t>
          </a:r>
          <a:endParaRPr lang="en-CA" sz="1700" kern="1200" dirty="0"/>
        </a:p>
        <a:p>
          <a:pPr marL="171450" lvl="1" indent="-171450" algn="l" defTabSz="755650">
            <a:lnSpc>
              <a:spcPct val="90000"/>
            </a:lnSpc>
            <a:spcBef>
              <a:spcPct val="0"/>
            </a:spcBef>
            <a:spcAft>
              <a:spcPct val="15000"/>
            </a:spcAft>
            <a:buChar char="•"/>
          </a:pPr>
          <a:r>
            <a:rPr lang="en-US" sz="1700" kern="1200" dirty="0"/>
            <a:t>The patterns are not dictated by the users</a:t>
          </a:r>
          <a:endParaRPr lang="en-CA" sz="1700" kern="1200" dirty="0"/>
        </a:p>
        <a:p>
          <a:pPr marL="342900" lvl="2" indent="-171450" algn="l" defTabSz="755650">
            <a:lnSpc>
              <a:spcPct val="90000"/>
            </a:lnSpc>
            <a:spcBef>
              <a:spcPct val="0"/>
            </a:spcBef>
            <a:spcAft>
              <a:spcPct val="15000"/>
            </a:spcAft>
            <a:buChar char="•"/>
          </a:pPr>
          <a:r>
            <a:rPr lang="en-US" sz="1700" kern="1200" dirty="0"/>
            <a:t>NN learns on its own.</a:t>
          </a:r>
          <a:endParaRPr lang="en-CA" sz="1700" kern="1200" dirty="0"/>
        </a:p>
      </dsp:txBody>
      <dsp:txXfrm rot="-5400000">
        <a:off x="1969919" y="644588"/>
        <a:ext cx="3331123" cy="3447132"/>
      </dsp:txXfrm>
    </dsp:sp>
    <dsp:sp modelId="{86FF047D-B980-4A27-AA54-86F89FF4A820}">
      <dsp:nvSpPr>
        <dsp:cNvPr id="0" name=""/>
        <dsp:cNvSpPr/>
      </dsp:nvSpPr>
      <dsp:spPr>
        <a:xfrm>
          <a:off x="0" y="0"/>
          <a:ext cx="1969920" cy="4736308"/>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A Deep learning model is built using Artificial Neural Networks. These ANNs contains multiple layers that progressively extract higher level features from raw inputs.</a:t>
          </a:r>
          <a:endParaRPr lang="en-CA" sz="2100" kern="1200" dirty="0"/>
        </a:p>
      </dsp:txBody>
      <dsp:txXfrm>
        <a:off x="96164" y="96164"/>
        <a:ext cx="1777592" cy="45439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4/14/2020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4/14/2020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 level overview of both:</a:t>
            </a:r>
          </a:p>
          <a:p>
            <a:r>
              <a:rPr lang="en-CA" dirty="0"/>
              <a:t>Random forest – bagging based algo, one step below boosting in the evolution of trees.</a:t>
            </a:r>
          </a:p>
          <a:p>
            <a:r>
              <a:rPr lang="en-CA" dirty="0"/>
              <a:t>-   Take a subset of randomly selected features to build a collection of decision trees (“Forest”)</a:t>
            </a:r>
          </a:p>
          <a:p>
            <a:pPr marL="171450" indent="-171450">
              <a:buFontTx/>
              <a:buChar char="-"/>
            </a:pPr>
            <a:r>
              <a:rPr lang="en-US" b="0" i="0" dirty="0">
                <a:effectLst/>
                <a:latin typeface="medium-content-serif-font"/>
              </a:rPr>
              <a:t>The fundamental idea behind a RF is to combine many decision trees into a single model. Individually, predictions made by decision trees (or humans) may not be accurate, but combined, the predictions will be closer to the mark on average.</a:t>
            </a:r>
          </a:p>
          <a:p>
            <a:pPr marL="171450" indent="-171450">
              <a:buFontTx/>
              <a:buChar char="-"/>
            </a:pPr>
            <a:r>
              <a:rPr lang="en-US" b="0" i="0" dirty="0">
                <a:effectLst/>
                <a:latin typeface="medium-content-serif-font"/>
              </a:rPr>
              <a:t>by pooling predictions, we can incorporate much more knowledge than from any one individual.</a:t>
            </a:r>
            <a:endParaRPr lang="en-CA" dirty="0"/>
          </a:p>
          <a:p>
            <a:pPr marL="171450" indent="-171450">
              <a:buFontTx/>
              <a:buChar char="-"/>
            </a:pPr>
            <a:r>
              <a:rPr lang="en-CA" dirty="0"/>
              <a:t>Boosting – build models sequentially: boosting the influence of high-performing models and minimizing errors from previous low-performing models, using gradient descent algo</a:t>
            </a:r>
          </a:p>
          <a:p>
            <a:pPr marL="171450" indent="-171450">
              <a:buFontTx/>
              <a:buChar char="-"/>
            </a:pPr>
            <a:r>
              <a:rPr lang="en-CA" dirty="0"/>
              <a:t>XGB avoids overfitting/bias by using regularization, parallel processing, tree pruning, and handling missing values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174568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XGB never took the win for any of the models, but was always a close second</a:t>
            </a:r>
          </a:p>
          <a:p>
            <a:r>
              <a:rPr lang="en-CA" dirty="0"/>
              <a:t>-ran all our models through a pipeline to scale, find the optimal number of PCA features, fit the model, and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223662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jp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11.jp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0.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a:srcRect/>
          <a:stretch/>
        </p:blipFill>
        <p:spPr>
          <a:xfrm>
            <a:off x="1" y="348535"/>
            <a:ext cx="11732653" cy="6599618"/>
          </a:xfrm>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2839819" y="3617328"/>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2305319"/>
            <a:ext cx="4310486" cy="2562896"/>
          </a:xfrm>
          <a:gradFill flip="none" rotWithShape="1">
            <a:gsLst>
              <a:gs pos="100000">
                <a:schemeClr val="tx1">
                  <a:lumMod val="95000"/>
                  <a:lumOff val="5000"/>
                </a:schemeClr>
              </a:gs>
              <a:gs pos="0">
                <a:schemeClr val="tx1">
                  <a:lumMod val="75000"/>
                  <a:lumOff val="25000"/>
                </a:schemeClr>
              </a:gs>
            </a:gsLst>
            <a:path path="circle">
              <a:fillToRect l="50000" t="50000" r="50000" b="50000"/>
            </a:path>
            <a:tileRect/>
          </a:gradFill>
          <a:ln>
            <a:solidFill>
              <a:schemeClr val="bg1">
                <a:lumMod val="50000"/>
              </a:schemeClr>
            </a:solidFill>
          </a:ln>
        </p:spPr>
        <p:txBody>
          <a:bodyPr/>
          <a:lstStyle/>
          <a:p>
            <a:r>
              <a:rPr lang="en-US" sz="3200" dirty="0"/>
              <a:t>An Empirical  Comparison :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21110" y="3302968"/>
            <a:ext cx="4000500" cy="690752"/>
          </a:xfrm>
        </p:spPr>
        <p:txBody>
          <a:bodyPr/>
          <a:lstStyle/>
          <a:p>
            <a:pPr algn="ctr"/>
            <a:r>
              <a:rPr lang="en-US" dirty="0"/>
              <a:t>Classical, Bag &amp; Boosting, and Deep Learning Models</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3866117" y="483348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3">
            <a:extLst>
              <a:ext uri="{FF2B5EF4-FFF2-40B4-BE49-F238E27FC236}">
                <a16:creationId xmlns:a16="http://schemas.microsoft.com/office/drawing/2014/main" id="{70B70012-BD2B-4A9E-A4E6-E8C4961F7B16}"/>
              </a:ext>
            </a:extLst>
          </p:cNvPr>
          <p:cNvSpPr txBox="1">
            <a:spLocks/>
          </p:cNvSpPr>
          <p:nvPr/>
        </p:nvSpPr>
        <p:spPr>
          <a:xfrm>
            <a:off x="8176603" y="103032"/>
            <a:ext cx="4015397" cy="788252"/>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9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b="1" dirty="0">
                <a:solidFill>
                  <a:schemeClr val="tx1"/>
                </a:solidFill>
                <a:latin typeface="Cambria" panose="02040503050406030204" pitchFamily="18" charset="0"/>
                <a:ea typeface="Cambria" panose="02040503050406030204" pitchFamily="18" charset="0"/>
              </a:rPr>
              <a:t>The Nerd Herd</a:t>
            </a:r>
          </a:p>
          <a:p>
            <a:pPr algn="ctr"/>
            <a:r>
              <a:rPr lang="en-US" dirty="0">
                <a:solidFill>
                  <a:schemeClr val="tx1"/>
                </a:solidFill>
                <a:latin typeface="Cambria" panose="02040503050406030204" pitchFamily="18" charset="0"/>
                <a:ea typeface="Cambria" panose="02040503050406030204" pitchFamily="18" charset="0"/>
              </a:rPr>
              <a:t>Emily, Ramatu, Evan, Melody</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9063692" cy="360000"/>
          </a:xfrm>
        </p:spPr>
        <p:txBody>
          <a:bodyPr/>
          <a:lstStyle/>
          <a:p>
            <a:r>
              <a:rPr lang="en-US" dirty="0"/>
              <a:t>Conclusion:  Decision Tree Model</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7999"/>
            <a:ext cx="5472000" cy="1344589"/>
          </a:xfrm>
        </p:spPr>
        <p:txBody>
          <a:bodyPr/>
          <a:lstStyle/>
          <a:p>
            <a:r>
              <a:rPr lang="en-US" dirty="0"/>
              <a:t>The decision tree model performed best on the Wheat dataset, using AUC-ROC as an evaluation metric.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r>
              <a:rPr lang="en-US" dirty="0"/>
              <a:t>The train set accuracy of all 3 dataset were higher than their test set counterpart. This could be indicative of </a:t>
            </a:r>
            <a:r>
              <a:rPr lang="en-US" b="1" dirty="0"/>
              <a:t>overfitting</a:t>
            </a:r>
            <a:r>
              <a:rPr lang="en-US" dirty="0"/>
              <a:t>.</a:t>
            </a:r>
          </a:p>
          <a:p>
            <a:r>
              <a:rPr lang="en-US" dirty="0"/>
              <a:t>In the unbalanced Breast Cancer and Credit Card datasets, the tree is biased towards the dominant class (class 0).</a:t>
            </a:r>
          </a:p>
          <a:p>
            <a:r>
              <a:rPr lang="en-US" dirty="0"/>
              <a:t>In the balanced dataset (Wheat), the tree is equally biased towards all the classes.</a:t>
            </a:r>
          </a:p>
          <a:p>
            <a:endParaRPr lang="en-US" dirty="0"/>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10</a:t>
            </a:fld>
            <a:endParaRPr lang="en-US" dirty="0"/>
          </a:p>
        </p:txBody>
      </p:sp>
      <p:pic>
        <p:nvPicPr>
          <p:cNvPr id="9" name="Picture Placeholder 18">
            <a:extLst>
              <a:ext uri="{FF2B5EF4-FFF2-40B4-BE49-F238E27FC236}">
                <a16:creationId xmlns:a16="http://schemas.microsoft.com/office/drawing/2014/main" id="{62724C4F-DF75-4269-8B9B-7F7C7754983F}"/>
              </a:ext>
            </a:extLst>
          </p:cNvPr>
          <p:cNvPicPr>
            <a:picLocks noChangeAspect="1"/>
          </p:cNvPicPr>
          <p:nvPr/>
        </p:nvPicPr>
        <p:blipFill>
          <a:blip r:embed="rId5"/>
          <a:srcRect/>
          <a:stretch/>
        </p:blipFill>
        <p:spPr>
          <a:xfrm>
            <a:off x="8812418"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0" name="Picture Placeholder 13">
            <a:extLst>
              <a:ext uri="{FF2B5EF4-FFF2-40B4-BE49-F238E27FC236}">
                <a16:creationId xmlns:a16="http://schemas.microsoft.com/office/drawing/2014/main" id="{03253F22-8978-461B-B877-DA2A4FCF933D}"/>
              </a:ext>
            </a:extLst>
          </p:cNvPr>
          <p:cNvPicPr>
            <a:picLocks noChangeAspect="1"/>
          </p:cNvPicPr>
          <p:nvPr/>
        </p:nvPicPr>
        <p:blipFill>
          <a:blip r:embed="rId6"/>
          <a:srcRect/>
          <a:stretch/>
        </p:blipFill>
        <p:spPr>
          <a:xfrm>
            <a:off x="6812170" y="235258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1" name="Picture Placeholder 16">
            <a:extLst>
              <a:ext uri="{FF2B5EF4-FFF2-40B4-BE49-F238E27FC236}">
                <a16:creationId xmlns:a16="http://schemas.microsoft.com/office/drawing/2014/main" id="{AD5FF920-7CC4-4F18-92FB-F7BE3F09C324}"/>
              </a:ext>
            </a:extLst>
          </p:cNvPr>
          <p:cNvPicPr>
            <a:picLocks noChangeAspect="1"/>
          </p:cNvPicPr>
          <p:nvPr/>
        </p:nvPicPr>
        <p:blipFill>
          <a:blip r:embed="rId7"/>
          <a:srcRect/>
          <a:stretch/>
        </p:blipFill>
        <p:spPr>
          <a:xfrm>
            <a:off x="8812419"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289385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Bag to Boosting: Tree-Based</a:t>
            </a:r>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8910837" y="435726"/>
            <a:ext cx="1802581" cy="158185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11</a:t>
            </a:fld>
            <a:endParaRPr lang="en-US" dirty="0"/>
          </a:p>
        </p:txBody>
      </p:sp>
      <p:pic>
        <p:nvPicPr>
          <p:cNvPr id="11" name="Picture 10" descr="A close up of a logo&#10;&#10;Description automatically generated">
            <a:extLst>
              <a:ext uri="{FF2B5EF4-FFF2-40B4-BE49-F238E27FC236}">
                <a16:creationId xmlns:a16="http://schemas.microsoft.com/office/drawing/2014/main" id="{424D3F7D-A3D5-46D4-ABFE-5950C46FA312}"/>
              </a:ext>
            </a:extLst>
          </p:cNvPr>
          <p:cNvPicPr>
            <a:picLocks noChangeAspect="1"/>
          </p:cNvPicPr>
          <p:nvPr/>
        </p:nvPicPr>
        <p:blipFill>
          <a:blip r:embed="rId3"/>
          <a:stretch>
            <a:fillRect/>
          </a:stretch>
        </p:blipFill>
        <p:spPr>
          <a:xfrm>
            <a:off x="817490" y="1081087"/>
            <a:ext cx="8810625" cy="4695825"/>
          </a:xfrm>
          <a:prstGeom prst="rect">
            <a:avLst/>
          </a:prstGeom>
        </p:spPr>
      </p:pic>
      <p:pic>
        <p:nvPicPr>
          <p:cNvPr id="18" name="Picture Placeholder 8">
            <a:extLst>
              <a:ext uri="{FF2B5EF4-FFF2-40B4-BE49-F238E27FC236}">
                <a16:creationId xmlns:a16="http://schemas.microsoft.com/office/drawing/2014/main" id="{23D95A06-A17B-4649-9A52-F358E601B0B1}"/>
              </a:ext>
            </a:extLst>
          </p:cNvPr>
          <p:cNvPicPr>
            <a:picLocks noGrp="1" noChangeAspect="1"/>
          </p:cNvPicPr>
          <p:nvPr>
            <p:ph type="pic" sz="quarter" idx="14"/>
          </p:nvPr>
        </p:nvPicPr>
        <p:blipFill rotWithShape="1">
          <a:blip r:embed="rId4"/>
          <a:srcRect l="53402" t="472" b="1"/>
          <a:stretch/>
        </p:blipFill>
        <p:spPr>
          <a:xfrm>
            <a:off x="9427533" y="1872013"/>
            <a:ext cx="1466376" cy="2803931"/>
          </a:xfrm>
        </p:spPr>
      </p:pic>
    </p:spTree>
    <p:extLst>
      <p:ext uri="{BB962C8B-B14F-4D97-AF65-F5344CB8AC3E}">
        <p14:creationId xmlns:p14="http://schemas.microsoft.com/office/powerpoint/2010/main" val="123645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srcRect/>
          <a:stretch/>
        </p:blipFill>
        <p:spPr>
          <a:xfrm>
            <a:off x="6481149" y="1664678"/>
            <a:ext cx="4904790" cy="4491322"/>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12</a:t>
            </a:fld>
            <a:endParaRPr lang="en-US" dirty="0"/>
          </a:p>
        </p:txBody>
      </p:sp>
      <p:grpSp>
        <p:nvGrpSpPr>
          <p:cNvPr id="8" name="Group 7">
            <a:extLst>
              <a:ext uri="{FF2B5EF4-FFF2-40B4-BE49-F238E27FC236}">
                <a16:creationId xmlns:a16="http://schemas.microsoft.com/office/drawing/2014/main" id="{B2CAD6FF-E3D5-4817-9838-1F88FBF660AC}"/>
              </a:ext>
            </a:extLst>
          </p:cNvPr>
          <p:cNvGrpSpPr/>
          <p:nvPr/>
        </p:nvGrpSpPr>
        <p:grpSpPr>
          <a:xfrm>
            <a:off x="260088" y="996235"/>
            <a:ext cx="5815824" cy="2708842"/>
            <a:chOff x="0" y="46237"/>
            <a:chExt cx="5815824" cy="2708842"/>
          </a:xfrm>
        </p:grpSpPr>
        <p:sp>
          <p:nvSpPr>
            <p:cNvPr id="13" name="Rectangle: Rounded Corners 12">
              <a:extLst>
                <a:ext uri="{FF2B5EF4-FFF2-40B4-BE49-F238E27FC236}">
                  <a16:creationId xmlns:a16="http://schemas.microsoft.com/office/drawing/2014/main" id="{7211186B-12D4-4B98-B85F-57B0853C2AA7}"/>
                </a:ext>
              </a:extLst>
            </p:cNvPr>
            <p:cNvSpPr/>
            <p:nvPr/>
          </p:nvSpPr>
          <p:spPr>
            <a:xfrm>
              <a:off x="0" y="46237"/>
              <a:ext cx="5815824" cy="2708842"/>
            </a:xfrm>
            <a:prstGeom prst="roundRect">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9AFEA72B-8B98-4510-9B9C-E5EACCC4FADD}"/>
                </a:ext>
              </a:extLst>
            </p:cNvPr>
            <p:cNvSpPr txBox="1"/>
            <p:nvPr/>
          </p:nvSpPr>
          <p:spPr>
            <a:xfrm>
              <a:off x="132235" y="178472"/>
              <a:ext cx="5551354" cy="2444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Random Forrest Classifier</a:t>
              </a:r>
              <a:r>
                <a:rPr lang="en-CA" sz="1800" kern="1200" dirty="0">
                  <a:solidFill>
                    <a:schemeClr val="bg1"/>
                  </a:solidFill>
                </a:rPr>
                <a:t>:</a:t>
              </a:r>
            </a:p>
            <a:p>
              <a:pPr marL="0" lvl="0" indent="0" algn="l" defTabSz="800100">
                <a:lnSpc>
                  <a:spcPct val="90000"/>
                </a:lnSpc>
                <a:spcBef>
                  <a:spcPct val="0"/>
                </a:spcBef>
                <a:spcAft>
                  <a:spcPct val="35000"/>
                </a:spcAft>
                <a:buNone/>
              </a:pPr>
              <a:r>
                <a:rPr lang="en-CA" sz="1800" kern="1200" dirty="0">
                  <a:solidFill>
                    <a:schemeClr val="bg1"/>
                  </a:solidFill>
                </a:rPr>
                <a:t>- ‘Forest’ of DT’s placed into the Random Forest</a:t>
              </a:r>
            </a:p>
            <a:p>
              <a:pPr marL="0" lvl="0" indent="0" algn="l" defTabSz="800100">
                <a:lnSpc>
                  <a:spcPct val="90000"/>
                </a:lnSpc>
                <a:spcBef>
                  <a:spcPct val="0"/>
                </a:spcBef>
                <a:spcAft>
                  <a:spcPct val="35000"/>
                </a:spcAft>
                <a:buNone/>
              </a:pPr>
              <a:r>
                <a:rPr lang="en-CA" sz="1800" kern="1200" dirty="0">
                  <a:solidFill>
                    <a:schemeClr val="bg1"/>
                  </a:solidFill>
                </a:rPr>
                <a:t>- Many more trees “should be” more accurate on average due to the nature of being clumped into the same model – strength in numbers!</a:t>
              </a:r>
            </a:p>
          </p:txBody>
        </p:sp>
      </p:grpSp>
      <p:grpSp>
        <p:nvGrpSpPr>
          <p:cNvPr id="10" name="Group 9">
            <a:extLst>
              <a:ext uri="{FF2B5EF4-FFF2-40B4-BE49-F238E27FC236}">
                <a16:creationId xmlns:a16="http://schemas.microsoft.com/office/drawing/2014/main" id="{50C16768-DE72-4807-8DD0-747882FFDC00}"/>
              </a:ext>
            </a:extLst>
          </p:cNvPr>
          <p:cNvGrpSpPr/>
          <p:nvPr/>
        </p:nvGrpSpPr>
        <p:grpSpPr>
          <a:xfrm>
            <a:off x="280176" y="3705077"/>
            <a:ext cx="5835914" cy="3004322"/>
            <a:chOff x="0" y="2806920"/>
            <a:chExt cx="5815824" cy="2708842"/>
          </a:xfrm>
        </p:grpSpPr>
        <p:sp>
          <p:nvSpPr>
            <p:cNvPr id="11" name="Rectangle: Rounded Corners 10">
              <a:extLst>
                <a:ext uri="{FF2B5EF4-FFF2-40B4-BE49-F238E27FC236}">
                  <a16:creationId xmlns:a16="http://schemas.microsoft.com/office/drawing/2014/main" id="{96487CB7-6F50-4FBD-9799-E1F1AE05E1D0}"/>
                </a:ext>
              </a:extLst>
            </p:cNvPr>
            <p:cNvSpPr/>
            <p:nvPr/>
          </p:nvSpPr>
          <p:spPr>
            <a:xfrm>
              <a:off x="0" y="2806920"/>
              <a:ext cx="5815824" cy="2708842"/>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Rounded Corners 6">
              <a:extLst>
                <a:ext uri="{FF2B5EF4-FFF2-40B4-BE49-F238E27FC236}">
                  <a16:creationId xmlns:a16="http://schemas.microsoft.com/office/drawing/2014/main" id="{0F9E301A-23AB-4436-B416-C07AB7B66600}"/>
                </a:ext>
              </a:extLst>
            </p:cNvPr>
            <p:cNvSpPr txBox="1"/>
            <p:nvPr/>
          </p:nvSpPr>
          <p:spPr>
            <a:xfrm>
              <a:off x="132235" y="2939155"/>
              <a:ext cx="5551354" cy="2444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1" kern="1200" dirty="0"/>
                <a:t>Extreme Gradient Boost  (</a:t>
              </a:r>
              <a:r>
                <a:rPr lang="en-CA" sz="1800" b="1" kern="1200" dirty="0" err="1"/>
                <a:t>XGBoost</a:t>
              </a:r>
              <a:r>
                <a:rPr lang="en-CA" sz="1800" b="1" kern="1200" dirty="0"/>
                <a:t>)</a:t>
              </a:r>
              <a:r>
                <a:rPr lang="en-CA" sz="1800" kern="1200" dirty="0"/>
                <a:t>:</a:t>
              </a:r>
            </a:p>
            <a:p>
              <a:pPr marL="285750" lvl="0" indent="-285750" algn="l" defTabSz="800100">
                <a:lnSpc>
                  <a:spcPct val="90000"/>
                </a:lnSpc>
                <a:spcBef>
                  <a:spcPct val="0"/>
                </a:spcBef>
                <a:spcAft>
                  <a:spcPct val="35000"/>
                </a:spcAft>
                <a:buFontTx/>
                <a:buChar char="-"/>
              </a:pPr>
              <a:r>
                <a:rPr lang="en-CA" sz="1800" kern="1200" dirty="0"/>
                <a:t>Ensemble algorithm that uses gradient-boosted DT, designed for speed and performance</a:t>
              </a:r>
            </a:p>
            <a:p>
              <a:pPr marL="285750" lvl="0" indent="-285750" algn="l" defTabSz="800100">
                <a:lnSpc>
                  <a:spcPct val="90000"/>
                </a:lnSpc>
                <a:spcBef>
                  <a:spcPct val="0"/>
                </a:spcBef>
                <a:spcAft>
                  <a:spcPct val="35000"/>
                </a:spcAft>
                <a:buFontTx/>
                <a:buChar char="-"/>
              </a:pPr>
              <a:r>
                <a:rPr lang="en-CA" sz="1800" kern="1200" dirty="0"/>
                <a:t> Takes  a bunch of weak learners (trees), boosts influence of high performers. </a:t>
              </a:r>
            </a:p>
            <a:p>
              <a:pPr marL="285750" indent="-285750" defTabSz="800100">
                <a:lnSpc>
                  <a:spcPct val="90000"/>
                </a:lnSpc>
                <a:spcBef>
                  <a:spcPct val="0"/>
                </a:spcBef>
                <a:spcAft>
                  <a:spcPct val="35000"/>
                </a:spcAft>
                <a:buFontTx/>
                <a:buChar char="-"/>
              </a:pPr>
              <a:r>
                <a:rPr lang="en-CA" dirty="0"/>
                <a:t>Uses Gradient Descent to minimize loss with each subsequent model.</a:t>
              </a:r>
              <a:endParaRPr lang="en-CA" sz="1800" kern="1200" dirty="0"/>
            </a:p>
            <a:p>
              <a:pPr marL="285750" lvl="0" indent="-285750" algn="l" defTabSz="800100">
                <a:lnSpc>
                  <a:spcPct val="90000"/>
                </a:lnSpc>
                <a:spcBef>
                  <a:spcPct val="0"/>
                </a:spcBef>
                <a:spcAft>
                  <a:spcPct val="35000"/>
                </a:spcAft>
                <a:buFontTx/>
                <a:buChar char="-"/>
              </a:pPr>
              <a:r>
                <a:rPr lang="en-CA" sz="1800" kern="1200" dirty="0"/>
                <a:t>Models added sequentially until no further improvements can be made. </a:t>
              </a:r>
              <a:endParaRPr lang="en-CA" dirty="0"/>
            </a:p>
          </p:txBody>
        </p:sp>
      </p:grpSp>
      <p:sp>
        <p:nvSpPr>
          <p:cNvPr id="4" name="Title 3">
            <a:extLst>
              <a:ext uri="{FF2B5EF4-FFF2-40B4-BE49-F238E27FC236}">
                <a16:creationId xmlns:a16="http://schemas.microsoft.com/office/drawing/2014/main" id="{BBD1C55B-B28C-4503-A347-A2D00AC7864D}"/>
              </a:ext>
            </a:extLst>
          </p:cNvPr>
          <p:cNvSpPr>
            <a:spLocks noGrp="1"/>
          </p:cNvSpPr>
          <p:nvPr>
            <p:ph type="title"/>
          </p:nvPr>
        </p:nvSpPr>
        <p:spPr>
          <a:xfrm>
            <a:off x="432000" y="432000"/>
            <a:ext cx="8648500" cy="432000"/>
          </a:xfrm>
        </p:spPr>
        <p:txBody>
          <a:bodyPr/>
          <a:lstStyle/>
          <a:p>
            <a:r>
              <a:rPr lang="en-CA" dirty="0"/>
              <a:t>Bagger and Booster: Random Forest &amp; XGB</a:t>
            </a:r>
          </a:p>
        </p:txBody>
      </p:sp>
    </p:spTree>
    <p:extLst>
      <p:ext uri="{BB962C8B-B14F-4D97-AF65-F5344CB8AC3E}">
        <p14:creationId xmlns:p14="http://schemas.microsoft.com/office/powerpoint/2010/main" val="185749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63197" y="161544"/>
            <a:ext cx="5472000" cy="432000"/>
          </a:xfrm>
        </p:spPr>
        <p:txBody>
          <a:bodyPr/>
          <a:lstStyle/>
          <a:p>
            <a:r>
              <a:rPr lang="en-US" dirty="0"/>
              <a:t>Bagging - Boosting Models</a:t>
            </a:r>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8562903" y="4299349"/>
            <a:ext cx="2709914" cy="237808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13</a:t>
            </a:fld>
            <a:endParaRPr lang="en-US" dirty="0"/>
          </a:p>
        </p:txBody>
      </p:sp>
      <p:graphicFrame>
        <p:nvGraphicFramePr>
          <p:cNvPr id="10" name="Table 13">
            <a:extLst>
              <a:ext uri="{FF2B5EF4-FFF2-40B4-BE49-F238E27FC236}">
                <a16:creationId xmlns:a16="http://schemas.microsoft.com/office/drawing/2014/main" id="{8DFE8FCE-A455-4F69-8137-D7DDD70B3CEF}"/>
              </a:ext>
            </a:extLst>
          </p:cNvPr>
          <p:cNvGraphicFramePr>
            <a:graphicFrameLocks noGrp="1"/>
          </p:cNvGraphicFramePr>
          <p:nvPr>
            <p:ph sz="half" idx="1"/>
            <p:extLst>
              <p:ext uri="{D42A27DB-BD31-4B8C-83A1-F6EECF244321}">
                <p14:modId xmlns:p14="http://schemas.microsoft.com/office/powerpoint/2010/main" val="241582600"/>
              </p:ext>
            </p:extLst>
          </p:nvPr>
        </p:nvGraphicFramePr>
        <p:xfrm>
          <a:off x="471679" y="610510"/>
          <a:ext cx="7907154" cy="5881198"/>
        </p:xfrm>
        <a:graphic>
          <a:graphicData uri="http://schemas.openxmlformats.org/drawingml/2006/table">
            <a:tbl>
              <a:tblPr firstRow="1" bandRow="1">
                <a:tableStyleId>{F5AB1C69-6EDB-4FF4-983F-18BD219EF322}</a:tableStyleId>
              </a:tblPr>
              <a:tblGrid>
                <a:gridCol w="1317859">
                  <a:extLst>
                    <a:ext uri="{9D8B030D-6E8A-4147-A177-3AD203B41FA5}">
                      <a16:colId xmlns:a16="http://schemas.microsoft.com/office/drawing/2014/main" val="1889273806"/>
                    </a:ext>
                  </a:extLst>
                </a:gridCol>
                <a:gridCol w="1317859">
                  <a:extLst>
                    <a:ext uri="{9D8B030D-6E8A-4147-A177-3AD203B41FA5}">
                      <a16:colId xmlns:a16="http://schemas.microsoft.com/office/drawing/2014/main" val="675152898"/>
                    </a:ext>
                  </a:extLst>
                </a:gridCol>
                <a:gridCol w="1317859">
                  <a:extLst>
                    <a:ext uri="{9D8B030D-6E8A-4147-A177-3AD203B41FA5}">
                      <a16:colId xmlns:a16="http://schemas.microsoft.com/office/drawing/2014/main" val="2887949323"/>
                    </a:ext>
                  </a:extLst>
                </a:gridCol>
                <a:gridCol w="1317859">
                  <a:extLst>
                    <a:ext uri="{9D8B030D-6E8A-4147-A177-3AD203B41FA5}">
                      <a16:colId xmlns:a16="http://schemas.microsoft.com/office/drawing/2014/main" val="1574708035"/>
                    </a:ext>
                  </a:extLst>
                </a:gridCol>
                <a:gridCol w="1317859">
                  <a:extLst>
                    <a:ext uri="{9D8B030D-6E8A-4147-A177-3AD203B41FA5}">
                      <a16:colId xmlns:a16="http://schemas.microsoft.com/office/drawing/2014/main" val="3925173722"/>
                    </a:ext>
                  </a:extLst>
                </a:gridCol>
                <a:gridCol w="1317859">
                  <a:extLst>
                    <a:ext uri="{9D8B030D-6E8A-4147-A177-3AD203B41FA5}">
                      <a16:colId xmlns:a16="http://schemas.microsoft.com/office/drawing/2014/main" val="1081461201"/>
                    </a:ext>
                  </a:extLst>
                </a:gridCol>
              </a:tblGrid>
              <a:tr h="926190">
                <a:tc>
                  <a:txBody>
                    <a:bodyPr/>
                    <a:lstStyle/>
                    <a:p>
                      <a:pPr algn="ctr"/>
                      <a:endParaRPr lang="en-CA" dirty="0"/>
                    </a:p>
                  </a:txBody>
                  <a:tcPr>
                    <a:solidFill>
                      <a:schemeClr val="accent1">
                        <a:lumMod val="50000"/>
                      </a:schemeClr>
                    </a:solidFill>
                  </a:tcPr>
                </a:tc>
                <a:tc>
                  <a:txBody>
                    <a:bodyPr/>
                    <a:lstStyle/>
                    <a:p>
                      <a:pPr algn="ctr"/>
                      <a:r>
                        <a:rPr lang="en-CA" dirty="0"/>
                        <a:t>Accuracy</a:t>
                      </a:r>
                    </a:p>
                  </a:txBody>
                  <a:tcPr>
                    <a:solidFill>
                      <a:schemeClr val="accent1">
                        <a:lumMod val="50000"/>
                      </a:schemeClr>
                    </a:solidFill>
                  </a:tcPr>
                </a:tc>
                <a:tc>
                  <a:txBody>
                    <a:bodyPr/>
                    <a:lstStyle/>
                    <a:p>
                      <a:pPr algn="ctr"/>
                      <a:r>
                        <a:rPr lang="en-CA" dirty="0"/>
                        <a:t>AUC-ROC</a:t>
                      </a:r>
                    </a:p>
                  </a:txBody>
                  <a:tcPr>
                    <a:solidFill>
                      <a:schemeClr val="accent1">
                        <a:lumMod val="50000"/>
                      </a:schemeClr>
                    </a:solidFill>
                  </a:tcPr>
                </a:tc>
                <a:tc>
                  <a:txBody>
                    <a:bodyPr/>
                    <a:lstStyle/>
                    <a:p>
                      <a:pPr algn="ctr"/>
                      <a:r>
                        <a:rPr lang="en-CA" dirty="0"/>
                        <a:t>Precision</a:t>
                      </a:r>
                    </a:p>
                    <a:p>
                      <a:pPr algn="ctr"/>
                      <a:r>
                        <a:rPr lang="en-CA" dirty="0"/>
                        <a:t>(weighted Average)</a:t>
                      </a:r>
                    </a:p>
                  </a:txBody>
                  <a:tcPr>
                    <a:solidFill>
                      <a:schemeClr val="accent1">
                        <a:lumMod val="50000"/>
                      </a:schemeClr>
                    </a:solidFill>
                  </a:tcPr>
                </a:tc>
                <a:tc>
                  <a:txBody>
                    <a:bodyPr/>
                    <a:lstStyle/>
                    <a:p>
                      <a:pPr algn="ctr"/>
                      <a:r>
                        <a:rPr lang="en-CA" dirty="0"/>
                        <a:t>Recall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txBody>
                  <a:tcPr>
                    <a:solidFill>
                      <a:schemeClr val="accent1">
                        <a:lumMod val="50000"/>
                      </a:schemeClr>
                    </a:solidFill>
                  </a:tcPr>
                </a:tc>
                <a:tc>
                  <a:txBody>
                    <a:bodyPr/>
                    <a:lstStyle/>
                    <a:p>
                      <a:pPr algn="ctr"/>
                      <a:r>
                        <a:rPr lang="en-CA" dirty="0"/>
                        <a:t>F1-Score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txBody>
                  <a:tcPr>
                    <a:solidFill>
                      <a:schemeClr val="accent1">
                        <a:lumMod val="50000"/>
                      </a:schemeClr>
                    </a:solidFill>
                  </a:tcPr>
                </a:tc>
                <a:extLst>
                  <a:ext uri="{0D108BD9-81ED-4DB2-BD59-A6C34878D82A}">
                    <a16:rowId xmlns:a16="http://schemas.microsoft.com/office/drawing/2014/main" val="2362142517"/>
                  </a:ext>
                </a:extLst>
              </a:tr>
              <a:tr h="648704">
                <a:tc>
                  <a:txBody>
                    <a:bodyPr/>
                    <a:lstStyle/>
                    <a:p>
                      <a:pPr algn="ctr"/>
                      <a:r>
                        <a:rPr lang="en-CA" dirty="0"/>
                        <a:t>Breast Cancer</a:t>
                      </a:r>
                    </a:p>
                    <a:p>
                      <a:pPr algn="ctr"/>
                      <a:r>
                        <a:rPr lang="en-CA" dirty="0"/>
                        <a:t>RF</a:t>
                      </a:r>
                    </a:p>
                  </a:txBody>
                  <a:tcPr>
                    <a:solidFill>
                      <a:schemeClr val="accent1">
                        <a:lumMod val="75000"/>
                      </a:schemeClr>
                    </a:solidFill>
                  </a:tcPr>
                </a:tc>
                <a:tc>
                  <a:txBody>
                    <a:bodyPr/>
                    <a:lstStyle/>
                    <a:p>
                      <a:pPr algn="ctr"/>
                      <a:r>
                        <a:rPr lang="en-CA" dirty="0"/>
                        <a:t>93.6%</a:t>
                      </a:r>
                    </a:p>
                    <a:p>
                      <a:pPr algn="ctr"/>
                      <a:r>
                        <a:rPr lang="en-CA" dirty="0"/>
                        <a:t>training set (100 %)</a:t>
                      </a:r>
                    </a:p>
                  </a:txBody>
                  <a:tcPr>
                    <a:solidFill>
                      <a:schemeClr val="accent1">
                        <a:lumMod val="75000"/>
                      </a:schemeClr>
                    </a:solidFill>
                  </a:tcPr>
                </a:tc>
                <a:tc>
                  <a:txBody>
                    <a:bodyPr/>
                    <a:lstStyle/>
                    <a:p>
                      <a:pPr algn="ctr"/>
                      <a:r>
                        <a:rPr lang="en-CA" dirty="0"/>
                        <a:t>92%</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extLst>
                  <a:ext uri="{0D108BD9-81ED-4DB2-BD59-A6C34878D82A}">
                    <a16:rowId xmlns:a16="http://schemas.microsoft.com/office/drawing/2014/main" val="3606472607"/>
                  </a:ext>
                </a:extLst>
              </a:tr>
              <a:tr h="648704">
                <a:tc>
                  <a:txBody>
                    <a:bodyPr/>
                    <a:lstStyle/>
                    <a:p>
                      <a:pPr algn="ctr"/>
                      <a:r>
                        <a:rPr lang="en-CA" dirty="0"/>
                        <a:t>Breast Cancer</a:t>
                      </a:r>
                    </a:p>
                    <a:p>
                      <a:pPr algn="ctr"/>
                      <a:r>
                        <a:rPr lang="en-CA" b="1" dirty="0"/>
                        <a:t>XGB</a:t>
                      </a:r>
                    </a:p>
                  </a:txBody>
                  <a:tcPr>
                    <a:solidFill>
                      <a:schemeClr val="accent1">
                        <a:lumMod val="60000"/>
                        <a:lumOff val="40000"/>
                      </a:schemeClr>
                    </a:solidFill>
                  </a:tcPr>
                </a:tc>
                <a:tc>
                  <a:txBody>
                    <a:bodyPr/>
                    <a:lstStyle/>
                    <a:p>
                      <a:pPr algn="ctr"/>
                      <a:r>
                        <a:rPr lang="en-CA" b="0" dirty="0"/>
                        <a:t>96.5 %</a:t>
                      </a:r>
                    </a:p>
                    <a:p>
                      <a:pPr algn="ctr"/>
                      <a:r>
                        <a:rPr lang="en-CA" b="0" dirty="0"/>
                        <a:t>(100 %)</a:t>
                      </a:r>
                    </a:p>
                  </a:txBody>
                  <a:tcPr>
                    <a:solidFill>
                      <a:schemeClr val="accent1">
                        <a:lumMod val="60000"/>
                        <a:lumOff val="40000"/>
                      </a:schemeClr>
                    </a:solidFill>
                  </a:tcPr>
                </a:tc>
                <a:tc>
                  <a:txBody>
                    <a:bodyPr/>
                    <a:lstStyle/>
                    <a:p>
                      <a:pPr algn="ctr"/>
                      <a:r>
                        <a:rPr lang="en-CA" b="0" dirty="0"/>
                        <a:t>97.9 %</a:t>
                      </a:r>
                    </a:p>
                  </a:txBody>
                  <a:tcPr>
                    <a:solidFill>
                      <a:schemeClr val="accent1">
                        <a:lumMod val="60000"/>
                        <a:lumOff val="40000"/>
                      </a:schemeClr>
                    </a:solidFill>
                  </a:tcPr>
                </a:tc>
                <a:tc>
                  <a:txBody>
                    <a:bodyPr/>
                    <a:lstStyle/>
                    <a:p>
                      <a:pPr algn="ctr"/>
                      <a:r>
                        <a:rPr lang="en-CA" b="0" dirty="0"/>
                        <a:t>97 %</a:t>
                      </a:r>
                    </a:p>
                  </a:txBody>
                  <a:tcPr>
                    <a:solidFill>
                      <a:schemeClr val="accent1">
                        <a:lumMod val="60000"/>
                        <a:lumOff val="40000"/>
                      </a:schemeClr>
                    </a:solidFill>
                  </a:tcPr>
                </a:tc>
                <a:tc>
                  <a:txBody>
                    <a:bodyPr/>
                    <a:lstStyle/>
                    <a:p>
                      <a:pPr algn="ctr"/>
                      <a:r>
                        <a:rPr lang="en-CA" b="0" dirty="0"/>
                        <a:t>96 %</a:t>
                      </a:r>
                    </a:p>
                  </a:txBody>
                  <a:tcPr>
                    <a:solidFill>
                      <a:schemeClr val="accent1">
                        <a:lumMod val="60000"/>
                        <a:lumOff val="40000"/>
                      </a:schemeClr>
                    </a:solidFill>
                  </a:tcPr>
                </a:tc>
                <a:tc>
                  <a:txBody>
                    <a:bodyPr/>
                    <a:lstStyle/>
                    <a:p>
                      <a:pPr algn="ctr"/>
                      <a:r>
                        <a:rPr lang="en-CA" b="1" dirty="0"/>
                        <a:t>96 %</a:t>
                      </a:r>
                    </a:p>
                  </a:txBody>
                  <a:tcPr>
                    <a:solidFill>
                      <a:schemeClr val="accent1">
                        <a:lumMod val="60000"/>
                        <a:lumOff val="40000"/>
                      </a:schemeClr>
                    </a:solidFill>
                  </a:tcPr>
                </a:tc>
                <a:extLst>
                  <a:ext uri="{0D108BD9-81ED-4DB2-BD59-A6C34878D82A}">
                    <a16:rowId xmlns:a16="http://schemas.microsoft.com/office/drawing/2014/main" val="1841568887"/>
                  </a:ext>
                </a:extLst>
              </a:tr>
              <a:tr h="732693">
                <a:tc>
                  <a:txBody>
                    <a:bodyPr/>
                    <a:lstStyle/>
                    <a:p>
                      <a:pPr algn="ctr"/>
                      <a:r>
                        <a:rPr lang="en-CA" dirty="0"/>
                        <a:t>Credit Card</a:t>
                      </a:r>
                    </a:p>
                    <a:p>
                      <a:pPr algn="ctr"/>
                      <a:r>
                        <a:rPr lang="en-CA" dirty="0"/>
                        <a:t>RF</a:t>
                      </a:r>
                    </a:p>
                  </a:txBody>
                  <a:tcPr>
                    <a:solidFill>
                      <a:schemeClr val="accent1">
                        <a:lumMod val="75000"/>
                      </a:schemeClr>
                    </a:solidFill>
                  </a:tcPr>
                </a:tc>
                <a:tc>
                  <a:txBody>
                    <a:bodyPr/>
                    <a:lstStyle/>
                    <a:p>
                      <a:pPr algn="ctr"/>
                      <a:r>
                        <a:rPr lang="en-CA" dirty="0"/>
                        <a:t>74.9 %</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training set (88.3 %)</a:t>
                      </a:r>
                    </a:p>
                  </a:txBody>
                  <a:tcPr>
                    <a:solidFill>
                      <a:schemeClr val="accent1">
                        <a:lumMod val="75000"/>
                      </a:schemeClr>
                    </a:solidFill>
                  </a:tcPr>
                </a:tc>
                <a:tc>
                  <a:txBody>
                    <a:bodyPr/>
                    <a:lstStyle/>
                    <a:p>
                      <a:pPr algn="ctr"/>
                      <a:r>
                        <a:rPr lang="en-CA" dirty="0"/>
                        <a:t>65.4 %</a:t>
                      </a:r>
                    </a:p>
                  </a:txBody>
                  <a:tcPr>
                    <a:solidFill>
                      <a:schemeClr val="accent1">
                        <a:lumMod val="75000"/>
                      </a:schemeClr>
                    </a:solidFill>
                  </a:tcPr>
                </a:tc>
                <a:tc>
                  <a:txBody>
                    <a:bodyPr/>
                    <a:lstStyle/>
                    <a:p>
                      <a:pPr algn="ctr"/>
                      <a:r>
                        <a:rPr lang="en-CA" dirty="0"/>
                        <a:t>41%</a:t>
                      </a:r>
                    </a:p>
                  </a:txBody>
                  <a:tcPr>
                    <a:solidFill>
                      <a:schemeClr val="accent1">
                        <a:lumMod val="75000"/>
                      </a:schemeClr>
                    </a:solidFill>
                  </a:tcPr>
                </a:tc>
                <a:tc>
                  <a:txBody>
                    <a:bodyPr/>
                    <a:lstStyle/>
                    <a:p>
                      <a:pPr algn="ctr"/>
                      <a:r>
                        <a:rPr lang="en-CA" dirty="0"/>
                        <a:t>31 %</a:t>
                      </a:r>
                    </a:p>
                  </a:txBody>
                  <a:tcPr>
                    <a:solidFill>
                      <a:schemeClr val="accent1">
                        <a:lumMod val="75000"/>
                      </a:schemeClr>
                    </a:solidFill>
                  </a:tcPr>
                </a:tc>
                <a:tc>
                  <a:txBody>
                    <a:bodyPr/>
                    <a:lstStyle/>
                    <a:p>
                      <a:pPr algn="ctr"/>
                      <a:r>
                        <a:rPr lang="en-CA" dirty="0"/>
                        <a:t>36 %</a:t>
                      </a:r>
                    </a:p>
                  </a:txBody>
                  <a:tcPr>
                    <a:solidFill>
                      <a:schemeClr val="accent1">
                        <a:lumMod val="75000"/>
                      </a:schemeClr>
                    </a:solidFill>
                  </a:tcPr>
                </a:tc>
                <a:extLst>
                  <a:ext uri="{0D108BD9-81ED-4DB2-BD59-A6C34878D82A}">
                    <a16:rowId xmlns:a16="http://schemas.microsoft.com/office/drawing/2014/main" val="505537451"/>
                  </a:ext>
                </a:extLst>
              </a:tr>
              <a:tr h="648704">
                <a:tc>
                  <a:txBody>
                    <a:bodyPr/>
                    <a:lstStyle/>
                    <a:p>
                      <a:pPr algn="ctr"/>
                      <a:r>
                        <a:rPr lang="en-CA" dirty="0"/>
                        <a:t>Credit Card</a:t>
                      </a:r>
                    </a:p>
                    <a:p>
                      <a:pPr algn="ctr"/>
                      <a:r>
                        <a:rPr lang="en-CA" b="1" dirty="0"/>
                        <a:t>XGB</a:t>
                      </a:r>
                    </a:p>
                  </a:txBody>
                  <a:tcPr>
                    <a:solidFill>
                      <a:schemeClr val="accent1">
                        <a:lumMod val="60000"/>
                        <a:lumOff val="40000"/>
                      </a:schemeClr>
                    </a:solidFill>
                  </a:tcPr>
                </a:tc>
                <a:tc>
                  <a:txBody>
                    <a:bodyPr/>
                    <a:lstStyle/>
                    <a:p>
                      <a:pPr algn="ctr"/>
                      <a:r>
                        <a:rPr lang="en-CA" b="0" dirty="0"/>
                        <a:t>81.6 %</a:t>
                      </a:r>
                    </a:p>
                    <a:p>
                      <a:pPr algn="ctr"/>
                      <a:r>
                        <a:rPr lang="en-CA" b="0" dirty="0"/>
                        <a:t>(85.8 %)</a:t>
                      </a:r>
                    </a:p>
                  </a:txBody>
                  <a:tcPr>
                    <a:solidFill>
                      <a:schemeClr val="accent1">
                        <a:lumMod val="60000"/>
                        <a:lumOff val="40000"/>
                      </a:schemeClr>
                    </a:solidFill>
                  </a:tcPr>
                </a:tc>
                <a:tc>
                  <a:txBody>
                    <a:bodyPr/>
                    <a:lstStyle/>
                    <a:p>
                      <a:pPr algn="ctr"/>
                      <a:r>
                        <a:rPr lang="en-CA" b="0" dirty="0"/>
                        <a:t>75.3 %</a:t>
                      </a:r>
                    </a:p>
                  </a:txBody>
                  <a:tcPr>
                    <a:solidFill>
                      <a:schemeClr val="accent1">
                        <a:lumMod val="60000"/>
                        <a:lumOff val="40000"/>
                      </a:schemeClr>
                    </a:solidFill>
                  </a:tcPr>
                </a:tc>
                <a:tc>
                  <a:txBody>
                    <a:bodyPr/>
                    <a:lstStyle/>
                    <a:p>
                      <a:pPr algn="ctr"/>
                      <a:r>
                        <a:rPr lang="en-CA" b="0" dirty="0"/>
                        <a:t>66 %</a:t>
                      </a:r>
                    </a:p>
                  </a:txBody>
                  <a:tcPr>
                    <a:solidFill>
                      <a:schemeClr val="accent1">
                        <a:lumMod val="60000"/>
                        <a:lumOff val="40000"/>
                      </a:schemeClr>
                    </a:solidFill>
                  </a:tcPr>
                </a:tc>
                <a:tc>
                  <a:txBody>
                    <a:bodyPr/>
                    <a:lstStyle/>
                    <a:p>
                      <a:pPr algn="ctr"/>
                      <a:r>
                        <a:rPr lang="en-CA" b="0" dirty="0"/>
                        <a:t>35 %</a:t>
                      </a:r>
                    </a:p>
                  </a:txBody>
                  <a:tcPr>
                    <a:solidFill>
                      <a:schemeClr val="accent1">
                        <a:lumMod val="60000"/>
                        <a:lumOff val="40000"/>
                      </a:schemeClr>
                    </a:solidFill>
                  </a:tcPr>
                </a:tc>
                <a:tc>
                  <a:txBody>
                    <a:bodyPr/>
                    <a:lstStyle/>
                    <a:p>
                      <a:pPr algn="ctr"/>
                      <a:r>
                        <a:rPr lang="en-CA" b="1" dirty="0"/>
                        <a:t>45 %</a:t>
                      </a:r>
                    </a:p>
                  </a:txBody>
                  <a:tcPr>
                    <a:solidFill>
                      <a:schemeClr val="accent1">
                        <a:lumMod val="60000"/>
                        <a:lumOff val="40000"/>
                      </a:schemeClr>
                    </a:solidFill>
                  </a:tcPr>
                </a:tc>
                <a:extLst>
                  <a:ext uri="{0D108BD9-81ED-4DB2-BD59-A6C34878D82A}">
                    <a16:rowId xmlns:a16="http://schemas.microsoft.com/office/drawing/2014/main" val="1053582617"/>
                  </a:ext>
                </a:extLst>
              </a:tr>
              <a:tr h="648704">
                <a:tc>
                  <a:txBody>
                    <a:bodyPr/>
                    <a:lstStyle/>
                    <a:p>
                      <a:pPr algn="ctr"/>
                      <a:r>
                        <a:rPr lang="en-CA" dirty="0"/>
                        <a:t>Wheat</a:t>
                      </a:r>
                    </a:p>
                    <a:p>
                      <a:pPr algn="ctr"/>
                      <a:r>
                        <a:rPr lang="en-CA" dirty="0"/>
                        <a:t>RF</a:t>
                      </a:r>
                    </a:p>
                  </a:txBody>
                  <a:tcPr>
                    <a:solidFill>
                      <a:schemeClr val="accent1">
                        <a:lumMod val="75000"/>
                      </a:schemeClr>
                    </a:solidFill>
                  </a:tcPr>
                </a:tc>
                <a:tc>
                  <a:txBody>
                    <a:bodyPr/>
                    <a:lstStyle/>
                    <a:p>
                      <a:pPr algn="ctr"/>
                      <a:r>
                        <a:rPr lang="en-CA" dirty="0"/>
                        <a:t>88.9 %</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training set (94.6 %)</a:t>
                      </a:r>
                    </a:p>
                  </a:txBody>
                  <a:tcPr>
                    <a:solidFill>
                      <a:schemeClr val="accent1">
                        <a:lumMod val="75000"/>
                      </a:schemeClr>
                    </a:solidFill>
                  </a:tcPr>
                </a:tc>
                <a:tc>
                  <a:txBody>
                    <a:bodyPr/>
                    <a:lstStyle/>
                    <a:p>
                      <a:pPr algn="ctr"/>
                      <a:r>
                        <a:rPr lang="en-CA" dirty="0"/>
                        <a:t>92.1 %</a:t>
                      </a:r>
                    </a:p>
                  </a:txBody>
                  <a:tcPr>
                    <a:solidFill>
                      <a:schemeClr val="accent1">
                        <a:lumMod val="75000"/>
                      </a:schemeClr>
                    </a:solidFill>
                  </a:tcPr>
                </a:tc>
                <a:tc>
                  <a:txBody>
                    <a:bodyPr/>
                    <a:lstStyle/>
                    <a:p>
                      <a:pPr algn="ctr"/>
                      <a:r>
                        <a:rPr lang="en-CA" b="0" dirty="0"/>
                        <a:t>89 %</a:t>
                      </a:r>
                    </a:p>
                  </a:txBody>
                  <a:tcPr>
                    <a:solidFill>
                      <a:schemeClr val="accent1">
                        <a:lumMod val="75000"/>
                      </a:schemeClr>
                    </a:solidFill>
                  </a:tcPr>
                </a:tc>
                <a:tc>
                  <a:txBody>
                    <a:bodyPr/>
                    <a:lstStyle/>
                    <a:p>
                      <a:pPr algn="ctr"/>
                      <a:r>
                        <a:rPr lang="en-CA" b="0" dirty="0"/>
                        <a:t>89 %</a:t>
                      </a:r>
                    </a:p>
                  </a:txBody>
                  <a:tcPr>
                    <a:solidFill>
                      <a:schemeClr val="accent1">
                        <a:lumMod val="75000"/>
                      </a:schemeClr>
                    </a:solidFill>
                  </a:tcPr>
                </a:tc>
                <a:tc>
                  <a:txBody>
                    <a:bodyPr/>
                    <a:lstStyle/>
                    <a:p>
                      <a:pPr algn="ctr"/>
                      <a:r>
                        <a:rPr lang="en-CA" b="0" dirty="0"/>
                        <a:t>89 %</a:t>
                      </a:r>
                    </a:p>
                  </a:txBody>
                  <a:tcPr>
                    <a:solidFill>
                      <a:schemeClr val="accent1">
                        <a:lumMod val="75000"/>
                      </a:schemeClr>
                    </a:solidFill>
                  </a:tcPr>
                </a:tc>
                <a:extLst>
                  <a:ext uri="{0D108BD9-81ED-4DB2-BD59-A6C34878D82A}">
                    <a16:rowId xmlns:a16="http://schemas.microsoft.com/office/drawing/2014/main" val="3953200933"/>
                  </a:ext>
                </a:extLst>
              </a:tr>
              <a:tr h="648704">
                <a:tc>
                  <a:txBody>
                    <a:bodyPr/>
                    <a:lstStyle/>
                    <a:p>
                      <a:pPr algn="ctr"/>
                      <a:r>
                        <a:rPr lang="en-CA" dirty="0"/>
                        <a:t>Wheat</a:t>
                      </a:r>
                    </a:p>
                    <a:p>
                      <a:pPr algn="ctr"/>
                      <a:r>
                        <a:rPr lang="en-CA" b="1" dirty="0"/>
                        <a:t>XGB</a:t>
                      </a:r>
                    </a:p>
                  </a:txBody>
                  <a:tcPr>
                    <a:solidFill>
                      <a:schemeClr val="accent1">
                        <a:lumMod val="60000"/>
                        <a:lumOff val="40000"/>
                      </a:schemeClr>
                    </a:solidFill>
                  </a:tcPr>
                </a:tc>
                <a:tc>
                  <a:txBody>
                    <a:bodyPr/>
                    <a:lstStyle/>
                    <a:p>
                      <a:pPr algn="ctr"/>
                      <a:r>
                        <a:rPr lang="en-CA" b="0" dirty="0"/>
                        <a:t>95.5 %</a:t>
                      </a:r>
                    </a:p>
                    <a:p>
                      <a:pPr algn="ctr"/>
                      <a:r>
                        <a:rPr lang="en-CA" dirty="0"/>
                        <a:t>(94.3 %)</a:t>
                      </a:r>
                    </a:p>
                  </a:txBody>
                  <a:tcPr>
                    <a:solidFill>
                      <a:schemeClr val="accent1">
                        <a:lumMod val="60000"/>
                        <a:lumOff val="40000"/>
                      </a:schemeClr>
                    </a:solidFill>
                  </a:tcPr>
                </a:tc>
                <a:tc>
                  <a:txBody>
                    <a:bodyPr/>
                    <a:lstStyle/>
                    <a:p>
                      <a:pPr algn="ctr"/>
                      <a:r>
                        <a:rPr lang="en-CA" b="1" dirty="0"/>
                        <a:t>99.2 %</a:t>
                      </a:r>
                    </a:p>
                  </a:txBody>
                  <a:tcPr>
                    <a:solidFill>
                      <a:schemeClr val="accent1">
                        <a:lumMod val="60000"/>
                        <a:lumOff val="40000"/>
                      </a:schemeClr>
                    </a:solidFill>
                  </a:tcPr>
                </a:tc>
                <a:tc>
                  <a:txBody>
                    <a:bodyPr/>
                    <a:lstStyle/>
                    <a:p>
                      <a:pPr algn="ctr"/>
                      <a:r>
                        <a:rPr lang="en-CA" dirty="0"/>
                        <a:t>80 % </a:t>
                      </a:r>
                    </a:p>
                  </a:txBody>
                  <a:tcPr>
                    <a:solidFill>
                      <a:schemeClr val="accent1">
                        <a:lumMod val="60000"/>
                        <a:lumOff val="40000"/>
                      </a:schemeClr>
                    </a:solidFill>
                  </a:tcPr>
                </a:tc>
                <a:tc>
                  <a:txBody>
                    <a:bodyPr/>
                    <a:lstStyle/>
                    <a:p>
                      <a:pPr algn="ctr"/>
                      <a:r>
                        <a:rPr lang="en-CA" dirty="0"/>
                        <a:t>79 %</a:t>
                      </a:r>
                    </a:p>
                  </a:txBody>
                  <a:tcPr>
                    <a:solidFill>
                      <a:schemeClr val="accent1">
                        <a:lumMod val="60000"/>
                        <a:lumOff val="40000"/>
                      </a:schemeClr>
                    </a:solidFill>
                  </a:tcPr>
                </a:tc>
                <a:tc>
                  <a:txBody>
                    <a:bodyPr/>
                    <a:lstStyle/>
                    <a:p>
                      <a:pPr algn="ctr"/>
                      <a:r>
                        <a:rPr lang="en-CA" dirty="0"/>
                        <a:t>79 %</a:t>
                      </a:r>
                    </a:p>
                  </a:txBody>
                  <a:tcPr>
                    <a:solidFill>
                      <a:schemeClr val="accent1">
                        <a:lumMod val="60000"/>
                        <a:lumOff val="40000"/>
                      </a:schemeClr>
                    </a:solidFill>
                  </a:tcPr>
                </a:tc>
                <a:extLst>
                  <a:ext uri="{0D108BD9-81ED-4DB2-BD59-A6C34878D82A}">
                    <a16:rowId xmlns:a16="http://schemas.microsoft.com/office/drawing/2014/main" val="2774967821"/>
                  </a:ext>
                </a:extLst>
              </a:tr>
            </a:tbl>
          </a:graphicData>
        </a:graphic>
      </p:graphicFrame>
    </p:spTree>
    <p:extLst>
      <p:ext uri="{BB962C8B-B14F-4D97-AF65-F5344CB8AC3E}">
        <p14:creationId xmlns:p14="http://schemas.microsoft.com/office/powerpoint/2010/main" val="366230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9063692" cy="360000"/>
          </a:xfrm>
        </p:spPr>
        <p:txBody>
          <a:bodyPr/>
          <a:lstStyle/>
          <a:p>
            <a:r>
              <a:rPr lang="en-US" dirty="0"/>
              <a:t>Conclusion: Bag-Boosting Models</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7999"/>
            <a:ext cx="5134112" cy="1006331"/>
          </a:xfrm>
        </p:spPr>
        <p:txBody>
          <a:bodyPr/>
          <a:lstStyle/>
          <a:p>
            <a:r>
              <a:rPr lang="en-US" dirty="0"/>
              <a:t>These models were less prone to overfitting than the decision tree model. XG Boost model was less prone to classification bias than the random forest model.</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r>
              <a:rPr lang="en-US" dirty="0"/>
              <a:t>The XG Boost Model performed better than RF, in terms of accuracy and minimizing errors.</a:t>
            </a:r>
          </a:p>
          <a:p>
            <a:r>
              <a:rPr lang="en-US" dirty="0"/>
              <a:t>The XG Boost Model is less biased towards the dominant class than the remaining tree models.</a:t>
            </a:r>
          </a:p>
          <a:p>
            <a:r>
              <a:rPr lang="en-US" dirty="0"/>
              <a:t>Among the tree models, XG boost gave the best results for the credit card dataset.</a:t>
            </a:r>
          </a:p>
          <a:p>
            <a:r>
              <a:rPr lang="en-US" dirty="0"/>
              <a:t>The ‘aggravation factor’ was low when executing the model. </a:t>
            </a:r>
          </a:p>
          <a:p>
            <a:r>
              <a:rPr lang="en-US" dirty="0"/>
              <a:t>RF also had a relatively low ‘aggravation factor’</a:t>
            </a:r>
          </a:p>
          <a:p>
            <a:endParaRPr lang="en-US" dirty="0"/>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14</a:t>
            </a:fld>
            <a:endParaRPr lang="en-US" dirty="0"/>
          </a:p>
        </p:txBody>
      </p:sp>
      <p:pic>
        <p:nvPicPr>
          <p:cNvPr id="10" name="Picture Placeholder 13">
            <a:extLst>
              <a:ext uri="{FF2B5EF4-FFF2-40B4-BE49-F238E27FC236}">
                <a16:creationId xmlns:a16="http://schemas.microsoft.com/office/drawing/2014/main" id="{9BA81429-5E68-4157-AB92-F032C43ECC56}"/>
              </a:ext>
            </a:extLst>
          </p:cNvPr>
          <p:cNvPicPr>
            <a:picLocks noChangeAspect="1"/>
          </p:cNvPicPr>
          <p:nvPr/>
        </p:nvPicPr>
        <p:blipFill>
          <a:blip r:embed="rId5"/>
          <a:srcRect/>
          <a:stretch/>
        </p:blipFill>
        <p:spPr>
          <a:xfrm>
            <a:off x="6812170" y="235258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1" name="Picture Placeholder 16">
            <a:extLst>
              <a:ext uri="{FF2B5EF4-FFF2-40B4-BE49-F238E27FC236}">
                <a16:creationId xmlns:a16="http://schemas.microsoft.com/office/drawing/2014/main" id="{D34B7248-A7F8-4BA8-84B8-15FA62309216}"/>
              </a:ext>
            </a:extLst>
          </p:cNvPr>
          <p:cNvPicPr>
            <a:picLocks noChangeAspect="1"/>
          </p:cNvPicPr>
          <p:nvPr/>
        </p:nvPicPr>
        <p:blipFill>
          <a:blip r:embed="rId6"/>
          <a:srcRect/>
          <a:stretch/>
        </p:blipFill>
        <p:spPr>
          <a:xfrm>
            <a:off x="8812419"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2" name="Picture Placeholder 18">
            <a:extLst>
              <a:ext uri="{FF2B5EF4-FFF2-40B4-BE49-F238E27FC236}">
                <a16:creationId xmlns:a16="http://schemas.microsoft.com/office/drawing/2014/main" id="{356461FB-1595-438B-8292-48192CD54926}"/>
              </a:ext>
            </a:extLst>
          </p:cNvPr>
          <p:cNvPicPr>
            <a:picLocks noChangeAspect="1"/>
          </p:cNvPicPr>
          <p:nvPr/>
        </p:nvPicPr>
        <p:blipFill>
          <a:blip r:embed="rId7"/>
          <a:srcRect/>
          <a:stretch/>
        </p:blipFill>
        <p:spPr>
          <a:xfrm>
            <a:off x="8812418"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11722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Deep Learning</a:t>
            </a:r>
          </a:p>
        </p:txBody>
      </p:sp>
      <p:graphicFrame>
        <p:nvGraphicFramePr>
          <p:cNvPr id="7" name="Diagram 6">
            <a:extLst>
              <a:ext uri="{FF2B5EF4-FFF2-40B4-BE49-F238E27FC236}">
                <a16:creationId xmlns:a16="http://schemas.microsoft.com/office/drawing/2014/main" id="{8D4998F5-506C-409C-805F-DCE7F27D9DB6}"/>
              </a:ext>
            </a:extLst>
          </p:cNvPr>
          <p:cNvGraphicFramePr/>
          <p:nvPr>
            <p:extLst>
              <p:ext uri="{D42A27DB-BD31-4B8C-83A1-F6EECF244321}">
                <p14:modId xmlns:p14="http://schemas.microsoft.com/office/powerpoint/2010/main" val="718726427"/>
              </p:ext>
            </p:extLst>
          </p:nvPr>
        </p:nvGraphicFramePr>
        <p:xfrm>
          <a:off x="431801" y="1008000"/>
          <a:ext cx="5472000" cy="473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7"/>
          <a:srcRect/>
          <a:stretch/>
        </p:blipFill>
        <p:spPr>
          <a:xfrm>
            <a:off x="6481149" y="1664678"/>
            <a:ext cx="4904790" cy="4491322"/>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15</a:t>
            </a:fld>
            <a:endParaRPr lang="en-US" dirty="0"/>
          </a:p>
        </p:txBody>
      </p:sp>
    </p:spTree>
    <p:extLst>
      <p:ext uri="{BB962C8B-B14F-4D97-AF65-F5344CB8AC3E}">
        <p14:creationId xmlns:p14="http://schemas.microsoft.com/office/powerpoint/2010/main" val="378958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Deep Learning Model</a:t>
            </a:r>
          </a:p>
        </p:txBody>
      </p:sp>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srcRect/>
          <a:stretch/>
        </p:blipFill>
        <p:spPr>
          <a:xfrm>
            <a:off x="71599" y="1865352"/>
            <a:ext cx="3640951" cy="3634154"/>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1892075" y="904816"/>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16</a:t>
            </a:fld>
            <a:endParaRPr lang="en-US" dirty="0"/>
          </a:p>
        </p:txBody>
      </p:sp>
      <p:graphicFrame>
        <p:nvGraphicFramePr>
          <p:cNvPr id="10" name="Table 13">
            <a:extLst>
              <a:ext uri="{FF2B5EF4-FFF2-40B4-BE49-F238E27FC236}">
                <a16:creationId xmlns:a16="http://schemas.microsoft.com/office/drawing/2014/main" id="{DCC482E5-D677-4FA1-B53F-0A6129D681C7}"/>
              </a:ext>
            </a:extLst>
          </p:cNvPr>
          <p:cNvGraphicFramePr>
            <a:graphicFrameLocks/>
          </p:cNvGraphicFramePr>
          <p:nvPr>
            <p:extLst>
              <p:ext uri="{D42A27DB-BD31-4B8C-83A1-F6EECF244321}">
                <p14:modId xmlns:p14="http://schemas.microsoft.com/office/powerpoint/2010/main" val="4072474371"/>
              </p:ext>
            </p:extLst>
          </p:nvPr>
        </p:nvGraphicFramePr>
        <p:xfrm>
          <a:off x="3820501" y="1087615"/>
          <a:ext cx="7907154" cy="5189628"/>
        </p:xfrm>
        <a:graphic>
          <a:graphicData uri="http://schemas.openxmlformats.org/drawingml/2006/table">
            <a:tbl>
              <a:tblPr firstRow="1" bandRow="1">
                <a:tableStyleId>{F5AB1C69-6EDB-4FF4-983F-18BD219EF322}</a:tableStyleId>
              </a:tblPr>
              <a:tblGrid>
                <a:gridCol w="1317859">
                  <a:extLst>
                    <a:ext uri="{9D8B030D-6E8A-4147-A177-3AD203B41FA5}">
                      <a16:colId xmlns:a16="http://schemas.microsoft.com/office/drawing/2014/main" val="1889273806"/>
                    </a:ext>
                  </a:extLst>
                </a:gridCol>
                <a:gridCol w="1317859">
                  <a:extLst>
                    <a:ext uri="{9D8B030D-6E8A-4147-A177-3AD203B41FA5}">
                      <a16:colId xmlns:a16="http://schemas.microsoft.com/office/drawing/2014/main" val="675152898"/>
                    </a:ext>
                  </a:extLst>
                </a:gridCol>
                <a:gridCol w="1317859">
                  <a:extLst>
                    <a:ext uri="{9D8B030D-6E8A-4147-A177-3AD203B41FA5}">
                      <a16:colId xmlns:a16="http://schemas.microsoft.com/office/drawing/2014/main" val="2887949323"/>
                    </a:ext>
                  </a:extLst>
                </a:gridCol>
                <a:gridCol w="1317859">
                  <a:extLst>
                    <a:ext uri="{9D8B030D-6E8A-4147-A177-3AD203B41FA5}">
                      <a16:colId xmlns:a16="http://schemas.microsoft.com/office/drawing/2014/main" val="1574708035"/>
                    </a:ext>
                  </a:extLst>
                </a:gridCol>
                <a:gridCol w="1317859">
                  <a:extLst>
                    <a:ext uri="{9D8B030D-6E8A-4147-A177-3AD203B41FA5}">
                      <a16:colId xmlns:a16="http://schemas.microsoft.com/office/drawing/2014/main" val="1006388237"/>
                    </a:ext>
                  </a:extLst>
                </a:gridCol>
                <a:gridCol w="1317859">
                  <a:extLst>
                    <a:ext uri="{9D8B030D-6E8A-4147-A177-3AD203B41FA5}">
                      <a16:colId xmlns:a16="http://schemas.microsoft.com/office/drawing/2014/main" val="1081461201"/>
                    </a:ext>
                  </a:extLst>
                </a:gridCol>
              </a:tblGrid>
              <a:tr h="1297407">
                <a:tc>
                  <a:txBody>
                    <a:bodyPr/>
                    <a:lstStyle/>
                    <a:p>
                      <a:pPr algn="ctr"/>
                      <a:endParaRPr lang="en-CA" dirty="0"/>
                    </a:p>
                  </a:txBody>
                  <a:tcPr>
                    <a:solidFill>
                      <a:schemeClr val="accent1">
                        <a:lumMod val="50000"/>
                      </a:schemeClr>
                    </a:solidFill>
                  </a:tcPr>
                </a:tc>
                <a:tc>
                  <a:txBody>
                    <a:bodyPr/>
                    <a:lstStyle/>
                    <a:p>
                      <a:pPr algn="ctr"/>
                      <a:r>
                        <a:rPr lang="en-CA" dirty="0"/>
                        <a:t>Accuracy</a:t>
                      </a:r>
                    </a:p>
                  </a:txBody>
                  <a:tcPr>
                    <a:solidFill>
                      <a:schemeClr val="accent1">
                        <a:lumMod val="50000"/>
                      </a:schemeClr>
                    </a:solidFill>
                  </a:tcPr>
                </a:tc>
                <a:tc>
                  <a:txBody>
                    <a:bodyPr/>
                    <a:lstStyle/>
                    <a:p>
                      <a:pPr algn="ctr"/>
                      <a:r>
                        <a:rPr lang="en-CA" dirty="0"/>
                        <a:t>AUC-ROC</a:t>
                      </a:r>
                    </a:p>
                  </a:txBody>
                  <a:tcPr>
                    <a:solidFill>
                      <a:schemeClr val="accent1">
                        <a:lumMod val="50000"/>
                      </a:schemeClr>
                    </a:solidFill>
                  </a:tcPr>
                </a:tc>
                <a:tc>
                  <a:txBody>
                    <a:bodyPr/>
                    <a:lstStyle/>
                    <a:p>
                      <a:pPr algn="ctr"/>
                      <a:r>
                        <a:rPr lang="en-CA" dirty="0"/>
                        <a:t>Precision</a:t>
                      </a:r>
                    </a:p>
                    <a:p>
                      <a:pPr algn="ctr"/>
                      <a:r>
                        <a:rPr lang="en-CA" dirty="0"/>
                        <a:t>(weighted Average)</a:t>
                      </a:r>
                    </a:p>
                  </a:txBody>
                  <a:tcPr>
                    <a:solidFill>
                      <a:schemeClr val="accent1">
                        <a:lumMod val="50000"/>
                      </a:schemeClr>
                    </a:solidFill>
                  </a:tcPr>
                </a:tc>
                <a:tc>
                  <a:txBody>
                    <a:bodyPr/>
                    <a:lstStyle/>
                    <a:p>
                      <a:pPr algn="ctr"/>
                      <a:r>
                        <a:rPr lang="en-CA" dirty="0"/>
                        <a:t>Recall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p>
                      <a:pPr algn="ctr"/>
                      <a:endParaRPr lang="en-CA" dirty="0"/>
                    </a:p>
                  </a:txBody>
                  <a:tcPr>
                    <a:solidFill>
                      <a:schemeClr val="accent1">
                        <a:lumMod val="50000"/>
                      </a:schemeClr>
                    </a:solidFill>
                  </a:tcPr>
                </a:tc>
                <a:tc>
                  <a:txBody>
                    <a:bodyPr/>
                    <a:lstStyle/>
                    <a:p>
                      <a:pPr algn="ctr"/>
                      <a:r>
                        <a:rPr lang="en-CA" dirty="0"/>
                        <a:t>F1-Score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p>
                      <a:pPr algn="ctr"/>
                      <a:endParaRPr lang="en-CA" dirty="0"/>
                    </a:p>
                  </a:txBody>
                  <a:tcPr>
                    <a:solidFill>
                      <a:schemeClr val="accent1">
                        <a:lumMod val="50000"/>
                      </a:schemeClr>
                    </a:solidFill>
                  </a:tcPr>
                </a:tc>
                <a:extLst>
                  <a:ext uri="{0D108BD9-81ED-4DB2-BD59-A6C34878D82A}">
                    <a16:rowId xmlns:a16="http://schemas.microsoft.com/office/drawing/2014/main" val="2362142517"/>
                  </a:ext>
                </a:extLst>
              </a:tr>
              <a:tr h="1297407">
                <a:tc>
                  <a:txBody>
                    <a:bodyPr/>
                    <a:lstStyle/>
                    <a:p>
                      <a:pPr algn="ctr"/>
                      <a:r>
                        <a:rPr lang="en-CA" dirty="0"/>
                        <a:t>Breast Cancer Dataset</a:t>
                      </a:r>
                    </a:p>
                  </a:txBody>
                  <a:tcPr>
                    <a:solidFill>
                      <a:schemeClr val="accent1">
                        <a:lumMod val="75000"/>
                      </a:schemeClr>
                    </a:solidFill>
                  </a:tcPr>
                </a:tc>
                <a:tc>
                  <a:txBody>
                    <a:bodyPr/>
                    <a:lstStyle/>
                    <a:p>
                      <a:pPr algn="ctr"/>
                      <a:r>
                        <a:rPr lang="en-CA" dirty="0"/>
                        <a:t>95. 9 %</a:t>
                      </a:r>
                    </a:p>
                  </a:txBody>
                  <a:tcPr>
                    <a:solidFill>
                      <a:schemeClr val="accent1">
                        <a:lumMod val="75000"/>
                      </a:schemeClr>
                    </a:solidFill>
                  </a:tcPr>
                </a:tc>
                <a:tc>
                  <a:txBody>
                    <a:bodyPr/>
                    <a:lstStyle/>
                    <a:p>
                      <a:pPr algn="ctr"/>
                      <a:r>
                        <a:rPr lang="en-CA" dirty="0"/>
                        <a:t>99.5 %</a:t>
                      </a:r>
                    </a:p>
                  </a:txBody>
                  <a:tcPr>
                    <a:solidFill>
                      <a:schemeClr val="accent1">
                        <a:lumMod val="75000"/>
                      </a:schemeClr>
                    </a:solidFill>
                  </a:tcPr>
                </a:tc>
                <a:tc>
                  <a:txBody>
                    <a:bodyPr/>
                    <a:lstStyle/>
                    <a:p>
                      <a:pPr algn="ctr"/>
                      <a:r>
                        <a:rPr lang="en-CA" dirty="0"/>
                        <a:t>96 %</a:t>
                      </a:r>
                    </a:p>
                  </a:txBody>
                  <a:tcPr>
                    <a:solidFill>
                      <a:schemeClr val="accent1">
                        <a:lumMod val="75000"/>
                      </a:schemeClr>
                    </a:solidFill>
                  </a:tcPr>
                </a:tc>
                <a:tc>
                  <a:txBody>
                    <a:bodyPr/>
                    <a:lstStyle/>
                    <a:p>
                      <a:pPr algn="ctr"/>
                      <a:r>
                        <a:rPr lang="en-CA" dirty="0"/>
                        <a:t>96 %</a:t>
                      </a:r>
                    </a:p>
                  </a:txBody>
                  <a:tcPr>
                    <a:solidFill>
                      <a:schemeClr val="accent1">
                        <a:lumMod val="75000"/>
                      </a:schemeClr>
                    </a:solidFill>
                  </a:tcPr>
                </a:tc>
                <a:tc>
                  <a:txBody>
                    <a:bodyPr/>
                    <a:lstStyle/>
                    <a:p>
                      <a:pPr algn="ctr"/>
                      <a:r>
                        <a:rPr lang="en-CA" dirty="0"/>
                        <a:t>96 %</a:t>
                      </a:r>
                    </a:p>
                  </a:txBody>
                  <a:tcPr>
                    <a:solidFill>
                      <a:schemeClr val="accent1">
                        <a:lumMod val="75000"/>
                      </a:schemeClr>
                    </a:solidFill>
                  </a:tcPr>
                </a:tc>
                <a:extLst>
                  <a:ext uri="{0D108BD9-81ED-4DB2-BD59-A6C34878D82A}">
                    <a16:rowId xmlns:a16="http://schemas.microsoft.com/office/drawing/2014/main" val="3606472607"/>
                  </a:ext>
                </a:extLst>
              </a:tr>
              <a:tr h="1297407">
                <a:tc>
                  <a:txBody>
                    <a:bodyPr/>
                    <a:lstStyle/>
                    <a:p>
                      <a:pPr algn="ctr"/>
                      <a:r>
                        <a:rPr lang="en-CA" dirty="0"/>
                        <a:t>Credit Card Dataset</a:t>
                      </a:r>
                    </a:p>
                  </a:txBody>
                  <a:tcPr>
                    <a:solidFill>
                      <a:schemeClr val="accent1">
                        <a:lumMod val="60000"/>
                        <a:lumOff val="40000"/>
                      </a:schemeClr>
                    </a:solidFill>
                  </a:tcPr>
                </a:tc>
                <a:tc>
                  <a:txBody>
                    <a:bodyPr/>
                    <a:lstStyle/>
                    <a:p>
                      <a:pPr algn="ctr"/>
                      <a:r>
                        <a:rPr lang="en-CA" dirty="0"/>
                        <a:t>80.7 %</a:t>
                      </a:r>
                    </a:p>
                    <a:p>
                      <a:pPr algn="ctr"/>
                      <a:endParaRPr lang="en-CA" dirty="0"/>
                    </a:p>
                    <a:p>
                      <a:pPr algn="ctr"/>
                      <a:endParaRPr lang="en-CA" dirty="0"/>
                    </a:p>
                  </a:txBody>
                  <a:tcPr>
                    <a:solidFill>
                      <a:schemeClr val="accent1">
                        <a:lumMod val="60000"/>
                        <a:lumOff val="40000"/>
                      </a:schemeClr>
                    </a:solidFill>
                  </a:tcPr>
                </a:tc>
                <a:tc>
                  <a:txBody>
                    <a:bodyPr/>
                    <a:lstStyle/>
                    <a:p>
                      <a:pPr algn="ctr"/>
                      <a:r>
                        <a:rPr lang="en-CA" dirty="0"/>
                        <a:t>70.8 %</a:t>
                      </a:r>
                    </a:p>
                  </a:txBody>
                  <a:tcPr>
                    <a:solidFill>
                      <a:schemeClr val="accent1">
                        <a:lumMod val="60000"/>
                        <a:lumOff val="40000"/>
                      </a:schemeClr>
                    </a:solidFill>
                  </a:tcPr>
                </a:tc>
                <a:tc>
                  <a:txBody>
                    <a:bodyPr/>
                    <a:lstStyle/>
                    <a:p>
                      <a:pPr algn="ctr"/>
                      <a:r>
                        <a:rPr lang="en-CA" dirty="0"/>
                        <a:t>59 %</a:t>
                      </a:r>
                    </a:p>
                  </a:txBody>
                  <a:tcPr>
                    <a:solidFill>
                      <a:schemeClr val="accent1">
                        <a:lumMod val="60000"/>
                        <a:lumOff val="40000"/>
                      </a:schemeClr>
                    </a:solidFill>
                  </a:tcPr>
                </a:tc>
                <a:tc>
                  <a:txBody>
                    <a:bodyPr/>
                    <a:lstStyle/>
                    <a:p>
                      <a:pPr algn="ctr"/>
                      <a:r>
                        <a:rPr lang="en-CA" dirty="0"/>
                        <a:t>45 %</a:t>
                      </a:r>
                    </a:p>
                  </a:txBody>
                  <a:tcPr>
                    <a:solidFill>
                      <a:schemeClr val="accent1">
                        <a:lumMod val="60000"/>
                        <a:lumOff val="40000"/>
                      </a:schemeClr>
                    </a:solidFill>
                  </a:tcPr>
                </a:tc>
                <a:tc>
                  <a:txBody>
                    <a:bodyPr/>
                    <a:lstStyle/>
                    <a:p>
                      <a:pPr algn="ctr"/>
                      <a:r>
                        <a:rPr lang="en-CA" b="1" dirty="0"/>
                        <a:t>51 %</a:t>
                      </a:r>
                    </a:p>
                  </a:txBody>
                  <a:tcPr>
                    <a:solidFill>
                      <a:schemeClr val="accent1">
                        <a:lumMod val="60000"/>
                        <a:lumOff val="40000"/>
                      </a:schemeClr>
                    </a:solidFill>
                  </a:tcPr>
                </a:tc>
                <a:extLst>
                  <a:ext uri="{0D108BD9-81ED-4DB2-BD59-A6C34878D82A}">
                    <a16:rowId xmlns:a16="http://schemas.microsoft.com/office/drawing/2014/main" val="505537451"/>
                  </a:ext>
                </a:extLst>
              </a:tr>
              <a:tr h="1297407">
                <a:tc>
                  <a:txBody>
                    <a:bodyPr/>
                    <a:lstStyle/>
                    <a:p>
                      <a:pPr algn="ctr"/>
                      <a:r>
                        <a:rPr lang="en-CA" dirty="0"/>
                        <a:t>Wheat Dataset</a:t>
                      </a:r>
                    </a:p>
                  </a:txBody>
                  <a:tcPr>
                    <a:solidFill>
                      <a:schemeClr val="accent1">
                        <a:lumMod val="75000"/>
                      </a:schemeClr>
                    </a:solidFill>
                  </a:tcPr>
                </a:tc>
                <a:tc>
                  <a:txBody>
                    <a:bodyPr/>
                    <a:lstStyle/>
                    <a:p>
                      <a:pPr algn="ctr"/>
                      <a:r>
                        <a:rPr lang="en-CA" dirty="0"/>
                        <a:t>56.7%</a:t>
                      </a:r>
                    </a:p>
                  </a:txBody>
                  <a:tcPr>
                    <a:solidFill>
                      <a:schemeClr val="accent1">
                        <a:lumMod val="75000"/>
                      </a:schemeClr>
                    </a:solidFill>
                  </a:tcPr>
                </a:tc>
                <a:tc>
                  <a:txBody>
                    <a:bodyPr/>
                    <a:lstStyle/>
                    <a:p>
                      <a:pPr algn="ctr"/>
                      <a:r>
                        <a:rPr lang="en-CA" dirty="0"/>
                        <a:t>_</a:t>
                      </a:r>
                    </a:p>
                  </a:txBody>
                  <a:tcPr>
                    <a:solidFill>
                      <a:schemeClr val="accent1">
                        <a:lumMod val="75000"/>
                      </a:schemeClr>
                    </a:solidFill>
                  </a:tcPr>
                </a:tc>
                <a:tc>
                  <a:txBody>
                    <a:bodyPr/>
                    <a:lstStyle/>
                    <a:p>
                      <a:pPr algn="ctr"/>
                      <a:r>
                        <a:rPr lang="en-CA" dirty="0"/>
                        <a:t>_</a:t>
                      </a:r>
                    </a:p>
                  </a:txBody>
                  <a:tcPr>
                    <a:solidFill>
                      <a:schemeClr val="accent1">
                        <a:lumMod val="75000"/>
                      </a:schemeClr>
                    </a:solidFill>
                  </a:tcPr>
                </a:tc>
                <a:tc>
                  <a:txBody>
                    <a:bodyPr/>
                    <a:lstStyle/>
                    <a:p>
                      <a:pPr algn="ctr"/>
                      <a:r>
                        <a:rPr lang="en-CA" dirty="0"/>
                        <a:t>_</a:t>
                      </a:r>
                    </a:p>
                  </a:txBody>
                  <a:tcPr>
                    <a:solidFill>
                      <a:schemeClr val="accent1">
                        <a:lumMod val="75000"/>
                      </a:schemeClr>
                    </a:solidFill>
                  </a:tcPr>
                </a:tc>
                <a:tc>
                  <a:txBody>
                    <a:bodyPr/>
                    <a:lstStyle/>
                    <a:p>
                      <a:pPr algn="ctr"/>
                      <a:r>
                        <a:rPr lang="en-CA" dirty="0"/>
                        <a:t>_</a:t>
                      </a:r>
                    </a:p>
                  </a:txBody>
                  <a:tcPr>
                    <a:solidFill>
                      <a:schemeClr val="accent1">
                        <a:lumMod val="75000"/>
                      </a:schemeClr>
                    </a:solidFill>
                  </a:tcPr>
                </a:tc>
                <a:extLst>
                  <a:ext uri="{0D108BD9-81ED-4DB2-BD59-A6C34878D82A}">
                    <a16:rowId xmlns:a16="http://schemas.microsoft.com/office/drawing/2014/main" val="3953200933"/>
                  </a:ext>
                </a:extLst>
              </a:tr>
            </a:tbl>
          </a:graphicData>
        </a:graphic>
      </p:graphicFrame>
    </p:spTree>
    <p:extLst>
      <p:ext uri="{BB962C8B-B14F-4D97-AF65-F5344CB8AC3E}">
        <p14:creationId xmlns:p14="http://schemas.microsoft.com/office/powerpoint/2010/main" val="416092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9063692" cy="360000"/>
          </a:xfrm>
        </p:spPr>
        <p:txBody>
          <a:bodyPr/>
          <a:lstStyle/>
          <a:p>
            <a:r>
              <a:rPr lang="en-US" dirty="0"/>
              <a:t>Conclusion: Deep Learning Model</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750462"/>
          </a:xfrm>
        </p:spPr>
        <p:txBody>
          <a:bodyPr/>
          <a:lstStyle/>
          <a:p>
            <a:r>
              <a:rPr lang="en-US" dirty="0"/>
              <a:t>The deep learning model performed poorly on the wheat's dataset. The model seem to perform favorably toward larger models.</a:t>
            </a:r>
          </a:p>
          <a:p>
            <a:pPr marL="285750" indent="-285750">
              <a:buFont typeface="Arial" panose="020B0604020202020204" pitchFamily="34" charset="0"/>
              <a:buChar char="•"/>
            </a:pPr>
            <a:r>
              <a:rPr lang="en-US" dirty="0"/>
              <a:t>The ‘aggravation factor’ was also very high across all three NN datasets, even the small ones. Training time ranged from ‘moderately annoying’ to ‘almost very certain I’ll be able to hug my friends by the time this asterisks turns into a number but I will likely throw my laptop against the wall before then’.</a:t>
            </a:r>
          </a:p>
        </p:txBody>
      </p:sp>
      <p:pic>
        <p:nvPicPr>
          <p:cNvPr id="14" name="Picture Placeholder 13">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a:srcRect/>
          <a:stretch/>
        </p:blipFill>
        <p:spPr>
          <a:xfrm>
            <a:off x="6812170" y="2306084"/>
            <a:ext cx="2405261" cy="2125239"/>
          </a:xfrm>
        </p:spPr>
      </p:pic>
      <p:pic>
        <p:nvPicPr>
          <p:cNvPr id="19" name="Picture Placeholder 18">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a:srcRect/>
          <a:stretch/>
        </p:blipFill>
        <p:spPr>
          <a:xfrm>
            <a:off x="8812419" y="3813605"/>
            <a:ext cx="2405261" cy="2125239"/>
          </a:xfrm>
        </p:spPr>
      </p:pic>
      <p:pic>
        <p:nvPicPr>
          <p:cNvPr id="17" name="Picture Placeholder 16">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a:srcRect/>
          <a:stretch/>
        </p:blipFill>
        <p:spPr>
          <a:xfrm>
            <a:off x="8952431" y="1176148"/>
            <a:ext cx="2265249" cy="2125239"/>
          </a:xfrm>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17</a:t>
            </a:fld>
            <a:endParaRPr lang="en-US" dirty="0"/>
          </a:p>
        </p:txBody>
      </p:sp>
      <p:pic>
        <p:nvPicPr>
          <p:cNvPr id="9" name="Picture Placeholder 16">
            <a:extLst>
              <a:ext uri="{FF2B5EF4-FFF2-40B4-BE49-F238E27FC236}">
                <a16:creationId xmlns:a16="http://schemas.microsoft.com/office/drawing/2014/main" id="{8EBFAAB9-1BF6-494B-912E-AC87BB4ED8CE}"/>
              </a:ext>
            </a:extLst>
          </p:cNvPr>
          <p:cNvPicPr>
            <a:picLocks noChangeAspect="1"/>
          </p:cNvPicPr>
          <p:nvPr/>
        </p:nvPicPr>
        <p:blipFill>
          <a:blip r:embed="rId4"/>
          <a:srcRect/>
          <a:stretch/>
        </p:blipFill>
        <p:spPr>
          <a:xfrm>
            <a:off x="8812419"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2393195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wareness Ribbon Pin - Breast Cancer | PinMart">
            <a:extLst>
              <a:ext uri="{FF2B5EF4-FFF2-40B4-BE49-F238E27FC236}">
                <a16:creationId xmlns:a16="http://schemas.microsoft.com/office/drawing/2014/main" id="{9D66EF9A-1EB1-4FE1-9DEA-58A9FB6DE643}"/>
              </a:ext>
            </a:extLst>
          </p:cNvPr>
          <p:cNvPicPr>
            <a:picLocks noChangeAspect="1" noChangeArrowheads="1"/>
          </p:cNvPicPr>
          <p:nvPr/>
        </p:nvPicPr>
        <p:blipFill>
          <a:blip r:embed="rId2">
            <a:alphaModFix amt="26000"/>
            <a:extLst>
              <a:ext uri="{28A0092B-C50C-407E-A947-70E740481C1C}">
                <a14:useLocalDpi xmlns:a14="http://schemas.microsoft.com/office/drawing/2010/main" val="0"/>
              </a:ext>
            </a:extLst>
          </a:blip>
          <a:srcRect/>
          <a:stretch>
            <a:fillRect/>
          </a:stretch>
        </p:blipFill>
        <p:spPr bwMode="auto">
          <a:xfrm>
            <a:off x="1817343" y="1872199"/>
            <a:ext cx="5759999" cy="5759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179951" y="27933"/>
            <a:ext cx="5976096" cy="429266"/>
          </a:xfrm>
        </p:spPr>
        <p:txBody>
          <a:bodyPr/>
          <a:lstStyle/>
          <a:p>
            <a:pPr algn="ctr"/>
            <a:br>
              <a:rPr lang="en-US" dirty="0"/>
            </a:br>
            <a:r>
              <a:rPr lang="en-US" dirty="0"/>
              <a:t>CONCLUSIONS</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999" y="1571832"/>
            <a:ext cx="5472000" cy="2263234"/>
          </a:xfrm>
        </p:spPr>
        <p:txBody>
          <a:bodyPr/>
          <a:lstStyle/>
          <a:p>
            <a:pPr marL="342900" indent="-342900">
              <a:buFont typeface="Arial" panose="020B0604020202020204" pitchFamily="34" charset="0"/>
              <a:buChar char="•"/>
            </a:pPr>
            <a:r>
              <a:rPr lang="en-US" sz="2400" dirty="0"/>
              <a:t>We chose the best model based on the </a:t>
            </a:r>
            <a:r>
              <a:rPr lang="en-US" sz="2400" b="1" dirty="0"/>
              <a:t>F1-score weighted average</a:t>
            </a:r>
          </a:p>
          <a:p>
            <a:pPr marL="342900" indent="-342900">
              <a:buFont typeface="Arial" panose="020B0604020202020204" pitchFamily="34" charset="0"/>
              <a:buChar char="•"/>
            </a:pPr>
            <a:r>
              <a:rPr lang="en-US" sz="2400" dirty="0"/>
              <a:t>want to limit the number of false positives and false negatives:</a:t>
            </a:r>
          </a:p>
          <a:p>
            <a:endParaRPr lang="en-US"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794077" y="3258000"/>
            <a:ext cx="5472000" cy="3600000"/>
          </a:xfrm>
        </p:spPr>
        <p:txBody>
          <a:bodyPr/>
          <a:lstStyle/>
          <a:p>
            <a:pPr marL="0" indent="0">
              <a:buNone/>
            </a:pPr>
            <a:r>
              <a:rPr lang="en-US" sz="2000" dirty="0"/>
              <a:t>Weighted F1 score:</a:t>
            </a:r>
          </a:p>
          <a:p>
            <a:pPr marL="0" indent="0">
              <a:buNone/>
            </a:pPr>
            <a:r>
              <a:rPr lang="en-US" sz="2000" b="1" dirty="0"/>
              <a:t>SVM – 97 % (Best Model)</a:t>
            </a:r>
          </a:p>
          <a:p>
            <a:pPr marL="0" indent="0">
              <a:buNone/>
            </a:pPr>
            <a:r>
              <a:rPr lang="en-US" sz="2000" dirty="0"/>
              <a:t>XG Boost – 96 % </a:t>
            </a:r>
          </a:p>
          <a:p>
            <a:pPr marL="0" indent="0">
              <a:buNone/>
            </a:pPr>
            <a:r>
              <a:rPr lang="en-US" sz="2000" dirty="0"/>
              <a:t>Deep Learning – 96 % </a:t>
            </a:r>
          </a:p>
          <a:p>
            <a:pPr marL="0" indent="0">
              <a:buNone/>
            </a:pPr>
            <a:r>
              <a:rPr lang="en-US" sz="2000" dirty="0"/>
              <a:t>Decision Tree – 95 %</a:t>
            </a:r>
          </a:p>
          <a:p>
            <a:pPr marL="0" indent="0">
              <a:buNone/>
            </a:pPr>
            <a:r>
              <a:rPr lang="en-US" sz="2000" dirty="0"/>
              <a:t>Random Forrest – 95 %</a:t>
            </a:r>
          </a:p>
          <a:p>
            <a:pPr marL="0" indent="0">
              <a:buNone/>
            </a:pPr>
            <a:endParaRPr lang="en-US" sz="2000" dirty="0"/>
          </a:p>
          <a:p>
            <a:pPr marL="0" indent="0">
              <a:buNone/>
            </a:pPr>
            <a:r>
              <a:rPr lang="en-US" sz="2000" dirty="0"/>
              <a:t>All models had great performance on this dataset.</a:t>
            </a:r>
          </a:p>
          <a:p>
            <a:pPr marL="0" indent="0">
              <a:buNone/>
            </a:pPr>
            <a:endParaRPr lang="en-US" dirty="0"/>
          </a:p>
        </p:txBody>
      </p:sp>
      <p:pic>
        <p:nvPicPr>
          <p:cNvPr id="8" name="Picture Placeholder 7">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3"/>
          <a:srcRect/>
          <a:stretch/>
        </p:blipFill>
        <p:spPr>
          <a:xfrm>
            <a:off x="6288002" y="432000"/>
            <a:ext cx="5270953" cy="5760000"/>
          </a:xfrm>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903999" y="4965593"/>
            <a:ext cx="1812134"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18</a:t>
            </a:fld>
            <a:endParaRPr lang="en-US" dirty="0"/>
          </a:p>
        </p:txBody>
      </p:sp>
      <p:sp>
        <p:nvSpPr>
          <p:cNvPr id="10" name="Title 1">
            <a:extLst>
              <a:ext uri="{FF2B5EF4-FFF2-40B4-BE49-F238E27FC236}">
                <a16:creationId xmlns:a16="http://schemas.microsoft.com/office/drawing/2014/main" id="{2A8F0CA1-ED29-4F3F-96D6-3F50B3A31A1E}"/>
              </a:ext>
            </a:extLst>
          </p:cNvPr>
          <p:cNvSpPr txBox="1">
            <a:spLocks/>
          </p:cNvSpPr>
          <p:nvPr/>
        </p:nvSpPr>
        <p:spPr>
          <a:xfrm>
            <a:off x="431999" y="700049"/>
            <a:ext cx="5472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800" dirty="0"/>
              <a:t>Best Model – Breast Cancer Dataset</a:t>
            </a:r>
          </a:p>
        </p:txBody>
      </p:sp>
    </p:spTree>
    <p:extLst>
      <p:ext uri="{BB962C8B-B14F-4D97-AF65-F5344CB8AC3E}">
        <p14:creationId xmlns:p14="http://schemas.microsoft.com/office/powerpoint/2010/main" val="294500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e Credit Cards the Same in the US &amp; Canada? | MEDICI">
            <a:extLst>
              <a:ext uri="{FF2B5EF4-FFF2-40B4-BE49-F238E27FC236}">
                <a16:creationId xmlns:a16="http://schemas.microsoft.com/office/drawing/2014/main" id="{AB137EEF-D64F-4A28-96A4-C0E5D2FC10BE}"/>
              </a:ext>
            </a:extLst>
          </p:cNvPr>
          <p:cNvPicPr>
            <a:picLocks noChangeAspect="1" noChangeArrowheads="1"/>
          </p:cNvPicPr>
          <p:nvPr/>
        </p:nvPicPr>
        <p:blipFill>
          <a:blip r:embed="rId2">
            <a:alphaModFix amt="19000"/>
            <a:extLst>
              <a:ext uri="{28A0092B-C50C-407E-A947-70E740481C1C}">
                <a14:useLocalDpi xmlns:a14="http://schemas.microsoft.com/office/drawing/2010/main" val="0"/>
              </a:ext>
            </a:extLst>
          </a:blip>
          <a:srcRect/>
          <a:stretch>
            <a:fillRect/>
          </a:stretch>
        </p:blipFill>
        <p:spPr bwMode="auto">
          <a:xfrm>
            <a:off x="425684" y="1839439"/>
            <a:ext cx="5886956" cy="48379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sz="2800" dirty="0"/>
              <a:t>Best Model – Credit Card Dataset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0" y="1007998"/>
            <a:ext cx="5880839" cy="1223339"/>
          </a:xfrm>
        </p:spPr>
        <p:txBody>
          <a:bodyPr/>
          <a:lstStyle/>
          <a:p>
            <a:pPr marL="342900" indent="-342900">
              <a:buFont typeface="Arial" panose="020B0604020202020204" pitchFamily="34" charset="0"/>
              <a:buChar char="•"/>
            </a:pPr>
            <a:r>
              <a:rPr lang="en-US" sz="2400" dirty="0"/>
              <a:t>Based on the </a:t>
            </a:r>
            <a:r>
              <a:rPr lang="en-US" sz="2400" b="1" dirty="0"/>
              <a:t>F1-score of the default (1) class</a:t>
            </a:r>
            <a:r>
              <a:rPr lang="en-US" sz="2400" dirty="0"/>
              <a:t>. </a:t>
            </a:r>
          </a:p>
          <a:p>
            <a:pPr marL="342900" indent="-342900">
              <a:buFont typeface="Arial" panose="020B0604020202020204" pitchFamily="34" charset="0"/>
              <a:buChar char="•"/>
            </a:pPr>
            <a:r>
              <a:rPr lang="en-US" sz="2400" dirty="0"/>
              <a:t>only care about a model that can tell us if a customer is </a:t>
            </a:r>
            <a:r>
              <a:rPr lang="en-US" sz="2400" b="1" dirty="0"/>
              <a:t>likely to default on a payment in the next month</a:t>
            </a:r>
            <a:r>
              <a:rPr lang="en-US" sz="2400" dirty="0"/>
              <a: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715051" y="2694612"/>
            <a:ext cx="5472000" cy="3155390"/>
          </a:xfrm>
        </p:spPr>
        <p:txBody>
          <a:bodyPr/>
          <a:lstStyle/>
          <a:p>
            <a:pPr marL="0" indent="0">
              <a:buNone/>
            </a:pPr>
            <a:r>
              <a:rPr lang="en-US" sz="2000" dirty="0"/>
              <a:t>F1 score of default class:</a:t>
            </a:r>
          </a:p>
          <a:p>
            <a:pPr marL="0" indent="0">
              <a:buNone/>
            </a:pPr>
            <a:r>
              <a:rPr lang="en-US" sz="2000" b="1" dirty="0"/>
              <a:t>Deep Learning – 51 % (Best Model)</a:t>
            </a:r>
          </a:p>
          <a:p>
            <a:pPr marL="0" indent="0">
              <a:buNone/>
            </a:pPr>
            <a:r>
              <a:rPr lang="en-US" sz="2000" dirty="0"/>
              <a:t>SVM – 46 %</a:t>
            </a:r>
          </a:p>
          <a:p>
            <a:pPr marL="0" indent="0">
              <a:buNone/>
            </a:pPr>
            <a:r>
              <a:rPr lang="en-US" sz="2000" dirty="0"/>
              <a:t>XG Boost – 45 % </a:t>
            </a:r>
          </a:p>
          <a:p>
            <a:pPr marL="0" indent="0">
              <a:buNone/>
            </a:pPr>
            <a:r>
              <a:rPr lang="en-US" sz="2000" dirty="0"/>
              <a:t>Decision Tree – 37 %</a:t>
            </a:r>
          </a:p>
          <a:p>
            <a:pPr marL="0" indent="0">
              <a:buNone/>
            </a:pPr>
            <a:r>
              <a:rPr lang="en-US" sz="2000" dirty="0"/>
              <a:t>Random Forrest – 36 %</a:t>
            </a:r>
          </a:p>
          <a:p>
            <a:pPr marL="0" indent="0">
              <a:buNone/>
            </a:pPr>
            <a:endParaRPr lang="en-US" sz="2000" dirty="0"/>
          </a:p>
          <a:p>
            <a:pPr marL="0" indent="0">
              <a:buNone/>
            </a:pPr>
            <a:endParaRPr lang="en-US" sz="2000" dirty="0"/>
          </a:p>
          <a:p>
            <a:pPr marL="0" indent="0">
              <a:buNone/>
            </a:pPr>
            <a:endParaRPr lang="en-US" dirty="0"/>
          </a:p>
        </p:txBody>
      </p:sp>
      <p:pic>
        <p:nvPicPr>
          <p:cNvPr id="8" name="Picture Placeholder 7">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3"/>
          <a:srcRect/>
          <a:stretch/>
        </p:blipFill>
        <p:spPr>
          <a:xfrm>
            <a:off x="6649881" y="432000"/>
            <a:ext cx="5077775" cy="5760000"/>
          </a:xfrm>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19</a:t>
            </a:fld>
            <a:endParaRPr lang="en-US" dirty="0"/>
          </a:p>
        </p:txBody>
      </p:sp>
    </p:spTree>
    <p:extLst>
      <p:ext uri="{BB962C8B-B14F-4D97-AF65-F5344CB8AC3E}">
        <p14:creationId xmlns:p14="http://schemas.microsoft.com/office/powerpoint/2010/main" val="364070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a:srcRect/>
          <a:stretch/>
        </p:blipFill>
        <p:spPr>
          <a:xfrm>
            <a:off x="0" y="0"/>
            <a:ext cx="8440615" cy="6858001"/>
          </a:xfrm>
        </p:spPr>
      </p:pic>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375042" y="1517930"/>
            <a:ext cx="5510017" cy="5159501"/>
          </a:xfrm>
        </p:spPr>
        <p:txBody>
          <a:bodyPr/>
          <a:lstStyle/>
          <a:p>
            <a:r>
              <a:rPr lang="en-US" sz="3200" dirty="0"/>
              <a:t>Description: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239000" y="2575775"/>
            <a:ext cx="4368800" cy="3397503"/>
          </a:xfrm>
        </p:spPr>
        <p:txBody>
          <a:bodyPr/>
          <a:lstStyle/>
          <a:p>
            <a:r>
              <a:rPr lang="en-US" sz="2400" dirty="0"/>
              <a:t>Conducting a comparison of classification across different models using 3 different dataset with varying sizes and complexities to test the ‘No Free Lunch’ theorem.</a:t>
            </a:r>
          </a:p>
          <a:p>
            <a:pPr marL="342900" indent="-342900">
              <a:buFont typeface="Arial" panose="020B0604020202020204" pitchFamily="34" charset="0"/>
              <a:buChar char="•"/>
            </a:pPr>
            <a:r>
              <a:rPr lang="en-US" sz="2400" dirty="0"/>
              <a:t>Classic ML models</a:t>
            </a:r>
          </a:p>
          <a:p>
            <a:pPr marL="342900" indent="-342900">
              <a:buFont typeface="Arial" panose="020B0604020202020204" pitchFamily="34" charset="0"/>
              <a:buChar char="•"/>
            </a:pPr>
            <a:r>
              <a:rPr lang="en-US" sz="2400" dirty="0"/>
              <a:t>Bagging &amp; Boosting Techniques</a:t>
            </a:r>
          </a:p>
          <a:p>
            <a:pPr marL="342900" indent="-342900">
              <a:buFont typeface="Arial" panose="020B0604020202020204" pitchFamily="34" charset="0"/>
              <a:buChar char="•"/>
            </a:pPr>
            <a:r>
              <a:rPr lang="en-US" sz="2400" dirty="0"/>
              <a:t>Deep Learning </a:t>
            </a:r>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in market review: Wheat | 2019-07-17 | World Grain">
            <a:extLst>
              <a:ext uri="{FF2B5EF4-FFF2-40B4-BE49-F238E27FC236}">
                <a16:creationId xmlns:a16="http://schemas.microsoft.com/office/drawing/2014/main" id="{8F5325D8-0F87-4D99-BED6-07C2678E338B}"/>
              </a:ext>
            </a:extLst>
          </p:cNvPr>
          <p:cNvPicPr>
            <a:picLocks noChangeAspect="1" noChangeArrowheads="1"/>
          </p:cNvPicPr>
          <p:nvPr/>
        </p:nvPicPr>
        <p:blipFill>
          <a:blip r:embed="rId2">
            <a:alphaModFix amt="27000"/>
            <a:extLst>
              <a:ext uri="{28A0092B-C50C-407E-A947-70E740481C1C}">
                <a14:useLocalDpi xmlns:a14="http://schemas.microsoft.com/office/drawing/2010/main" val="0"/>
              </a:ext>
            </a:extLst>
          </a:blip>
          <a:srcRect/>
          <a:stretch>
            <a:fillRect/>
          </a:stretch>
        </p:blipFill>
        <p:spPr bwMode="auto">
          <a:xfrm>
            <a:off x="187829" y="2454895"/>
            <a:ext cx="5715972" cy="4320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sz="2800" dirty="0"/>
              <a:t>Best Model – Wheat Dataset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7999"/>
            <a:ext cx="5472000" cy="1302897"/>
          </a:xfrm>
        </p:spPr>
        <p:txBody>
          <a:bodyPr/>
          <a:lstStyle/>
          <a:p>
            <a:pPr marL="342900" indent="-342900">
              <a:buFont typeface="Arial" panose="020B0604020202020204" pitchFamily="34" charset="0"/>
              <a:buChar char="•"/>
            </a:pPr>
            <a:r>
              <a:rPr lang="en-US" sz="2400" dirty="0"/>
              <a:t>Based on the </a:t>
            </a:r>
            <a:r>
              <a:rPr lang="en-US" sz="2400" b="1" dirty="0"/>
              <a:t>AUC-score</a:t>
            </a:r>
            <a:r>
              <a:rPr lang="en-US" sz="2400" dirty="0"/>
              <a:t>. </a:t>
            </a:r>
          </a:p>
          <a:p>
            <a:pPr marL="342900" indent="-342900">
              <a:buFont typeface="Arial" panose="020B0604020202020204" pitchFamily="34" charset="0"/>
              <a:buChar char="•"/>
            </a:pPr>
            <a:r>
              <a:rPr lang="en-US" sz="2400" dirty="0"/>
              <a:t>We want a model that is equally good at predicting all 3 classes.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US" sz="2000" dirty="0"/>
              <a:t>Mean AUC-ROC score:</a:t>
            </a:r>
          </a:p>
          <a:p>
            <a:pPr marL="0" indent="0">
              <a:buNone/>
            </a:pPr>
            <a:r>
              <a:rPr lang="en-US" sz="2000" b="1" dirty="0"/>
              <a:t>Decision Tree – 100 % (Best Model)</a:t>
            </a:r>
            <a:endParaRPr lang="en-US" sz="2000" dirty="0"/>
          </a:p>
          <a:p>
            <a:pPr marL="0" indent="0">
              <a:buNone/>
            </a:pPr>
            <a:r>
              <a:rPr lang="en-US" sz="2000" dirty="0"/>
              <a:t>XG Boost – 99.2 % </a:t>
            </a:r>
          </a:p>
          <a:p>
            <a:pPr marL="0" indent="0">
              <a:buNone/>
            </a:pPr>
            <a:r>
              <a:rPr lang="en-US" sz="2000" dirty="0"/>
              <a:t>SVM –  95 %</a:t>
            </a:r>
          </a:p>
          <a:p>
            <a:pPr marL="0" indent="0">
              <a:buNone/>
            </a:pPr>
            <a:r>
              <a:rPr lang="en-US" sz="2000" dirty="0"/>
              <a:t>Random Forrest – 92.1 %</a:t>
            </a:r>
          </a:p>
          <a:p>
            <a:pPr marL="0" indent="0">
              <a:buNone/>
            </a:pPr>
            <a:r>
              <a:rPr lang="en-US" sz="2000" dirty="0"/>
              <a:t>Deep Learning –  unknown</a:t>
            </a:r>
          </a:p>
        </p:txBody>
      </p:sp>
      <p:pic>
        <p:nvPicPr>
          <p:cNvPr id="8" name="Picture Placeholder 7">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3"/>
          <a:srcRect/>
          <a:stretch/>
        </p:blipFill>
        <p:spPr>
          <a:xfrm>
            <a:off x="6288001" y="432000"/>
            <a:ext cx="5472000" cy="5760000"/>
          </a:xfrm>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233537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387656" y="418757"/>
            <a:ext cx="11340000" cy="432000"/>
          </a:xfrm>
        </p:spPr>
        <p:txBody>
          <a:bodyPr/>
          <a:lstStyle/>
          <a:p>
            <a:r>
              <a:rPr lang="en-US" dirty="0"/>
              <a:t>Project Conclusions: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21</a:t>
            </a:fld>
            <a:endParaRPr lang="en-US" dirty="0"/>
          </a:p>
        </p:txBody>
      </p:sp>
      <p:sp>
        <p:nvSpPr>
          <p:cNvPr id="10" name="Text Placeholder 9">
            <a:extLst>
              <a:ext uri="{FF2B5EF4-FFF2-40B4-BE49-F238E27FC236}">
                <a16:creationId xmlns:a16="http://schemas.microsoft.com/office/drawing/2014/main" id="{3A2F9262-3A5F-401A-A446-8A695689594D}"/>
              </a:ext>
            </a:extLst>
          </p:cNvPr>
          <p:cNvSpPr>
            <a:spLocks noGrp="1"/>
          </p:cNvSpPr>
          <p:nvPr>
            <p:ph type="body" idx="1"/>
          </p:nvPr>
        </p:nvSpPr>
        <p:spPr>
          <a:xfrm>
            <a:off x="420000" y="1065384"/>
            <a:ext cx="5472000" cy="360000"/>
          </a:xfrm>
        </p:spPr>
        <p:txBody>
          <a:bodyPr/>
          <a:lstStyle/>
          <a:p>
            <a:r>
              <a:rPr lang="en-CA" dirty="0"/>
              <a:t>No Free Lunch:</a:t>
            </a:r>
          </a:p>
        </p:txBody>
      </p:sp>
      <p:sp>
        <p:nvSpPr>
          <p:cNvPr id="11" name="Text Placeholder 10">
            <a:extLst>
              <a:ext uri="{FF2B5EF4-FFF2-40B4-BE49-F238E27FC236}">
                <a16:creationId xmlns:a16="http://schemas.microsoft.com/office/drawing/2014/main" id="{92F6995D-A330-49C9-A06D-9F4643F24D31}"/>
              </a:ext>
            </a:extLst>
          </p:cNvPr>
          <p:cNvSpPr>
            <a:spLocks noGrp="1"/>
          </p:cNvSpPr>
          <p:nvPr>
            <p:ph type="body" sz="quarter" idx="13"/>
          </p:nvPr>
        </p:nvSpPr>
        <p:spPr>
          <a:xfrm>
            <a:off x="6300000" y="1010529"/>
            <a:ext cx="5472000" cy="358775"/>
          </a:xfrm>
        </p:spPr>
        <p:txBody>
          <a:bodyPr/>
          <a:lstStyle/>
          <a:p>
            <a:r>
              <a:rPr lang="en-CA" dirty="0"/>
              <a:t>Qualitative Factors to Consider</a:t>
            </a:r>
          </a:p>
        </p:txBody>
      </p:sp>
      <p:sp>
        <p:nvSpPr>
          <p:cNvPr id="12" name="Text Placeholder 11">
            <a:extLst>
              <a:ext uri="{FF2B5EF4-FFF2-40B4-BE49-F238E27FC236}">
                <a16:creationId xmlns:a16="http://schemas.microsoft.com/office/drawing/2014/main" id="{E89F1D00-0F33-40CF-8FE7-C22152195928}"/>
              </a:ext>
            </a:extLst>
          </p:cNvPr>
          <p:cNvSpPr>
            <a:spLocks noGrp="1"/>
          </p:cNvSpPr>
          <p:nvPr>
            <p:ph type="body" sz="quarter" idx="12"/>
          </p:nvPr>
        </p:nvSpPr>
        <p:spPr>
          <a:xfrm>
            <a:off x="6255543" y="2346768"/>
            <a:ext cx="5472113" cy="4170891"/>
          </a:xfrm>
        </p:spPr>
        <p:txBody>
          <a:bodyPr/>
          <a:lstStyle/>
          <a:p>
            <a:r>
              <a:rPr lang="en-CA" dirty="0"/>
              <a:t>Training time is a pragmatic consideration when choosing a model</a:t>
            </a:r>
          </a:p>
          <a:p>
            <a:pPr lvl="1"/>
            <a:r>
              <a:rPr lang="en-CA" dirty="0"/>
              <a:t>If your laptop catches fire every time you run a model, as a practical matter, you will not use that model</a:t>
            </a:r>
          </a:p>
          <a:p>
            <a:r>
              <a:rPr lang="en-CA" b="1" dirty="0"/>
              <a:t>XGB, RF, and DT had low ‘aggravation factor’</a:t>
            </a:r>
          </a:p>
          <a:p>
            <a:r>
              <a:rPr lang="en-CA" dirty="0"/>
              <a:t>SVM and NN were </a:t>
            </a:r>
            <a:r>
              <a:rPr lang="en-CA" b="1" dirty="0"/>
              <a:t>very slow</a:t>
            </a:r>
          </a:p>
          <a:p>
            <a:pPr marL="0" indent="0">
              <a:buNone/>
            </a:pPr>
            <a:endParaRPr lang="en-CA" dirty="0"/>
          </a:p>
        </p:txBody>
      </p:sp>
      <p:sp>
        <p:nvSpPr>
          <p:cNvPr id="13" name="Content Placeholder 12">
            <a:extLst>
              <a:ext uri="{FF2B5EF4-FFF2-40B4-BE49-F238E27FC236}">
                <a16:creationId xmlns:a16="http://schemas.microsoft.com/office/drawing/2014/main" id="{10499A7C-D8C4-428E-8888-1CEC44979DDA}"/>
              </a:ext>
            </a:extLst>
          </p:cNvPr>
          <p:cNvSpPr>
            <a:spLocks noGrp="1"/>
          </p:cNvSpPr>
          <p:nvPr>
            <p:ph sz="half" idx="2"/>
          </p:nvPr>
        </p:nvSpPr>
        <p:spPr>
          <a:xfrm>
            <a:off x="319198" y="1583728"/>
            <a:ext cx="5617259" cy="4842271"/>
          </a:xfrm>
        </p:spPr>
        <p:txBody>
          <a:bodyPr/>
          <a:lstStyle/>
          <a:p>
            <a:r>
              <a:rPr lang="en-CA" sz="2000" dirty="0"/>
              <a:t>No single model performed best across all 3 datasets</a:t>
            </a:r>
          </a:p>
          <a:p>
            <a:pPr lvl="1"/>
            <a:r>
              <a:rPr lang="en-CA" sz="2000" dirty="0"/>
              <a:t>A different model had best performance for each dataset</a:t>
            </a:r>
          </a:p>
          <a:p>
            <a:r>
              <a:rPr lang="en-CA" sz="2000" dirty="0"/>
              <a:t>We found it was not appropriate to use the same evaluation metric across all 3 datasets, as each one had a different goal.</a:t>
            </a:r>
          </a:p>
          <a:p>
            <a:pPr lvl="1"/>
            <a:r>
              <a:rPr lang="en-CA" sz="2000" dirty="0"/>
              <a:t>E.g. for a healthcare test, we care more about minimizing false negatives and false positives</a:t>
            </a:r>
          </a:p>
          <a:p>
            <a:pPr lvl="1"/>
            <a:r>
              <a:rPr lang="en-CA" sz="2000" dirty="0"/>
              <a:t>Whereas, credit card default, we care more about correctly predicting who is likely to fall into the POSITIVE class</a:t>
            </a:r>
          </a:p>
          <a:p>
            <a:r>
              <a:rPr lang="en-CA" sz="2000" dirty="0"/>
              <a:t>Bag-Boosters: XGB  &gt; RF</a:t>
            </a:r>
          </a:p>
          <a:p>
            <a:r>
              <a:rPr lang="en-CA" sz="2000" dirty="0"/>
              <a:t>Classical Models: SVM &gt; DT</a:t>
            </a:r>
          </a:p>
          <a:p>
            <a:pPr lvl="1"/>
            <a:endParaRPr lang="en-CA" sz="2000" dirty="0"/>
          </a:p>
        </p:txBody>
      </p:sp>
    </p:spTree>
    <p:extLst>
      <p:ext uri="{BB962C8B-B14F-4D97-AF65-F5344CB8AC3E}">
        <p14:creationId xmlns:p14="http://schemas.microsoft.com/office/powerpoint/2010/main" val="3188837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a:srcRect/>
          <a:stretch/>
        </p:blipFill>
        <p:spPr>
          <a:xfrm>
            <a:off x="247523" y="-127000"/>
            <a:ext cx="11038062" cy="6858000"/>
          </a:xfrm>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April Hansson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+1 23 987 6554</a:t>
            </a:r>
          </a:p>
        </p:txBody>
      </p:sp>
      <p:sp>
        <p:nvSpPr>
          <p:cNvPr id="3" name="Text Placeholder 2">
            <a:extLst>
              <a:ext uri="{FF2B5EF4-FFF2-40B4-BE49-F238E27FC236}">
                <a16:creationId xmlns:a16="http://schemas.microsoft.com/office/drawing/2014/main" id="{4E5CC3CD-8E2C-42EA-9A8B-E634DDF07E29}"/>
              </a:ext>
            </a:extLst>
          </p:cNvPr>
          <p:cNvSpPr>
            <a:spLocks noGrp="1"/>
          </p:cNvSpPr>
          <p:nvPr>
            <p:ph type="body" sz="quarter" idx="17"/>
          </p:nvPr>
        </p:nvSpPr>
        <p:spPr/>
        <p:txBody>
          <a:bodyPr/>
          <a:lstStyle/>
          <a:p>
            <a:endParaRPr lang="en-CA"/>
          </a:p>
        </p:txBody>
      </p:sp>
      <p:sp>
        <p:nvSpPr>
          <p:cNvPr id="7" name="Title 6">
            <a:extLst>
              <a:ext uri="{FF2B5EF4-FFF2-40B4-BE49-F238E27FC236}">
                <a16:creationId xmlns:a16="http://schemas.microsoft.com/office/drawing/2014/main" id="{22C1A0ED-C037-492E-8BA6-CBB83064539C}"/>
              </a:ext>
            </a:extLst>
          </p:cNvPr>
          <p:cNvSpPr>
            <a:spLocks noGrp="1"/>
          </p:cNvSpPr>
          <p:nvPr>
            <p:ph type="ctrTitle"/>
          </p:nvPr>
        </p:nvSpPr>
        <p:spPr>
          <a:xfrm>
            <a:off x="7425293" y="3206838"/>
            <a:ext cx="4410021" cy="2348157"/>
          </a:xfrm>
        </p:spPr>
        <p:txBody>
          <a:bodyPr/>
          <a:lstStyle/>
          <a:p>
            <a:pPr algn="ctr"/>
            <a:br>
              <a:rPr lang="en-CA" dirty="0"/>
            </a:br>
            <a:r>
              <a:rPr lang="en-CA" dirty="0">
                <a:latin typeface="Consolas" panose="020B0609020204030204" pitchFamily="49" charset="0"/>
              </a:rPr>
              <a:t>Thank</a:t>
            </a:r>
            <a:r>
              <a:rPr lang="en-CA" dirty="0"/>
              <a:t>  You</a:t>
            </a:r>
            <a:br>
              <a:rPr lang="en-CA" dirty="0"/>
            </a:br>
            <a:r>
              <a:rPr lang="en-CA" sz="2500" dirty="0"/>
              <a:t>…Questions?...</a:t>
            </a:r>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Take-Home Message</a:t>
            </a:r>
          </a:p>
        </p:txBody>
      </p:sp>
      <p:graphicFrame>
        <p:nvGraphicFramePr>
          <p:cNvPr id="7" name="Diagram 6">
            <a:extLst>
              <a:ext uri="{FF2B5EF4-FFF2-40B4-BE49-F238E27FC236}">
                <a16:creationId xmlns:a16="http://schemas.microsoft.com/office/drawing/2014/main" id="{8D4998F5-506C-409C-805F-DCE7F27D9DB6}"/>
              </a:ext>
            </a:extLst>
          </p:cNvPr>
          <p:cNvGraphicFramePr/>
          <p:nvPr>
            <p:extLst>
              <p:ext uri="{D42A27DB-BD31-4B8C-83A1-F6EECF244321}">
                <p14:modId xmlns:p14="http://schemas.microsoft.com/office/powerpoint/2010/main" val="2943753988"/>
              </p:ext>
            </p:extLst>
          </p:nvPr>
        </p:nvGraphicFramePr>
        <p:xfrm>
          <a:off x="431800" y="1008000"/>
          <a:ext cx="6731000" cy="473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7"/>
          <a:srcRect/>
          <a:stretch/>
        </p:blipFill>
        <p:spPr>
          <a:xfrm>
            <a:off x="7055038" y="1346105"/>
            <a:ext cx="4904790" cy="4491322"/>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993003" y="779273"/>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897918" y="1739081"/>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45324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a:srcRect/>
          <a:stretch/>
        </p:blipFill>
        <p:spPr>
          <a:xfrm>
            <a:off x="0" y="0"/>
            <a:ext cx="12192000" cy="6858000"/>
          </a:xfrm>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225974" y="780851"/>
            <a:ext cx="6428641" cy="5896580"/>
          </a:xfrm>
        </p:spPr>
        <p:txBody>
          <a:bodyPr/>
          <a:lstStyle/>
          <a:p>
            <a:r>
              <a:rPr lang="en-US" sz="3200" dirty="0"/>
              <a:t>Datasets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5316977" y="1717099"/>
            <a:ext cx="6337638" cy="4960332"/>
          </a:xfrm>
        </p:spPr>
        <p:txBody>
          <a:bodyPr/>
          <a:lstStyle/>
          <a:p>
            <a:r>
              <a:rPr lang="en-US" dirty="0"/>
              <a:t>Wisconsin Breast Cancer dataset</a:t>
            </a:r>
          </a:p>
          <a:p>
            <a:pPr marL="342900" indent="-342900">
              <a:buFont typeface="Arial" panose="020B0604020202020204" pitchFamily="34" charset="0"/>
              <a:buChar char="•"/>
            </a:pPr>
            <a:r>
              <a:rPr lang="en-US" dirty="0"/>
              <a:t>Small, Unbalanced, Binary Classification</a:t>
            </a:r>
          </a:p>
          <a:p>
            <a:pPr marL="342900" indent="-342900">
              <a:buFont typeface="Arial" panose="020B0604020202020204" pitchFamily="34" charset="0"/>
              <a:buChar char="•"/>
            </a:pPr>
            <a:r>
              <a:rPr lang="en-US" dirty="0"/>
              <a:t>569 rows, 31 features, 0 nulls</a:t>
            </a:r>
          </a:p>
          <a:p>
            <a:pPr marL="342900" indent="-342900">
              <a:buFont typeface="Arial" panose="020B0604020202020204" pitchFamily="34" charset="0"/>
              <a:buChar char="•"/>
            </a:pPr>
            <a:r>
              <a:rPr lang="en-US" dirty="0"/>
              <a:t>Classification: Malignant (37.3%), Benign (62.7%)</a:t>
            </a:r>
          </a:p>
          <a:p>
            <a:r>
              <a:rPr lang="en-US" dirty="0"/>
              <a:t>Taiwan Credit Card Default dataset</a:t>
            </a:r>
          </a:p>
          <a:p>
            <a:pPr marL="342900" indent="-342900">
              <a:buFont typeface="Arial" panose="020B0604020202020204" pitchFamily="34" charset="0"/>
              <a:buChar char="•"/>
            </a:pPr>
            <a:r>
              <a:rPr lang="en-US" dirty="0"/>
              <a:t>Large, Unbalanced, Binary Classification</a:t>
            </a:r>
          </a:p>
          <a:p>
            <a:pPr marL="342900" indent="-342900">
              <a:buFont typeface="Arial" panose="020B0604020202020204" pitchFamily="34" charset="0"/>
              <a:buChar char="•"/>
            </a:pPr>
            <a:r>
              <a:rPr lang="en-US" dirty="0"/>
              <a:t>30000 row, 24 features, 0 nulls</a:t>
            </a:r>
          </a:p>
          <a:p>
            <a:pPr marL="342900" indent="-342900">
              <a:buFont typeface="Arial" panose="020B0604020202020204" pitchFamily="34" charset="0"/>
              <a:buChar char="•"/>
            </a:pPr>
            <a:r>
              <a:rPr lang="en-US" dirty="0"/>
              <a:t>Classification: Default (22.1%), Non-Default (77.9%)</a:t>
            </a:r>
          </a:p>
          <a:p>
            <a:r>
              <a:rPr lang="en-US" dirty="0"/>
              <a:t>Wheat dataset</a:t>
            </a:r>
          </a:p>
          <a:p>
            <a:pPr marL="342900" indent="-342900">
              <a:buFont typeface="Arial" panose="020B0604020202020204" pitchFamily="34" charset="0"/>
              <a:buChar char="•"/>
            </a:pPr>
            <a:r>
              <a:rPr lang="en-US" dirty="0"/>
              <a:t>Small, Balanced, Multiclass (3 classes)</a:t>
            </a:r>
          </a:p>
          <a:p>
            <a:pPr marL="342900" indent="-342900">
              <a:buFont typeface="Arial" panose="020B0604020202020204" pitchFamily="34" charset="0"/>
              <a:buChar char="•"/>
            </a:pPr>
            <a:r>
              <a:rPr lang="en-US" dirty="0"/>
              <a:t>210 row, 8 features, 0 nulls</a:t>
            </a:r>
          </a:p>
          <a:p>
            <a:pPr marL="342900" indent="-342900">
              <a:buFont typeface="Arial" panose="020B0604020202020204" pitchFamily="34" charset="0"/>
              <a:buChar char="•"/>
            </a:pPr>
            <a:r>
              <a:rPr lang="en-US" dirty="0"/>
              <a:t>Classification:  Varieties -  Kama, Rosa, Canadian (33.3%)</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1999" y="432000"/>
            <a:ext cx="6419561" cy="957648"/>
          </a:xfrm>
        </p:spPr>
        <p:txBody>
          <a:bodyPr/>
          <a:lstStyle/>
          <a:p>
            <a:pPr algn="ctr"/>
            <a:r>
              <a:rPr lang="en-US" dirty="0"/>
              <a:t>Classic Machine Learning Models:</a:t>
            </a:r>
            <a:br>
              <a:rPr lang="en-US" dirty="0"/>
            </a:br>
            <a:r>
              <a:rPr lang="en-US" dirty="0"/>
              <a:t>SVM</a:t>
            </a:r>
          </a:p>
        </p:txBody>
      </p:sp>
      <p:graphicFrame>
        <p:nvGraphicFramePr>
          <p:cNvPr id="10" name="Diagram 9">
            <a:extLst>
              <a:ext uri="{FF2B5EF4-FFF2-40B4-BE49-F238E27FC236}">
                <a16:creationId xmlns:a16="http://schemas.microsoft.com/office/drawing/2014/main" id="{ACA56192-E280-4F5B-B743-41635856C75A}"/>
              </a:ext>
            </a:extLst>
          </p:cNvPr>
          <p:cNvGraphicFramePr/>
          <p:nvPr>
            <p:extLst>
              <p:ext uri="{D42A27DB-BD31-4B8C-83A1-F6EECF244321}">
                <p14:modId xmlns:p14="http://schemas.microsoft.com/office/powerpoint/2010/main" val="2705751941"/>
              </p:ext>
            </p:extLst>
          </p:nvPr>
        </p:nvGraphicFramePr>
        <p:xfrm>
          <a:off x="431999" y="1348061"/>
          <a:ext cx="5472000" cy="4970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7"/>
          <a:srcRect/>
          <a:stretch/>
        </p:blipFill>
        <p:spPr>
          <a:xfrm>
            <a:off x="6490726" y="1688123"/>
            <a:ext cx="5236929" cy="4290645"/>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3" name="TextBox 2">
            <a:extLst>
              <a:ext uri="{FF2B5EF4-FFF2-40B4-BE49-F238E27FC236}">
                <a16:creationId xmlns:a16="http://schemas.microsoft.com/office/drawing/2014/main" id="{AAA19F36-3594-48C2-B960-94100F3E37BF}"/>
              </a:ext>
            </a:extLst>
          </p:cNvPr>
          <p:cNvSpPr txBox="1"/>
          <p:nvPr/>
        </p:nvSpPr>
        <p:spPr>
          <a:xfrm>
            <a:off x="7410052" y="943702"/>
            <a:ext cx="4152900" cy="646331"/>
          </a:xfrm>
          <a:prstGeom prst="rect">
            <a:avLst/>
          </a:prstGeom>
          <a:noFill/>
        </p:spPr>
        <p:txBody>
          <a:bodyPr wrap="square" rtlCol="0">
            <a:spAutoFit/>
          </a:bodyPr>
          <a:lstStyle/>
          <a:p>
            <a:pPr algn="r"/>
            <a:r>
              <a:rPr lang="en-CA" b="1" i="1" dirty="0"/>
              <a:t>Finding the line that maximises social-distancing between the 2 classes</a:t>
            </a:r>
          </a:p>
        </p:txBody>
      </p:sp>
    </p:spTree>
    <p:extLst>
      <p:ext uri="{BB962C8B-B14F-4D97-AF65-F5344CB8AC3E}">
        <p14:creationId xmlns:p14="http://schemas.microsoft.com/office/powerpoint/2010/main" val="245478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SVM Model</a:t>
            </a:r>
          </a:p>
        </p:txBody>
      </p:sp>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srcRect/>
          <a:stretch/>
        </p:blipFill>
        <p:spPr>
          <a:xfrm>
            <a:off x="19616" y="2246018"/>
            <a:ext cx="3640951" cy="3821723"/>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338301" y="1567985"/>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6</a:t>
            </a:fld>
            <a:endParaRPr lang="en-US" dirty="0"/>
          </a:p>
        </p:txBody>
      </p:sp>
      <p:graphicFrame>
        <p:nvGraphicFramePr>
          <p:cNvPr id="13" name="Table 13">
            <a:extLst>
              <a:ext uri="{FF2B5EF4-FFF2-40B4-BE49-F238E27FC236}">
                <a16:creationId xmlns:a16="http://schemas.microsoft.com/office/drawing/2014/main" id="{BD9DD191-2DFE-44DA-90F2-30DAE6E54AA3}"/>
              </a:ext>
            </a:extLst>
          </p:cNvPr>
          <p:cNvGraphicFramePr>
            <a:graphicFrameLocks noGrp="1"/>
          </p:cNvGraphicFramePr>
          <p:nvPr>
            <p:ph sz="half" idx="1"/>
            <p:extLst>
              <p:ext uri="{D42A27DB-BD31-4B8C-83A1-F6EECF244321}">
                <p14:modId xmlns:p14="http://schemas.microsoft.com/office/powerpoint/2010/main" val="2467558930"/>
              </p:ext>
            </p:extLst>
          </p:nvPr>
        </p:nvGraphicFramePr>
        <p:xfrm>
          <a:off x="3503054" y="1087615"/>
          <a:ext cx="8224602" cy="5629581"/>
        </p:xfrm>
        <a:graphic>
          <a:graphicData uri="http://schemas.openxmlformats.org/drawingml/2006/table">
            <a:tbl>
              <a:tblPr firstRow="1" bandRow="1">
                <a:tableStyleId>{F5AB1C69-6EDB-4FF4-983F-18BD219EF322}</a:tableStyleId>
              </a:tblPr>
              <a:tblGrid>
                <a:gridCol w="1370767">
                  <a:extLst>
                    <a:ext uri="{9D8B030D-6E8A-4147-A177-3AD203B41FA5}">
                      <a16:colId xmlns:a16="http://schemas.microsoft.com/office/drawing/2014/main" val="1889273806"/>
                    </a:ext>
                  </a:extLst>
                </a:gridCol>
                <a:gridCol w="1370767">
                  <a:extLst>
                    <a:ext uri="{9D8B030D-6E8A-4147-A177-3AD203B41FA5}">
                      <a16:colId xmlns:a16="http://schemas.microsoft.com/office/drawing/2014/main" val="675152898"/>
                    </a:ext>
                  </a:extLst>
                </a:gridCol>
                <a:gridCol w="1370767">
                  <a:extLst>
                    <a:ext uri="{9D8B030D-6E8A-4147-A177-3AD203B41FA5}">
                      <a16:colId xmlns:a16="http://schemas.microsoft.com/office/drawing/2014/main" val="2887949323"/>
                    </a:ext>
                  </a:extLst>
                </a:gridCol>
                <a:gridCol w="1370767">
                  <a:extLst>
                    <a:ext uri="{9D8B030D-6E8A-4147-A177-3AD203B41FA5}">
                      <a16:colId xmlns:a16="http://schemas.microsoft.com/office/drawing/2014/main" val="1574708035"/>
                    </a:ext>
                  </a:extLst>
                </a:gridCol>
                <a:gridCol w="1370767">
                  <a:extLst>
                    <a:ext uri="{9D8B030D-6E8A-4147-A177-3AD203B41FA5}">
                      <a16:colId xmlns:a16="http://schemas.microsoft.com/office/drawing/2014/main" val="1006388237"/>
                    </a:ext>
                  </a:extLst>
                </a:gridCol>
                <a:gridCol w="1370767">
                  <a:extLst>
                    <a:ext uri="{9D8B030D-6E8A-4147-A177-3AD203B41FA5}">
                      <a16:colId xmlns:a16="http://schemas.microsoft.com/office/drawing/2014/main" val="1081461201"/>
                    </a:ext>
                  </a:extLst>
                </a:gridCol>
              </a:tblGrid>
              <a:tr h="1297407">
                <a:tc>
                  <a:txBody>
                    <a:bodyPr/>
                    <a:lstStyle/>
                    <a:p>
                      <a:pPr algn="ctr"/>
                      <a:endParaRPr lang="en-CA" dirty="0"/>
                    </a:p>
                  </a:txBody>
                  <a:tcPr>
                    <a:solidFill>
                      <a:schemeClr val="accent1">
                        <a:lumMod val="50000"/>
                      </a:schemeClr>
                    </a:solidFill>
                  </a:tcPr>
                </a:tc>
                <a:tc>
                  <a:txBody>
                    <a:bodyPr/>
                    <a:lstStyle/>
                    <a:p>
                      <a:pPr algn="ctr"/>
                      <a:r>
                        <a:rPr lang="en-CA" dirty="0"/>
                        <a:t>Accuracy</a:t>
                      </a:r>
                    </a:p>
                  </a:txBody>
                  <a:tcPr>
                    <a:solidFill>
                      <a:schemeClr val="accent1">
                        <a:lumMod val="50000"/>
                      </a:schemeClr>
                    </a:solidFill>
                  </a:tcPr>
                </a:tc>
                <a:tc>
                  <a:txBody>
                    <a:bodyPr/>
                    <a:lstStyle/>
                    <a:p>
                      <a:pPr algn="ctr"/>
                      <a:r>
                        <a:rPr lang="en-CA" dirty="0"/>
                        <a:t>AUC-ROC</a:t>
                      </a:r>
                    </a:p>
                  </a:txBody>
                  <a:tcPr>
                    <a:solidFill>
                      <a:schemeClr val="accent1">
                        <a:lumMod val="50000"/>
                      </a:schemeClr>
                    </a:solidFill>
                  </a:tcPr>
                </a:tc>
                <a:tc>
                  <a:txBody>
                    <a:bodyPr/>
                    <a:lstStyle/>
                    <a:p>
                      <a:pPr algn="ctr"/>
                      <a:r>
                        <a:rPr lang="en-CA" dirty="0"/>
                        <a:t>Precision</a:t>
                      </a:r>
                    </a:p>
                    <a:p>
                      <a:pPr algn="ctr"/>
                      <a:r>
                        <a:rPr lang="en-CA" dirty="0"/>
                        <a:t>(weighted Average)</a:t>
                      </a:r>
                    </a:p>
                  </a:txBody>
                  <a:tcPr>
                    <a:solidFill>
                      <a:schemeClr val="accent1">
                        <a:lumMod val="50000"/>
                      </a:schemeClr>
                    </a:solidFill>
                  </a:tcPr>
                </a:tc>
                <a:tc>
                  <a:txBody>
                    <a:bodyPr/>
                    <a:lstStyle/>
                    <a:p>
                      <a:pPr algn="ctr"/>
                      <a:r>
                        <a:rPr lang="en-CA" dirty="0"/>
                        <a:t>Recall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p>
                      <a:pPr algn="ctr"/>
                      <a:endParaRPr lang="en-CA" dirty="0"/>
                    </a:p>
                  </a:txBody>
                  <a:tcPr>
                    <a:solidFill>
                      <a:schemeClr val="accent1">
                        <a:lumMod val="50000"/>
                      </a:schemeClr>
                    </a:solidFill>
                  </a:tcPr>
                </a:tc>
                <a:tc>
                  <a:txBody>
                    <a:bodyPr/>
                    <a:lstStyle/>
                    <a:p>
                      <a:pPr algn="ctr"/>
                      <a:r>
                        <a:rPr lang="en-CA" dirty="0"/>
                        <a:t>F1-Score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 of Precision and Recall)</a:t>
                      </a:r>
                    </a:p>
                    <a:p>
                      <a:pPr algn="ctr"/>
                      <a:endParaRPr lang="en-CA" dirty="0"/>
                    </a:p>
                  </a:txBody>
                  <a:tcPr>
                    <a:solidFill>
                      <a:schemeClr val="accent1">
                        <a:lumMod val="50000"/>
                      </a:schemeClr>
                    </a:solidFill>
                  </a:tcPr>
                </a:tc>
                <a:extLst>
                  <a:ext uri="{0D108BD9-81ED-4DB2-BD59-A6C34878D82A}">
                    <a16:rowId xmlns:a16="http://schemas.microsoft.com/office/drawing/2014/main" val="2362142517"/>
                  </a:ext>
                </a:extLst>
              </a:tr>
              <a:tr h="1297407">
                <a:tc>
                  <a:txBody>
                    <a:bodyPr/>
                    <a:lstStyle/>
                    <a:p>
                      <a:pPr algn="ctr"/>
                      <a:r>
                        <a:rPr lang="en-CA" dirty="0"/>
                        <a:t>Breast Cancer Dataset</a:t>
                      </a:r>
                    </a:p>
                  </a:txBody>
                  <a:tcPr>
                    <a:solidFill>
                      <a:schemeClr val="accent1">
                        <a:lumMod val="75000"/>
                      </a:schemeClr>
                    </a:solidFill>
                  </a:tcPr>
                </a:tc>
                <a:tc>
                  <a:txBody>
                    <a:bodyPr/>
                    <a:lstStyle/>
                    <a:p>
                      <a:pPr algn="ctr"/>
                      <a:r>
                        <a:rPr lang="en-CA" dirty="0"/>
                        <a:t>97.1 %</a:t>
                      </a:r>
                    </a:p>
                  </a:txBody>
                  <a:tcPr>
                    <a:solidFill>
                      <a:schemeClr val="accent1">
                        <a:lumMod val="75000"/>
                      </a:schemeClr>
                    </a:solidFill>
                  </a:tcPr>
                </a:tc>
                <a:tc>
                  <a:txBody>
                    <a:bodyPr/>
                    <a:lstStyle/>
                    <a:p>
                      <a:pPr algn="ctr"/>
                      <a:r>
                        <a:rPr lang="en-CA" b="0" dirty="0"/>
                        <a:t>99.5 %</a:t>
                      </a:r>
                    </a:p>
                  </a:txBody>
                  <a:tcPr>
                    <a:solidFill>
                      <a:schemeClr val="accent1">
                        <a:lumMod val="75000"/>
                      </a:schemeClr>
                    </a:solidFill>
                  </a:tcPr>
                </a:tc>
                <a:tc>
                  <a:txBody>
                    <a:bodyPr/>
                    <a:lstStyle/>
                    <a:p>
                      <a:pPr algn="ctr"/>
                      <a:r>
                        <a:rPr lang="en-CA" dirty="0"/>
                        <a:t>97 %</a:t>
                      </a:r>
                    </a:p>
                  </a:txBody>
                  <a:tcPr>
                    <a:solidFill>
                      <a:schemeClr val="accent1">
                        <a:lumMod val="75000"/>
                      </a:schemeClr>
                    </a:solidFill>
                  </a:tcPr>
                </a:tc>
                <a:tc>
                  <a:txBody>
                    <a:bodyPr/>
                    <a:lstStyle/>
                    <a:p>
                      <a:pPr algn="ctr"/>
                      <a:r>
                        <a:rPr lang="en-CA" dirty="0"/>
                        <a:t>97 %</a:t>
                      </a:r>
                    </a:p>
                  </a:txBody>
                  <a:tcPr>
                    <a:solidFill>
                      <a:schemeClr val="accent1">
                        <a:lumMod val="75000"/>
                      </a:schemeClr>
                    </a:solidFill>
                  </a:tcPr>
                </a:tc>
                <a:tc>
                  <a:txBody>
                    <a:bodyPr/>
                    <a:lstStyle/>
                    <a:p>
                      <a:pPr algn="ctr"/>
                      <a:r>
                        <a:rPr lang="en-CA" b="1" dirty="0"/>
                        <a:t>97 %</a:t>
                      </a:r>
                    </a:p>
                  </a:txBody>
                  <a:tcPr>
                    <a:solidFill>
                      <a:schemeClr val="accent1">
                        <a:lumMod val="75000"/>
                      </a:schemeClr>
                    </a:solidFill>
                  </a:tcPr>
                </a:tc>
                <a:extLst>
                  <a:ext uri="{0D108BD9-81ED-4DB2-BD59-A6C34878D82A}">
                    <a16:rowId xmlns:a16="http://schemas.microsoft.com/office/drawing/2014/main" val="3606472607"/>
                  </a:ext>
                </a:extLst>
              </a:tr>
              <a:tr h="1297407">
                <a:tc>
                  <a:txBody>
                    <a:bodyPr/>
                    <a:lstStyle/>
                    <a:p>
                      <a:pPr algn="ctr"/>
                      <a:r>
                        <a:rPr lang="en-CA" dirty="0"/>
                        <a:t>Credit Card Dataset</a:t>
                      </a:r>
                    </a:p>
                  </a:txBody>
                  <a:tcPr>
                    <a:solidFill>
                      <a:schemeClr val="accent1">
                        <a:lumMod val="60000"/>
                        <a:lumOff val="40000"/>
                      </a:schemeClr>
                    </a:solidFill>
                  </a:tcPr>
                </a:tc>
                <a:tc>
                  <a:txBody>
                    <a:bodyPr/>
                    <a:lstStyle/>
                    <a:p>
                      <a:pPr algn="ctr"/>
                      <a:r>
                        <a:rPr lang="en-CA" dirty="0"/>
                        <a:t>82.4 %</a:t>
                      </a:r>
                    </a:p>
                    <a:p>
                      <a:pPr algn="ctr"/>
                      <a:endParaRPr lang="en-CA" dirty="0"/>
                    </a:p>
                    <a:p>
                      <a:pPr algn="ctr"/>
                      <a:endParaRPr lang="en-CA" dirty="0"/>
                    </a:p>
                  </a:txBody>
                  <a:tcPr>
                    <a:solidFill>
                      <a:schemeClr val="accent1">
                        <a:lumMod val="60000"/>
                        <a:lumOff val="40000"/>
                      </a:schemeClr>
                    </a:solidFill>
                  </a:tcPr>
                </a:tc>
                <a:tc>
                  <a:txBody>
                    <a:bodyPr/>
                    <a:lstStyle/>
                    <a:p>
                      <a:pPr algn="ctr"/>
                      <a:r>
                        <a:rPr lang="en-CA" dirty="0"/>
                        <a:t>_</a:t>
                      </a:r>
                    </a:p>
                  </a:txBody>
                  <a:tcPr>
                    <a:solidFill>
                      <a:schemeClr val="accent1">
                        <a:lumMod val="60000"/>
                        <a:lumOff val="40000"/>
                      </a:schemeClr>
                    </a:solidFill>
                  </a:tcPr>
                </a:tc>
                <a:tc>
                  <a:txBody>
                    <a:bodyPr/>
                    <a:lstStyle/>
                    <a:p>
                      <a:pPr algn="ctr"/>
                      <a:r>
                        <a:rPr lang="en-CA" dirty="0"/>
                        <a:t>71 %</a:t>
                      </a:r>
                    </a:p>
                  </a:txBody>
                  <a:tcPr>
                    <a:solidFill>
                      <a:schemeClr val="accent1">
                        <a:lumMod val="60000"/>
                        <a:lumOff val="40000"/>
                      </a:schemeClr>
                    </a:solidFill>
                  </a:tcPr>
                </a:tc>
                <a:tc>
                  <a:txBody>
                    <a:bodyPr/>
                    <a:lstStyle/>
                    <a:p>
                      <a:pPr algn="ctr"/>
                      <a:r>
                        <a:rPr lang="en-CA" dirty="0"/>
                        <a:t>34 %</a:t>
                      </a:r>
                    </a:p>
                  </a:txBody>
                  <a:tcPr>
                    <a:solidFill>
                      <a:schemeClr val="accent1">
                        <a:lumMod val="60000"/>
                        <a:lumOff val="40000"/>
                      </a:schemeClr>
                    </a:solidFill>
                  </a:tcPr>
                </a:tc>
                <a:tc>
                  <a:txBody>
                    <a:bodyPr/>
                    <a:lstStyle/>
                    <a:p>
                      <a:pPr algn="ctr"/>
                      <a:r>
                        <a:rPr lang="en-CA" dirty="0"/>
                        <a:t>46 %</a:t>
                      </a:r>
                    </a:p>
                  </a:txBody>
                  <a:tcPr>
                    <a:solidFill>
                      <a:schemeClr val="accent1">
                        <a:lumMod val="60000"/>
                        <a:lumOff val="40000"/>
                      </a:schemeClr>
                    </a:solidFill>
                  </a:tcPr>
                </a:tc>
                <a:extLst>
                  <a:ext uri="{0D108BD9-81ED-4DB2-BD59-A6C34878D82A}">
                    <a16:rowId xmlns:a16="http://schemas.microsoft.com/office/drawing/2014/main" val="505537451"/>
                  </a:ext>
                </a:extLst>
              </a:tr>
              <a:tr h="1297407">
                <a:tc>
                  <a:txBody>
                    <a:bodyPr/>
                    <a:lstStyle/>
                    <a:p>
                      <a:pPr algn="ctr"/>
                      <a:r>
                        <a:rPr lang="en-CA" dirty="0"/>
                        <a:t>Wheat Dataset</a:t>
                      </a:r>
                    </a:p>
                  </a:txBody>
                  <a:tcPr>
                    <a:solidFill>
                      <a:schemeClr val="accent1">
                        <a:lumMod val="75000"/>
                      </a:schemeClr>
                    </a:solidFill>
                  </a:tcPr>
                </a:tc>
                <a:tc>
                  <a:txBody>
                    <a:bodyPr/>
                    <a:lstStyle/>
                    <a:p>
                      <a:pPr algn="ctr"/>
                      <a:r>
                        <a:rPr lang="en-CA" dirty="0"/>
                        <a:t>95.2 %</a:t>
                      </a:r>
                    </a:p>
                  </a:txBody>
                  <a:tcPr>
                    <a:solidFill>
                      <a:schemeClr val="accent1">
                        <a:lumMod val="75000"/>
                      </a:schemeClr>
                    </a:solidFill>
                  </a:tcPr>
                </a:tc>
                <a:tc>
                  <a:txBody>
                    <a:bodyPr/>
                    <a:lstStyle/>
                    <a:p>
                      <a:pPr algn="ctr"/>
                      <a:r>
                        <a:rPr lang="en-CA" dirty="0"/>
                        <a:t>_</a:t>
                      </a:r>
                    </a:p>
                  </a:txBody>
                  <a:tcPr>
                    <a:solidFill>
                      <a:schemeClr val="accent1">
                        <a:lumMod val="75000"/>
                      </a:schemeClr>
                    </a:solidFill>
                  </a:tcPr>
                </a:tc>
                <a:tc>
                  <a:txBody>
                    <a:bodyPr/>
                    <a:lstStyle/>
                    <a:p>
                      <a:pPr algn="ctr"/>
                      <a:r>
                        <a:rPr lang="en-CA" dirty="0"/>
                        <a:t>96 %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extLst>
                  <a:ext uri="{0D108BD9-81ED-4DB2-BD59-A6C34878D82A}">
                    <a16:rowId xmlns:a16="http://schemas.microsoft.com/office/drawing/2014/main" val="3953200933"/>
                  </a:ext>
                </a:extLst>
              </a:tr>
            </a:tbl>
          </a:graphicData>
        </a:graphic>
      </p:graphicFrame>
      <p:sp>
        <p:nvSpPr>
          <p:cNvPr id="3" name="TextBox 2">
            <a:extLst>
              <a:ext uri="{FF2B5EF4-FFF2-40B4-BE49-F238E27FC236}">
                <a16:creationId xmlns:a16="http://schemas.microsoft.com/office/drawing/2014/main" id="{0CFD2FF4-350E-4317-A6AC-E20A543F37DD}"/>
              </a:ext>
            </a:extLst>
          </p:cNvPr>
          <p:cNvSpPr txBox="1"/>
          <p:nvPr/>
        </p:nvSpPr>
        <p:spPr>
          <a:xfrm>
            <a:off x="3503053" y="345379"/>
            <a:ext cx="8094779" cy="707886"/>
          </a:xfrm>
          <a:prstGeom prst="rect">
            <a:avLst/>
          </a:prstGeom>
          <a:noFill/>
        </p:spPr>
        <p:txBody>
          <a:bodyPr wrap="square" rtlCol="0">
            <a:spAutoFit/>
          </a:bodyPr>
          <a:lstStyle/>
          <a:p>
            <a:r>
              <a:rPr lang="en-CA" sz="2000" i="1" dirty="0"/>
              <a:t>F1 score: best measure of incorrectly classified cases, as it is the harmonic mean of precision and recall. </a:t>
            </a:r>
          </a:p>
        </p:txBody>
      </p:sp>
    </p:spTree>
    <p:extLst>
      <p:ext uri="{BB962C8B-B14F-4D97-AF65-F5344CB8AC3E}">
        <p14:creationId xmlns:p14="http://schemas.microsoft.com/office/powerpoint/2010/main" val="14311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9063692" cy="360000"/>
          </a:xfrm>
        </p:spPr>
        <p:txBody>
          <a:bodyPr/>
          <a:lstStyle/>
          <a:p>
            <a:r>
              <a:rPr lang="en-US" dirty="0"/>
              <a:t>Conclusion: SVM Model</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2000" y="1008000"/>
            <a:ext cx="5472000" cy="807548"/>
          </a:xfrm>
        </p:spPr>
        <p:txBody>
          <a:bodyPr/>
          <a:lstStyle/>
          <a:p>
            <a:r>
              <a:rPr lang="en-US" dirty="0"/>
              <a:t>The SVM model was ranked the best on the Breast Cancer Dataset, in terms of accuracy and weighted F1 score.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999" y="2556000"/>
            <a:ext cx="6380169" cy="3600000"/>
          </a:xfrm>
        </p:spPr>
        <p:txBody>
          <a:bodyPr/>
          <a:lstStyle/>
          <a:p>
            <a:pPr marL="0" indent="0">
              <a:buNone/>
            </a:pPr>
            <a:r>
              <a:rPr lang="en-US" sz="2800" dirty="0"/>
              <a:t>Observations:</a:t>
            </a:r>
          </a:p>
          <a:p>
            <a:r>
              <a:rPr lang="en-US" dirty="0"/>
              <a:t>SVM is slow to train even on a small dataset.</a:t>
            </a:r>
          </a:p>
          <a:p>
            <a:r>
              <a:rPr lang="en-US" dirty="0"/>
              <a:t>Computationally Expensive – impractical to use.</a:t>
            </a:r>
          </a:p>
          <a:p>
            <a:r>
              <a:rPr lang="en-US" dirty="0"/>
              <a:t>Predicted more false negatives than false positives.</a:t>
            </a:r>
          </a:p>
          <a:p>
            <a:r>
              <a:rPr lang="en-US" dirty="0"/>
              <a:t>Best metric score (F1 and AUC-ROC) on the Breast cancer dataset.</a:t>
            </a:r>
          </a:p>
          <a:p>
            <a:r>
              <a:rPr lang="en-US" dirty="0"/>
              <a:t>Higher Precision score across all dataset – good when the goal is to limit the number of false positives.</a:t>
            </a:r>
          </a:p>
          <a:p>
            <a:r>
              <a:rPr lang="en-US" dirty="0"/>
              <a:t>Undesirable F1-score on credit card dataset.</a:t>
            </a:r>
          </a:p>
          <a:p>
            <a:endParaRPr lang="en-US" dirty="0"/>
          </a:p>
          <a:p>
            <a:endParaRPr lang="en-US" dirty="0"/>
          </a:p>
          <a:p>
            <a:endParaRPr lang="en-US" dirty="0"/>
          </a:p>
          <a:p>
            <a:endParaRPr lang="en-US" dirty="0"/>
          </a:p>
          <a:p>
            <a:endParaRPr lang="en-US" dirty="0"/>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7</a:t>
            </a:fld>
            <a:endParaRPr lang="en-US" dirty="0"/>
          </a:p>
        </p:txBody>
      </p:sp>
      <p:pic>
        <p:nvPicPr>
          <p:cNvPr id="9" name="Picture Placeholder 13">
            <a:extLst>
              <a:ext uri="{FF2B5EF4-FFF2-40B4-BE49-F238E27FC236}">
                <a16:creationId xmlns:a16="http://schemas.microsoft.com/office/drawing/2014/main" id="{1A2A3015-5056-4917-9B05-355D78C248B4}"/>
              </a:ext>
            </a:extLst>
          </p:cNvPr>
          <p:cNvPicPr>
            <a:picLocks noChangeAspect="1"/>
          </p:cNvPicPr>
          <p:nvPr/>
        </p:nvPicPr>
        <p:blipFill>
          <a:blip r:embed="rId5"/>
          <a:srcRect/>
          <a:stretch/>
        </p:blipFill>
        <p:spPr>
          <a:xfrm>
            <a:off x="6812170" y="235258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0" name="Picture Placeholder 16">
            <a:extLst>
              <a:ext uri="{FF2B5EF4-FFF2-40B4-BE49-F238E27FC236}">
                <a16:creationId xmlns:a16="http://schemas.microsoft.com/office/drawing/2014/main" id="{E9C36362-00DA-4528-9F1A-21D1DB2DCDB6}"/>
              </a:ext>
            </a:extLst>
          </p:cNvPr>
          <p:cNvPicPr>
            <a:picLocks noChangeAspect="1"/>
          </p:cNvPicPr>
          <p:nvPr/>
        </p:nvPicPr>
        <p:blipFill>
          <a:blip r:embed="rId6"/>
          <a:srcRect/>
          <a:stretch/>
        </p:blipFill>
        <p:spPr>
          <a:xfrm>
            <a:off x="8812419"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1" name="Picture Placeholder 18">
            <a:extLst>
              <a:ext uri="{FF2B5EF4-FFF2-40B4-BE49-F238E27FC236}">
                <a16:creationId xmlns:a16="http://schemas.microsoft.com/office/drawing/2014/main" id="{028578B5-9071-4918-AC01-F58895EFFF7B}"/>
              </a:ext>
            </a:extLst>
          </p:cNvPr>
          <p:cNvPicPr>
            <a:picLocks noChangeAspect="1"/>
          </p:cNvPicPr>
          <p:nvPr/>
        </p:nvPicPr>
        <p:blipFill>
          <a:blip r:embed="rId7"/>
          <a:srcRect/>
          <a:stretch/>
        </p:blipFill>
        <p:spPr>
          <a:xfrm>
            <a:off x="8812418"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389361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Decision Tree Model: Baseline</a:t>
            </a:r>
          </a:p>
        </p:txBody>
      </p:sp>
      <p:graphicFrame>
        <p:nvGraphicFramePr>
          <p:cNvPr id="7" name="Diagram 6">
            <a:extLst>
              <a:ext uri="{FF2B5EF4-FFF2-40B4-BE49-F238E27FC236}">
                <a16:creationId xmlns:a16="http://schemas.microsoft.com/office/drawing/2014/main" id="{58C50147-A897-41E1-A2EA-A8F75A512251}"/>
              </a:ext>
            </a:extLst>
          </p:cNvPr>
          <p:cNvGraphicFramePr/>
          <p:nvPr>
            <p:extLst>
              <p:ext uri="{D42A27DB-BD31-4B8C-83A1-F6EECF244321}">
                <p14:modId xmlns:p14="http://schemas.microsoft.com/office/powerpoint/2010/main" val="3794780417"/>
              </p:ext>
            </p:extLst>
          </p:nvPr>
        </p:nvGraphicFramePr>
        <p:xfrm>
          <a:off x="431801" y="1007999"/>
          <a:ext cx="5472000" cy="501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7"/>
          <a:srcRect/>
          <a:stretch/>
        </p:blipFill>
        <p:spPr>
          <a:xfrm>
            <a:off x="6658709" y="1570892"/>
            <a:ext cx="4829906" cy="44476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137598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Decision Tree Model</a:t>
            </a:r>
          </a:p>
        </p:txBody>
      </p:sp>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srcRect/>
          <a:stretch/>
        </p:blipFill>
        <p:spPr>
          <a:xfrm>
            <a:off x="7992547" y="1664303"/>
            <a:ext cx="4333769" cy="4333769"/>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8432753" y="1331143"/>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9</a:t>
            </a:fld>
            <a:endParaRPr lang="en-US" dirty="0"/>
          </a:p>
        </p:txBody>
      </p:sp>
      <p:graphicFrame>
        <p:nvGraphicFramePr>
          <p:cNvPr id="13" name="Table 13">
            <a:extLst>
              <a:ext uri="{FF2B5EF4-FFF2-40B4-BE49-F238E27FC236}">
                <a16:creationId xmlns:a16="http://schemas.microsoft.com/office/drawing/2014/main" id="{BD9DD191-2DFE-44DA-90F2-30DAE6E54AA3}"/>
              </a:ext>
            </a:extLst>
          </p:cNvPr>
          <p:cNvGraphicFramePr>
            <a:graphicFrameLocks noGrp="1"/>
          </p:cNvGraphicFramePr>
          <p:nvPr>
            <p:ph sz="half" idx="1"/>
            <p:extLst>
              <p:ext uri="{D42A27DB-BD31-4B8C-83A1-F6EECF244321}">
                <p14:modId xmlns:p14="http://schemas.microsoft.com/office/powerpoint/2010/main" val="2622571722"/>
              </p:ext>
            </p:extLst>
          </p:nvPr>
        </p:nvGraphicFramePr>
        <p:xfrm>
          <a:off x="431798" y="1236374"/>
          <a:ext cx="7907154" cy="4761699"/>
        </p:xfrm>
        <a:graphic>
          <a:graphicData uri="http://schemas.openxmlformats.org/drawingml/2006/table">
            <a:tbl>
              <a:tblPr firstRow="1" bandRow="1">
                <a:tableStyleId>{F5AB1C69-6EDB-4FF4-983F-18BD219EF322}</a:tableStyleId>
              </a:tblPr>
              <a:tblGrid>
                <a:gridCol w="1317859">
                  <a:extLst>
                    <a:ext uri="{9D8B030D-6E8A-4147-A177-3AD203B41FA5}">
                      <a16:colId xmlns:a16="http://schemas.microsoft.com/office/drawing/2014/main" val="1889273806"/>
                    </a:ext>
                  </a:extLst>
                </a:gridCol>
                <a:gridCol w="1317859">
                  <a:extLst>
                    <a:ext uri="{9D8B030D-6E8A-4147-A177-3AD203B41FA5}">
                      <a16:colId xmlns:a16="http://schemas.microsoft.com/office/drawing/2014/main" val="675152898"/>
                    </a:ext>
                  </a:extLst>
                </a:gridCol>
                <a:gridCol w="1317859">
                  <a:extLst>
                    <a:ext uri="{9D8B030D-6E8A-4147-A177-3AD203B41FA5}">
                      <a16:colId xmlns:a16="http://schemas.microsoft.com/office/drawing/2014/main" val="2887949323"/>
                    </a:ext>
                  </a:extLst>
                </a:gridCol>
                <a:gridCol w="1317859">
                  <a:extLst>
                    <a:ext uri="{9D8B030D-6E8A-4147-A177-3AD203B41FA5}">
                      <a16:colId xmlns:a16="http://schemas.microsoft.com/office/drawing/2014/main" val="1574708035"/>
                    </a:ext>
                  </a:extLst>
                </a:gridCol>
                <a:gridCol w="1317859">
                  <a:extLst>
                    <a:ext uri="{9D8B030D-6E8A-4147-A177-3AD203B41FA5}">
                      <a16:colId xmlns:a16="http://schemas.microsoft.com/office/drawing/2014/main" val="3925173722"/>
                    </a:ext>
                  </a:extLst>
                </a:gridCol>
                <a:gridCol w="1317859">
                  <a:extLst>
                    <a:ext uri="{9D8B030D-6E8A-4147-A177-3AD203B41FA5}">
                      <a16:colId xmlns:a16="http://schemas.microsoft.com/office/drawing/2014/main" val="1081461201"/>
                    </a:ext>
                  </a:extLst>
                </a:gridCol>
              </a:tblGrid>
              <a:tr h="1760468">
                <a:tc>
                  <a:txBody>
                    <a:bodyPr/>
                    <a:lstStyle/>
                    <a:p>
                      <a:pPr algn="ctr"/>
                      <a:endParaRPr lang="en-CA" dirty="0"/>
                    </a:p>
                  </a:txBody>
                  <a:tcPr>
                    <a:solidFill>
                      <a:schemeClr val="accent1">
                        <a:lumMod val="50000"/>
                      </a:schemeClr>
                    </a:solidFill>
                  </a:tcPr>
                </a:tc>
                <a:tc>
                  <a:txBody>
                    <a:bodyPr/>
                    <a:lstStyle/>
                    <a:p>
                      <a:pPr algn="ctr"/>
                      <a:r>
                        <a:rPr lang="en-CA" dirty="0"/>
                        <a:t>Accuracy</a:t>
                      </a:r>
                    </a:p>
                  </a:txBody>
                  <a:tcPr>
                    <a:solidFill>
                      <a:schemeClr val="accent1">
                        <a:lumMod val="50000"/>
                      </a:schemeClr>
                    </a:solidFill>
                  </a:tcPr>
                </a:tc>
                <a:tc>
                  <a:txBody>
                    <a:bodyPr/>
                    <a:lstStyle/>
                    <a:p>
                      <a:pPr algn="ctr"/>
                      <a:r>
                        <a:rPr lang="en-CA" dirty="0"/>
                        <a:t>AUC-ROC</a:t>
                      </a:r>
                    </a:p>
                  </a:txBody>
                  <a:tcPr>
                    <a:solidFill>
                      <a:schemeClr val="accent1">
                        <a:lumMod val="50000"/>
                      </a:schemeClr>
                    </a:solidFill>
                  </a:tcPr>
                </a:tc>
                <a:tc>
                  <a:txBody>
                    <a:bodyPr/>
                    <a:lstStyle/>
                    <a:p>
                      <a:pPr algn="ctr"/>
                      <a:r>
                        <a:rPr lang="en-CA" dirty="0"/>
                        <a:t>Precision</a:t>
                      </a:r>
                    </a:p>
                    <a:p>
                      <a:pPr algn="ctr"/>
                      <a:r>
                        <a:rPr lang="en-CA" dirty="0"/>
                        <a:t>(weighted Average)</a:t>
                      </a:r>
                    </a:p>
                  </a:txBody>
                  <a:tcPr>
                    <a:solidFill>
                      <a:schemeClr val="accent1">
                        <a:lumMod val="50000"/>
                      </a:schemeClr>
                    </a:solidFill>
                  </a:tcPr>
                </a:tc>
                <a:tc>
                  <a:txBody>
                    <a:bodyPr/>
                    <a:lstStyle/>
                    <a:p>
                      <a:pPr algn="ctr"/>
                      <a:r>
                        <a:rPr lang="en-CA" dirty="0"/>
                        <a:t>Recall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a:t>
                      </a:r>
                    </a:p>
                  </a:txBody>
                  <a:tcPr>
                    <a:solidFill>
                      <a:schemeClr val="accent1">
                        <a:lumMod val="50000"/>
                      </a:schemeClr>
                    </a:solidFill>
                  </a:tcPr>
                </a:tc>
                <a:tc>
                  <a:txBody>
                    <a:bodyPr/>
                    <a:lstStyle/>
                    <a:p>
                      <a:pPr algn="ctr"/>
                      <a:r>
                        <a:rPr lang="en-CA" dirty="0"/>
                        <a:t>F1-Score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(weighted Average of Precision and Recall)</a:t>
                      </a:r>
                    </a:p>
                  </a:txBody>
                  <a:tcPr>
                    <a:solidFill>
                      <a:schemeClr val="accent1">
                        <a:lumMod val="50000"/>
                      </a:schemeClr>
                    </a:solidFill>
                  </a:tcPr>
                </a:tc>
                <a:extLst>
                  <a:ext uri="{0D108BD9-81ED-4DB2-BD59-A6C34878D82A}">
                    <a16:rowId xmlns:a16="http://schemas.microsoft.com/office/drawing/2014/main" val="2362142517"/>
                  </a:ext>
                </a:extLst>
              </a:tr>
              <a:tr h="1240761">
                <a:tc>
                  <a:txBody>
                    <a:bodyPr/>
                    <a:lstStyle/>
                    <a:p>
                      <a:pPr algn="ctr"/>
                      <a:r>
                        <a:rPr lang="en-CA" dirty="0"/>
                        <a:t>Breast Cancer</a:t>
                      </a:r>
                    </a:p>
                    <a:p>
                      <a:pPr algn="ctr"/>
                      <a:r>
                        <a:rPr lang="en-CA" dirty="0"/>
                        <a:t>dataset</a:t>
                      </a:r>
                    </a:p>
                  </a:txBody>
                  <a:tcPr>
                    <a:solidFill>
                      <a:schemeClr val="accent1">
                        <a:lumMod val="75000"/>
                      </a:schemeClr>
                    </a:solidFill>
                  </a:tcPr>
                </a:tc>
                <a:tc>
                  <a:txBody>
                    <a:bodyPr/>
                    <a:lstStyle/>
                    <a:p>
                      <a:pPr algn="ctr"/>
                      <a:r>
                        <a:rPr lang="en-CA" dirty="0"/>
                        <a:t>94.7 %</a:t>
                      </a:r>
                    </a:p>
                  </a:txBody>
                  <a:tcPr>
                    <a:solidFill>
                      <a:schemeClr val="accent1">
                        <a:lumMod val="75000"/>
                      </a:schemeClr>
                    </a:solidFill>
                  </a:tcPr>
                </a:tc>
                <a:tc>
                  <a:txBody>
                    <a:bodyPr/>
                    <a:lstStyle/>
                    <a:p>
                      <a:pPr algn="ctr"/>
                      <a:r>
                        <a:rPr lang="en-CA" dirty="0"/>
                        <a:t>89.8 %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tc>
                  <a:txBody>
                    <a:bodyPr/>
                    <a:lstStyle/>
                    <a:p>
                      <a:pPr algn="ctr"/>
                      <a:r>
                        <a:rPr lang="en-CA" dirty="0"/>
                        <a:t>95 %</a:t>
                      </a:r>
                    </a:p>
                  </a:txBody>
                  <a:tcPr>
                    <a:solidFill>
                      <a:schemeClr val="accent1">
                        <a:lumMod val="75000"/>
                      </a:schemeClr>
                    </a:solidFill>
                  </a:tcPr>
                </a:tc>
                <a:extLst>
                  <a:ext uri="{0D108BD9-81ED-4DB2-BD59-A6C34878D82A}">
                    <a16:rowId xmlns:a16="http://schemas.microsoft.com/office/drawing/2014/main" val="3606472607"/>
                  </a:ext>
                </a:extLst>
              </a:tr>
              <a:tr h="880235">
                <a:tc>
                  <a:txBody>
                    <a:bodyPr/>
                    <a:lstStyle/>
                    <a:p>
                      <a:pPr algn="ctr"/>
                      <a:r>
                        <a:rPr lang="en-CA" dirty="0"/>
                        <a:t>Credit Card</a:t>
                      </a:r>
                    </a:p>
                    <a:p>
                      <a:pPr algn="ctr"/>
                      <a:r>
                        <a:rPr lang="en-CA" dirty="0"/>
                        <a:t>Dataset</a:t>
                      </a:r>
                    </a:p>
                  </a:txBody>
                  <a:tcPr>
                    <a:solidFill>
                      <a:schemeClr val="accent1">
                        <a:lumMod val="60000"/>
                        <a:lumOff val="40000"/>
                      </a:schemeClr>
                    </a:solidFill>
                  </a:tcPr>
                </a:tc>
                <a:tc>
                  <a:txBody>
                    <a:bodyPr/>
                    <a:lstStyle/>
                    <a:p>
                      <a:pPr algn="ctr"/>
                      <a:r>
                        <a:rPr lang="en-CA" dirty="0"/>
                        <a:t>80 %</a:t>
                      </a:r>
                    </a:p>
                  </a:txBody>
                  <a:tcPr>
                    <a:solidFill>
                      <a:schemeClr val="accent1">
                        <a:lumMod val="60000"/>
                        <a:lumOff val="40000"/>
                      </a:schemeClr>
                    </a:solidFill>
                  </a:tcPr>
                </a:tc>
                <a:tc>
                  <a:txBody>
                    <a:bodyPr/>
                    <a:lstStyle/>
                    <a:p>
                      <a:pPr algn="ctr"/>
                      <a:r>
                        <a:rPr lang="en-CA" dirty="0"/>
                        <a:t>66 %</a:t>
                      </a:r>
                    </a:p>
                  </a:txBody>
                  <a:tcPr>
                    <a:solidFill>
                      <a:schemeClr val="accent1">
                        <a:lumMod val="60000"/>
                        <a:lumOff val="40000"/>
                      </a:schemeClr>
                    </a:solidFill>
                  </a:tcPr>
                </a:tc>
                <a:tc>
                  <a:txBody>
                    <a:bodyPr/>
                    <a:lstStyle/>
                    <a:p>
                      <a:pPr algn="ctr"/>
                      <a:r>
                        <a:rPr lang="en-CA" dirty="0"/>
                        <a:t>62%</a:t>
                      </a:r>
                    </a:p>
                  </a:txBody>
                  <a:tcPr>
                    <a:solidFill>
                      <a:schemeClr val="accent1">
                        <a:lumMod val="60000"/>
                        <a:lumOff val="40000"/>
                      </a:schemeClr>
                    </a:solidFill>
                  </a:tcPr>
                </a:tc>
                <a:tc>
                  <a:txBody>
                    <a:bodyPr/>
                    <a:lstStyle/>
                    <a:p>
                      <a:pPr algn="ctr"/>
                      <a:r>
                        <a:rPr lang="en-CA" dirty="0"/>
                        <a:t>27 %</a:t>
                      </a:r>
                    </a:p>
                  </a:txBody>
                  <a:tcPr>
                    <a:solidFill>
                      <a:schemeClr val="accent1">
                        <a:lumMod val="60000"/>
                        <a:lumOff val="40000"/>
                      </a:schemeClr>
                    </a:solidFill>
                  </a:tcPr>
                </a:tc>
                <a:tc>
                  <a:txBody>
                    <a:bodyPr/>
                    <a:lstStyle/>
                    <a:p>
                      <a:pPr algn="ctr"/>
                      <a:r>
                        <a:rPr lang="en-CA" dirty="0"/>
                        <a:t>37 %</a:t>
                      </a:r>
                    </a:p>
                  </a:txBody>
                  <a:tcPr>
                    <a:solidFill>
                      <a:schemeClr val="accent1">
                        <a:lumMod val="60000"/>
                        <a:lumOff val="40000"/>
                      </a:schemeClr>
                    </a:solidFill>
                  </a:tcPr>
                </a:tc>
                <a:extLst>
                  <a:ext uri="{0D108BD9-81ED-4DB2-BD59-A6C34878D82A}">
                    <a16:rowId xmlns:a16="http://schemas.microsoft.com/office/drawing/2014/main" val="505537451"/>
                  </a:ext>
                </a:extLst>
              </a:tr>
              <a:tr h="880235">
                <a:tc>
                  <a:txBody>
                    <a:bodyPr/>
                    <a:lstStyle/>
                    <a:p>
                      <a:pPr algn="ctr"/>
                      <a:r>
                        <a:rPr lang="en-CA" dirty="0"/>
                        <a:t>Wheat</a:t>
                      </a:r>
                    </a:p>
                    <a:p>
                      <a:pPr algn="ctr"/>
                      <a:r>
                        <a:rPr lang="en-CA" dirty="0"/>
                        <a:t>Dataset</a:t>
                      </a:r>
                    </a:p>
                  </a:txBody>
                  <a:tcPr>
                    <a:solidFill>
                      <a:schemeClr val="accent1">
                        <a:lumMod val="75000"/>
                      </a:schemeClr>
                    </a:solidFill>
                  </a:tcPr>
                </a:tc>
                <a:tc>
                  <a:txBody>
                    <a:bodyPr/>
                    <a:lstStyle/>
                    <a:p>
                      <a:pPr algn="ctr"/>
                      <a:r>
                        <a:rPr lang="en-CA" dirty="0"/>
                        <a:t>88.9 %</a:t>
                      </a:r>
                    </a:p>
                  </a:txBody>
                  <a:tcPr>
                    <a:solidFill>
                      <a:schemeClr val="accent1">
                        <a:lumMod val="75000"/>
                      </a:schemeClr>
                    </a:solidFill>
                  </a:tcPr>
                </a:tc>
                <a:tc>
                  <a:txBody>
                    <a:bodyPr/>
                    <a:lstStyle/>
                    <a:p>
                      <a:pPr algn="ctr"/>
                      <a:r>
                        <a:rPr lang="en-CA" b="1" dirty="0"/>
                        <a:t>100 %</a:t>
                      </a:r>
                    </a:p>
                  </a:txBody>
                  <a:tcPr>
                    <a:solidFill>
                      <a:schemeClr val="accent1">
                        <a:lumMod val="75000"/>
                      </a:schemeClr>
                    </a:solidFill>
                  </a:tcPr>
                </a:tc>
                <a:tc>
                  <a:txBody>
                    <a:bodyPr/>
                    <a:lstStyle/>
                    <a:p>
                      <a:pPr algn="ctr"/>
                      <a:r>
                        <a:rPr lang="en-CA" dirty="0"/>
                        <a:t>91 %</a:t>
                      </a:r>
                    </a:p>
                  </a:txBody>
                  <a:tcPr>
                    <a:solidFill>
                      <a:schemeClr val="accent1">
                        <a:lumMod val="75000"/>
                      </a:schemeClr>
                    </a:solidFill>
                  </a:tcPr>
                </a:tc>
                <a:tc>
                  <a:txBody>
                    <a:bodyPr/>
                    <a:lstStyle/>
                    <a:p>
                      <a:pPr algn="ctr"/>
                      <a:r>
                        <a:rPr lang="en-CA" dirty="0"/>
                        <a:t>89 %</a:t>
                      </a:r>
                    </a:p>
                  </a:txBody>
                  <a:tcPr>
                    <a:solidFill>
                      <a:schemeClr val="accent1">
                        <a:lumMod val="75000"/>
                      </a:schemeClr>
                    </a:solidFill>
                  </a:tcPr>
                </a:tc>
                <a:tc>
                  <a:txBody>
                    <a:bodyPr/>
                    <a:lstStyle/>
                    <a:p>
                      <a:pPr algn="ctr"/>
                      <a:r>
                        <a:rPr lang="en-CA" dirty="0"/>
                        <a:t>88 %</a:t>
                      </a:r>
                    </a:p>
                  </a:txBody>
                  <a:tcPr>
                    <a:solidFill>
                      <a:schemeClr val="accent1">
                        <a:lumMod val="75000"/>
                      </a:schemeClr>
                    </a:solidFill>
                  </a:tcPr>
                </a:tc>
                <a:extLst>
                  <a:ext uri="{0D108BD9-81ED-4DB2-BD59-A6C34878D82A}">
                    <a16:rowId xmlns:a16="http://schemas.microsoft.com/office/drawing/2014/main" val="3953200933"/>
                  </a:ext>
                </a:extLst>
              </a:tr>
            </a:tbl>
          </a:graphicData>
        </a:graphic>
      </p:graphicFrame>
    </p:spTree>
    <p:extLst>
      <p:ext uri="{BB962C8B-B14F-4D97-AF65-F5344CB8AC3E}">
        <p14:creationId xmlns:p14="http://schemas.microsoft.com/office/powerpoint/2010/main" val="1329746698"/>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E7AA258B9BB14CAEB8750C8E2D044B" ma:contentTypeVersion="8" ma:contentTypeDescription="Create a new document." ma:contentTypeScope="" ma:versionID="60676196212cb38dc4384f1f455d81ce">
  <xsd:schema xmlns:xsd="http://www.w3.org/2001/XMLSchema" xmlns:xs="http://www.w3.org/2001/XMLSchema" xmlns:p="http://schemas.microsoft.com/office/2006/metadata/properties" xmlns:ns2="520e35ab-a2a4-4479-9a3a-d9fd9997c8b5" targetNamespace="http://schemas.microsoft.com/office/2006/metadata/properties" ma:root="true" ma:fieldsID="cc6b5abe757411db37becf908d2e459f" ns2:_="">
    <xsd:import namespace="520e35ab-a2a4-4479-9a3a-d9fd9997c8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e35ab-a2a4-4479-9a3a-d9fd9997c8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520e35ab-a2a4-4479-9a3a-d9fd9997c8b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C5F6D3-87A4-4148-AC62-1B9BF044B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0e35ab-a2a4-4479-9a3a-d9fd9997c8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schemas.microsoft.com/office/infopath/2007/PartnerControls"/>
    <ds:schemaRef ds:uri="http://purl.org/dc/dcmitype/"/>
    <ds:schemaRef ds:uri="520e35ab-a2a4-4479-9a3a-d9fd9997c8b5"/>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tf16411253</Template>
  <TotalTime>0</TotalTime>
  <Words>1861</Words>
  <Application>Microsoft Office PowerPoint</Application>
  <PresentationFormat>Widescreen</PresentationFormat>
  <Paragraphs>307</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Consolas</vt:lpstr>
      <vt:lpstr>Corbel</vt:lpstr>
      <vt:lpstr>medium-content-serif-font</vt:lpstr>
      <vt:lpstr>Times New Roman</vt:lpstr>
      <vt:lpstr>Office Theme</vt:lpstr>
      <vt:lpstr>An Empirical  Comparison :  </vt:lpstr>
      <vt:lpstr>Description:</vt:lpstr>
      <vt:lpstr>Take-Home Message</vt:lpstr>
      <vt:lpstr>Datasets</vt:lpstr>
      <vt:lpstr>Classic Machine Learning Models: SVM</vt:lpstr>
      <vt:lpstr>SVM Model</vt:lpstr>
      <vt:lpstr>Conclusion: SVM Model</vt:lpstr>
      <vt:lpstr>Decision Tree Model: Baseline</vt:lpstr>
      <vt:lpstr>Decision Tree Model</vt:lpstr>
      <vt:lpstr>Conclusion:  Decision Tree Model</vt:lpstr>
      <vt:lpstr>Bag to Boosting: Tree-Based</vt:lpstr>
      <vt:lpstr>Bagger and Booster: Random Forest &amp; XGB</vt:lpstr>
      <vt:lpstr>Bagging - Boosting Models</vt:lpstr>
      <vt:lpstr>Conclusion: Bag-Boosting Models</vt:lpstr>
      <vt:lpstr>Deep Learning</vt:lpstr>
      <vt:lpstr>Deep Learning Model</vt:lpstr>
      <vt:lpstr>Conclusion: Deep Learning Model</vt:lpstr>
      <vt:lpstr> CONCLUSIONS</vt:lpstr>
      <vt:lpstr>Best Model – Credit Card Dataset</vt:lpstr>
      <vt:lpstr>Best Model – Wheat Dataset</vt:lpstr>
      <vt:lpstr>Project Conclusions:</vt:lpstr>
      <vt:lpstr> 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2020-04-06T00:53:09Z</dcterms:created>
  <dcterms:modified xsi:type="dcterms:W3CDTF">2020-04-14T14:36:42Z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0x010100F9E7AA258B9BB14CAEB8750C8E2D044B</vt:lpwstr>
  </property>
</Properties>
</file>