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1"/>
  </p:notesMasterIdLst>
  <p:sldIdLst>
    <p:sldId id="257" r:id="rId5"/>
    <p:sldId id="258" r:id="rId6"/>
    <p:sldId id="259" r:id="rId7"/>
    <p:sldId id="260"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DC39A-4258-43B9-ABCF-6B30251CB270}" v="1" dt="2024-01-16T22:33:51.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6247" autoAdjust="0"/>
  </p:normalViewPr>
  <p:slideViewPr>
    <p:cSldViewPr snapToGrid="0">
      <p:cViewPr varScale="1">
        <p:scale>
          <a:sx n="106" d="100"/>
          <a:sy n="106" d="100"/>
        </p:scale>
        <p:origin x="10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Step 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Data Exploration/Cleaning</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Step 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Model Creation</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Step 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Model Predicting</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Data Exploration/Cleaning</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Model Creation</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Model Predicting</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58BD6-D77E-41C5-ACB7-4170FA004493}" type="datetimeFigureOut">
              <a:rPr lang="en-CA" smtClean="0"/>
              <a:t>2024-01-16</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3EA1D2-9940-42C5-B493-D13C6CC1AFBD}" type="slidenum">
              <a:rPr lang="en-CA" smtClean="0"/>
              <a:t>‹#›</a:t>
            </a:fld>
            <a:endParaRPr lang="en-CA" dirty="0"/>
          </a:p>
        </p:txBody>
      </p:sp>
    </p:spTree>
    <p:extLst>
      <p:ext uri="{BB962C8B-B14F-4D97-AF65-F5344CB8AC3E}">
        <p14:creationId xmlns:p14="http://schemas.microsoft.com/office/powerpoint/2010/main" val="98798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83EA1D2-9940-42C5-B493-D13C6CC1AFBD}" type="slidenum">
              <a:rPr lang="en-CA" smtClean="0"/>
              <a:t>1</a:t>
            </a:fld>
            <a:endParaRPr lang="en-CA" dirty="0"/>
          </a:p>
        </p:txBody>
      </p:sp>
    </p:spTree>
    <p:extLst>
      <p:ext uri="{BB962C8B-B14F-4D97-AF65-F5344CB8AC3E}">
        <p14:creationId xmlns:p14="http://schemas.microsoft.com/office/powerpoint/2010/main" val="2016932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1/16/2024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1/16/2024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1/16/2024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1/16/2024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1/16/2024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1/16/2024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Final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Hockey Point predictor</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Hockey point predictor</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06936740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F8E6-912C-C8E4-AEB4-03C9AE7A1F16}"/>
              </a:ext>
            </a:extLst>
          </p:cNvPr>
          <p:cNvSpPr>
            <a:spLocks noGrp="1"/>
          </p:cNvSpPr>
          <p:nvPr>
            <p:ph type="title"/>
          </p:nvPr>
        </p:nvSpPr>
        <p:spPr/>
        <p:txBody>
          <a:bodyPr/>
          <a:lstStyle/>
          <a:p>
            <a:r>
              <a:rPr lang="en-CA" dirty="0"/>
              <a:t>Step 1 – data exploration/cleaning</a:t>
            </a:r>
          </a:p>
        </p:txBody>
      </p:sp>
      <p:sp>
        <p:nvSpPr>
          <p:cNvPr id="3" name="Content Placeholder 2">
            <a:extLst>
              <a:ext uri="{FF2B5EF4-FFF2-40B4-BE49-F238E27FC236}">
                <a16:creationId xmlns:a16="http://schemas.microsoft.com/office/drawing/2014/main" id="{39D4AE05-54FE-7138-ACA4-B2BC581DD73C}"/>
              </a:ext>
            </a:extLst>
          </p:cNvPr>
          <p:cNvSpPr>
            <a:spLocks noGrp="1"/>
          </p:cNvSpPr>
          <p:nvPr>
            <p:ph idx="1"/>
          </p:nvPr>
        </p:nvSpPr>
        <p:spPr>
          <a:xfrm>
            <a:off x="581193" y="2340864"/>
            <a:ext cx="5514807" cy="3634486"/>
          </a:xfrm>
        </p:spPr>
        <p:txBody>
          <a:bodyPr/>
          <a:lstStyle/>
          <a:p>
            <a:r>
              <a:rPr lang="en-CA" dirty="0">
                <a:solidFill>
                  <a:schemeClr val="tx1"/>
                </a:solidFill>
              </a:rPr>
              <a:t>Data (CSV) found on MoneyPuck.com</a:t>
            </a:r>
          </a:p>
          <a:p>
            <a:r>
              <a:rPr lang="en-CA" dirty="0">
                <a:solidFill>
                  <a:schemeClr val="tx1"/>
                </a:solidFill>
              </a:rPr>
              <a:t>CSV loaded into MongoDB</a:t>
            </a:r>
          </a:p>
          <a:p>
            <a:r>
              <a:rPr lang="en-CA" dirty="0">
                <a:solidFill>
                  <a:schemeClr val="tx1"/>
                </a:solidFill>
              </a:rPr>
              <a:t>Connect to MongoDB to pull JSON data</a:t>
            </a:r>
          </a:p>
          <a:p>
            <a:r>
              <a:rPr lang="en-CA" dirty="0">
                <a:solidFill>
                  <a:schemeClr val="tx1"/>
                </a:solidFill>
              </a:rPr>
              <a:t>Create Pandas DF with the data</a:t>
            </a:r>
          </a:p>
          <a:p>
            <a:r>
              <a:rPr lang="en-CA" dirty="0">
                <a:solidFill>
                  <a:schemeClr val="tx1"/>
                </a:solidFill>
              </a:rPr>
              <a:t>Used Seaborn and Matplotlib to visualize the dataset and find what features to keep</a:t>
            </a:r>
          </a:p>
          <a:p>
            <a:r>
              <a:rPr lang="en-CA" dirty="0">
                <a:solidFill>
                  <a:schemeClr val="tx1"/>
                </a:solidFill>
              </a:rPr>
              <a:t>Drop features that are not needed from the dataset</a:t>
            </a:r>
          </a:p>
          <a:p>
            <a:r>
              <a:rPr lang="en-CA" dirty="0">
                <a:solidFill>
                  <a:schemeClr val="tx1"/>
                </a:solidFill>
              </a:rPr>
              <a:t>Save the new DF to a CSV file</a:t>
            </a:r>
          </a:p>
        </p:txBody>
      </p:sp>
      <p:pic>
        <p:nvPicPr>
          <p:cNvPr id="5" name="Picture 4">
            <a:extLst>
              <a:ext uri="{FF2B5EF4-FFF2-40B4-BE49-F238E27FC236}">
                <a16:creationId xmlns:a16="http://schemas.microsoft.com/office/drawing/2014/main" id="{E618A4D4-E1A1-24EC-FCE1-D97C3A09B2E4}"/>
              </a:ext>
            </a:extLst>
          </p:cNvPr>
          <p:cNvPicPr>
            <a:picLocks noChangeAspect="1"/>
          </p:cNvPicPr>
          <p:nvPr/>
        </p:nvPicPr>
        <p:blipFill>
          <a:blip r:embed="rId2"/>
          <a:stretch>
            <a:fillRect/>
          </a:stretch>
        </p:blipFill>
        <p:spPr>
          <a:xfrm>
            <a:off x="6096000" y="2889981"/>
            <a:ext cx="5665778" cy="2536251"/>
          </a:xfrm>
          <a:prstGeom prst="rect">
            <a:avLst/>
          </a:prstGeom>
        </p:spPr>
      </p:pic>
    </p:spTree>
    <p:extLst>
      <p:ext uri="{BB962C8B-B14F-4D97-AF65-F5344CB8AC3E}">
        <p14:creationId xmlns:p14="http://schemas.microsoft.com/office/powerpoint/2010/main" val="96052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p:txBody>
          <a:bodyPr/>
          <a:lstStyle/>
          <a:p>
            <a:r>
              <a:rPr lang="en-CA" dirty="0"/>
              <a:t>Step 2 – model creation – Linear regression and Random Forest</a:t>
            </a:r>
          </a:p>
        </p:txBody>
      </p:sp>
      <p:sp>
        <p:nvSpPr>
          <p:cNvPr id="3" name="Content Placeholder 2">
            <a:extLst>
              <a:ext uri="{FF2B5EF4-FFF2-40B4-BE49-F238E27FC236}">
                <a16:creationId xmlns:a16="http://schemas.microsoft.com/office/drawing/2014/main" id="{BEE21E8D-FD32-8E5F-6273-26C75191621F}"/>
              </a:ext>
            </a:extLst>
          </p:cNvPr>
          <p:cNvSpPr>
            <a:spLocks noGrp="1"/>
          </p:cNvSpPr>
          <p:nvPr>
            <p:ph idx="1"/>
          </p:nvPr>
        </p:nvSpPr>
        <p:spPr>
          <a:xfrm>
            <a:off x="581193" y="2340864"/>
            <a:ext cx="6381081" cy="3634486"/>
          </a:xfrm>
        </p:spPr>
        <p:txBody>
          <a:bodyPr/>
          <a:lstStyle/>
          <a:p>
            <a:r>
              <a:rPr lang="en-US" b="0" i="0" dirty="0">
                <a:solidFill>
                  <a:schemeClr val="tx1"/>
                </a:solidFill>
                <a:effectLst/>
                <a:latin typeface="Franklin Gothic Book" panose="020B0503020102020204" pitchFamily="34" charset="0"/>
              </a:rPr>
              <a:t>A linear regression model: We chose to run a Linear Regression as it is a prediction-based algorithm that can take in our features and use them to predict our dependent variable. Though simple in terms of machine learning algorithms, it can be used to great effect.</a:t>
            </a:r>
          </a:p>
          <a:p>
            <a:r>
              <a:rPr lang="en-US" b="0" i="0" dirty="0">
                <a:solidFill>
                  <a:schemeClr val="tx1"/>
                </a:solidFill>
                <a:effectLst/>
                <a:latin typeface="Franklin Gothic Book" panose="020B0503020102020204" pitchFamily="34" charset="0"/>
              </a:rPr>
              <a:t>A random forest model: Another form of regressor, the random forest algorithm applies numerous decision trees for added accuracy. We decided to test this one out as it was another model that we had learned in class and found that it more robust than the linear regression</a:t>
            </a:r>
          </a:p>
          <a:p>
            <a:endParaRPr lang="en-CA" dirty="0"/>
          </a:p>
        </p:txBody>
      </p:sp>
      <p:pic>
        <p:nvPicPr>
          <p:cNvPr id="7" name="Picture 6">
            <a:extLst>
              <a:ext uri="{FF2B5EF4-FFF2-40B4-BE49-F238E27FC236}">
                <a16:creationId xmlns:a16="http://schemas.microsoft.com/office/drawing/2014/main" id="{DCCA9A13-00B4-54DB-FAF2-4C7B8CE069E6}"/>
              </a:ext>
            </a:extLst>
          </p:cNvPr>
          <p:cNvPicPr>
            <a:picLocks noChangeAspect="1"/>
          </p:cNvPicPr>
          <p:nvPr/>
        </p:nvPicPr>
        <p:blipFill>
          <a:blip r:embed="rId2"/>
          <a:stretch>
            <a:fillRect/>
          </a:stretch>
        </p:blipFill>
        <p:spPr>
          <a:xfrm>
            <a:off x="7390505" y="2530987"/>
            <a:ext cx="4147874" cy="1188720"/>
          </a:xfrm>
          <a:prstGeom prst="rect">
            <a:avLst/>
          </a:prstGeom>
        </p:spPr>
      </p:pic>
      <p:pic>
        <p:nvPicPr>
          <p:cNvPr id="4" name="Picture 3">
            <a:extLst>
              <a:ext uri="{FF2B5EF4-FFF2-40B4-BE49-F238E27FC236}">
                <a16:creationId xmlns:a16="http://schemas.microsoft.com/office/drawing/2014/main" id="{21038812-FB2D-BF04-9B57-00BD26DADF2E}"/>
              </a:ext>
            </a:extLst>
          </p:cNvPr>
          <p:cNvPicPr>
            <a:picLocks noChangeAspect="1"/>
          </p:cNvPicPr>
          <p:nvPr/>
        </p:nvPicPr>
        <p:blipFill>
          <a:blip r:embed="rId3"/>
          <a:stretch>
            <a:fillRect/>
          </a:stretch>
        </p:blipFill>
        <p:spPr>
          <a:xfrm>
            <a:off x="7390505" y="4587454"/>
            <a:ext cx="4484716" cy="1188720"/>
          </a:xfrm>
          <a:prstGeom prst="rect">
            <a:avLst/>
          </a:prstGeom>
        </p:spPr>
      </p:pic>
    </p:spTree>
    <p:extLst>
      <p:ext uri="{BB962C8B-B14F-4D97-AF65-F5344CB8AC3E}">
        <p14:creationId xmlns:p14="http://schemas.microsoft.com/office/powerpoint/2010/main" val="331171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AE-7E0E-F38C-F67E-1CBD67C479A6}"/>
              </a:ext>
            </a:extLst>
          </p:cNvPr>
          <p:cNvSpPr>
            <a:spLocks noGrp="1"/>
          </p:cNvSpPr>
          <p:nvPr>
            <p:ph type="title"/>
          </p:nvPr>
        </p:nvSpPr>
        <p:spPr/>
        <p:txBody>
          <a:bodyPr/>
          <a:lstStyle/>
          <a:p>
            <a:r>
              <a:rPr lang="en-CA" dirty="0"/>
              <a:t>Step 2 – model creation - NN</a:t>
            </a:r>
          </a:p>
        </p:txBody>
      </p:sp>
      <p:sp>
        <p:nvSpPr>
          <p:cNvPr id="3" name="Content Placeholder 2">
            <a:extLst>
              <a:ext uri="{FF2B5EF4-FFF2-40B4-BE49-F238E27FC236}">
                <a16:creationId xmlns:a16="http://schemas.microsoft.com/office/drawing/2014/main" id="{BEE21E8D-FD32-8E5F-6273-26C75191621F}"/>
              </a:ext>
            </a:extLst>
          </p:cNvPr>
          <p:cNvSpPr>
            <a:spLocks noGrp="1"/>
          </p:cNvSpPr>
          <p:nvPr>
            <p:ph idx="1"/>
          </p:nvPr>
        </p:nvSpPr>
        <p:spPr>
          <a:xfrm>
            <a:off x="581192" y="2340864"/>
            <a:ext cx="5627103" cy="3634486"/>
          </a:xfrm>
        </p:spPr>
        <p:txBody>
          <a:bodyPr>
            <a:normAutofit/>
          </a:bodyPr>
          <a:lstStyle/>
          <a:p>
            <a:r>
              <a:rPr lang="en-US" sz="1400" b="0" i="0" dirty="0">
                <a:solidFill>
                  <a:schemeClr val="tx1"/>
                </a:solidFill>
                <a:effectLst/>
                <a:latin typeface="Franklin Gothic Book" panose="020B0503020102020204" pitchFamily="34" charset="0"/>
              </a:rPr>
              <a:t>A Neural Network: The most advanced model we learnt in class, this was added for its complexity and customizability. The Neural Network had to be configured differently from what we had done in class as we used it to classify rather than predict and that brought us a good challenge.</a:t>
            </a:r>
            <a:endParaRPr lang="en-CA" sz="1400" dirty="0">
              <a:solidFill>
                <a:schemeClr val="tx1"/>
              </a:solidFill>
              <a:latin typeface="Franklin Gothic Book" panose="020B0503020102020204" pitchFamily="34" charset="0"/>
            </a:endParaRPr>
          </a:p>
          <a:p>
            <a:r>
              <a:rPr lang="en-CA" sz="1400" dirty="0">
                <a:solidFill>
                  <a:schemeClr val="tx1"/>
                </a:solidFill>
                <a:latin typeface="Franklin Gothic Book" panose="020B0503020102020204" pitchFamily="34" charset="0"/>
              </a:rPr>
              <a:t>RELU activation function used (prediction)</a:t>
            </a:r>
          </a:p>
          <a:p>
            <a:r>
              <a:rPr lang="en-CA" sz="1400" dirty="0">
                <a:solidFill>
                  <a:schemeClr val="tx1"/>
                </a:solidFill>
                <a:latin typeface="Franklin Gothic Book" panose="020B0503020102020204" pitchFamily="34" charset="0"/>
              </a:rPr>
              <a:t>Mean Squared Error for loss calculation (prediction)</a:t>
            </a:r>
          </a:p>
          <a:p>
            <a:r>
              <a:rPr lang="en-CA" sz="1400" dirty="0">
                <a:solidFill>
                  <a:schemeClr val="tx1"/>
                </a:solidFill>
                <a:latin typeface="Franklin Gothic Book" panose="020B0503020102020204" pitchFamily="34" charset="0"/>
              </a:rPr>
              <a:t>RSquare for evaluation (prediction)</a:t>
            </a:r>
          </a:p>
          <a:p>
            <a:r>
              <a:rPr lang="en-CA" sz="1400" dirty="0">
                <a:solidFill>
                  <a:schemeClr val="tx1"/>
                </a:solidFill>
                <a:latin typeface="Franklin Gothic Book" panose="020B0503020102020204" pitchFamily="34" charset="0"/>
              </a:rPr>
              <a:t>Challenge: predict data was not averaged out over an entire season, we had to change to a complete season worth of data</a:t>
            </a:r>
          </a:p>
          <a:p>
            <a:r>
              <a:rPr lang="en-CA" sz="1400" dirty="0">
                <a:solidFill>
                  <a:schemeClr val="tx1"/>
                </a:solidFill>
                <a:latin typeface="Franklin Gothic Book" panose="020B0503020102020204" pitchFamily="34" charset="0"/>
              </a:rPr>
              <a:t>Challenge: functions originally chosen were for classification</a:t>
            </a:r>
          </a:p>
        </p:txBody>
      </p:sp>
      <p:pic>
        <p:nvPicPr>
          <p:cNvPr id="13" name="Picture 12">
            <a:extLst>
              <a:ext uri="{FF2B5EF4-FFF2-40B4-BE49-F238E27FC236}">
                <a16:creationId xmlns:a16="http://schemas.microsoft.com/office/drawing/2014/main" id="{340C84F7-42F9-01CE-E73D-34E26FA2DC96}"/>
              </a:ext>
            </a:extLst>
          </p:cNvPr>
          <p:cNvPicPr>
            <a:picLocks noChangeAspect="1"/>
          </p:cNvPicPr>
          <p:nvPr/>
        </p:nvPicPr>
        <p:blipFill>
          <a:blip r:embed="rId2"/>
          <a:stretch>
            <a:fillRect/>
          </a:stretch>
        </p:blipFill>
        <p:spPr>
          <a:xfrm>
            <a:off x="6357483" y="1612580"/>
            <a:ext cx="5079187" cy="2267231"/>
          </a:xfrm>
          <a:prstGeom prst="rect">
            <a:avLst/>
          </a:prstGeom>
        </p:spPr>
      </p:pic>
      <p:pic>
        <p:nvPicPr>
          <p:cNvPr id="15" name="Picture 14">
            <a:extLst>
              <a:ext uri="{FF2B5EF4-FFF2-40B4-BE49-F238E27FC236}">
                <a16:creationId xmlns:a16="http://schemas.microsoft.com/office/drawing/2014/main" id="{DC431B59-3A1E-FD5F-6A16-4A05FB616956}"/>
              </a:ext>
            </a:extLst>
          </p:cNvPr>
          <p:cNvPicPr>
            <a:picLocks noChangeAspect="1"/>
          </p:cNvPicPr>
          <p:nvPr/>
        </p:nvPicPr>
        <p:blipFill>
          <a:blip r:embed="rId3"/>
          <a:stretch>
            <a:fillRect/>
          </a:stretch>
        </p:blipFill>
        <p:spPr>
          <a:xfrm>
            <a:off x="6357483" y="4016524"/>
            <a:ext cx="4696480" cy="1228896"/>
          </a:xfrm>
          <a:prstGeom prst="rect">
            <a:avLst/>
          </a:prstGeom>
        </p:spPr>
      </p:pic>
      <p:pic>
        <p:nvPicPr>
          <p:cNvPr id="17" name="Picture 16">
            <a:extLst>
              <a:ext uri="{FF2B5EF4-FFF2-40B4-BE49-F238E27FC236}">
                <a16:creationId xmlns:a16="http://schemas.microsoft.com/office/drawing/2014/main" id="{4FEEDA2D-4D52-B462-AC8C-632A17D80C3F}"/>
              </a:ext>
            </a:extLst>
          </p:cNvPr>
          <p:cNvPicPr>
            <a:picLocks noChangeAspect="1"/>
          </p:cNvPicPr>
          <p:nvPr/>
        </p:nvPicPr>
        <p:blipFill>
          <a:blip r:embed="rId4"/>
          <a:stretch>
            <a:fillRect/>
          </a:stretch>
        </p:blipFill>
        <p:spPr>
          <a:xfrm>
            <a:off x="6357483" y="5382133"/>
            <a:ext cx="4277322" cy="400106"/>
          </a:xfrm>
          <a:prstGeom prst="rect">
            <a:avLst/>
          </a:prstGeom>
        </p:spPr>
      </p:pic>
    </p:spTree>
    <p:extLst>
      <p:ext uri="{BB962C8B-B14F-4D97-AF65-F5344CB8AC3E}">
        <p14:creationId xmlns:p14="http://schemas.microsoft.com/office/powerpoint/2010/main" val="388776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6" name="Rectangle 15">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18" name="Rectangle 17">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p>
        </p:txBody>
      </p:sp>
      <p:sp>
        <p:nvSpPr>
          <p:cNvPr id="2" name="Title 1">
            <a:extLst>
              <a:ext uri="{FF2B5EF4-FFF2-40B4-BE49-F238E27FC236}">
                <a16:creationId xmlns:a16="http://schemas.microsoft.com/office/drawing/2014/main" id="{BFE1BD33-89E9-2EBA-5A56-15F21701F322}"/>
              </a:ext>
            </a:extLst>
          </p:cNvPr>
          <p:cNvSpPr>
            <a:spLocks noGrp="1"/>
          </p:cNvSpPr>
          <p:nvPr>
            <p:ph type="title"/>
          </p:nvPr>
        </p:nvSpPr>
        <p:spPr>
          <a:xfrm>
            <a:off x="601255" y="702155"/>
            <a:ext cx="3409783" cy="1300365"/>
          </a:xfrm>
        </p:spPr>
        <p:txBody>
          <a:bodyPr>
            <a:normAutofit/>
          </a:bodyPr>
          <a:lstStyle/>
          <a:p>
            <a:r>
              <a:rPr lang="en-CA" dirty="0">
                <a:solidFill>
                  <a:srgbClr val="FFFFFF"/>
                </a:solidFill>
              </a:rPr>
              <a:t>Step 3 – model predicting</a:t>
            </a:r>
          </a:p>
        </p:txBody>
      </p:sp>
      <p:sp>
        <p:nvSpPr>
          <p:cNvPr id="3" name="Content Placeholder 2">
            <a:extLst>
              <a:ext uri="{FF2B5EF4-FFF2-40B4-BE49-F238E27FC236}">
                <a16:creationId xmlns:a16="http://schemas.microsoft.com/office/drawing/2014/main" id="{6A14DDCA-8BA9-C986-EB27-F5762E83C8B3}"/>
              </a:ext>
            </a:extLst>
          </p:cNvPr>
          <p:cNvSpPr>
            <a:spLocks noGrp="1"/>
          </p:cNvSpPr>
          <p:nvPr>
            <p:ph idx="1"/>
          </p:nvPr>
        </p:nvSpPr>
        <p:spPr>
          <a:xfrm>
            <a:off x="591224" y="2506859"/>
            <a:ext cx="3409782" cy="3893941"/>
          </a:xfrm>
        </p:spPr>
        <p:txBody>
          <a:bodyPr>
            <a:normAutofit/>
          </a:bodyPr>
          <a:lstStyle/>
          <a:p>
            <a:pPr>
              <a:lnSpc>
                <a:spcPct val="100000"/>
              </a:lnSpc>
            </a:pPr>
            <a:r>
              <a:rPr lang="en-CA" sz="1200" dirty="0">
                <a:solidFill>
                  <a:srgbClr val="FFFFFF"/>
                </a:solidFill>
                <a:latin typeface="Franklin Gothic Book" panose="020B0503020102020204" pitchFamily="34" charset="0"/>
              </a:rPr>
              <a:t>Loaded data with Keras “load_model”</a:t>
            </a:r>
          </a:p>
          <a:p>
            <a:pPr>
              <a:lnSpc>
                <a:spcPct val="100000"/>
              </a:lnSpc>
            </a:pPr>
            <a:r>
              <a:rPr lang="en-CA" sz="1200" b="0" dirty="0">
                <a:solidFill>
                  <a:srgbClr val="FFFFFF"/>
                </a:solidFill>
                <a:effectLst/>
                <a:latin typeface="Franklin Gothic Book" panose="020B0503020102020204" pitchFamily="34" charset="0"/>
              </a:rPr>
              <a:t>Created a variable for the players name before running the model</a:t>
            </a:r>
          </a:p>
          <a:p>
            <a:pPr>
              <a:lnSpc>
                <a:spcPct val="100000"/>
              </a:lnSpc>
            </a:pPr>
            <a:r>
              <a:rPr lang="en-CA" sz="1200" b="0" dirty="0">
                <a:solidFill>
                  <a:srgbClr val="FFFFFF"/>
                </a:solidFill>
                <a:effectLst/>
                <a:latin typeface="Franklin Gothic Book" panose="020B0503020102020204" pitchFamily="34" charset="0"/>
              </a:rPr>
              <a:t>.info to find total amount of players</a:t>
            </a:r>
          </a:p>
          <a:p>
            <a:pPr>
              <a:lnSpc>
                <a:spcPct val="100000"/>
              </a:lnSpc>
            </a:pPr>
            <a:r>
              <a:rPr lang="en-CA" sz="1200" b="0" dirty="0">
                <a:solidFill>
                  <a:srgbClr val="FFFFFF"/>
                </a:solidFill>
                <a:effectLst/>
                <a:latin typeface="Franklin Gothic Book" panose="020B0503020102020204" pitchFamily="34" charset="0"/>
              </a:rPr>
              <a:t>Y </a:t>
            </a:r>
            <a:r>
              <a:rPr lang="en-CA" sz="1200" dirty="0">
                <a:solidFill>
                  <a:srgbClr val="FFFFFF"/>
                </a:solidFill>
                <a:latin typeface="Franklin Gothic Book" panose="020B0503020102020204" pitchFamily="34" charset="0"/>
              </a:rPr>
              <a:t>= “I_F_points”</a:t>
            </a:r>
          </a:p>
          <a:p>
            <a:pPr>
              <a:lnSpc>
                <a:spcPct val="100000"/>
              </a:lnSpc>
            </a:pPr>
            <a:r>
              <a:rPr lang="en-CA" sz="1200" b="0" dirty="0">
                <a:solidFill>
                  <a:srgbClr val="FFFFFF"/>
                </a:solidFill>
                <a:effectLst/>
                <a:latin typeface="Franklin Gothic Book" panose="020B0503020102020204" pitchFamily="34" charset="0"/>
              </a:rPr>
              <a:t>X = </a:t>
            </a:r>
            <a:r>
              <a:rPr lang="en-CA" sz="1200" dirty="0">
                <a:solidFill>
                  <a:srgbClr val="FFFFFF"/>
                </a:solidFill>
                <a:latin typeface="Franklin Gothic Book" panose="020B0503020102020204" pitchFamily="34" charset="0"/>
              </a:rPr>
              <a:t>all other columns in dataframe</a:t>
            </a:r>
            <a:endParaRPr lang="en-CA" sz="1200" b="0" dirty="0">
              <a:solidFill>
                <a:srgbClr val="FFFFFF"/>
              </a:solidFill>
              <a:effectLst/>
              <a:latin typeface="Franklin Gothic Book" panose="020B0503020102020204" pitchFamily="34" charset="0"/>
            </a:endParaRPr>
          </a:p>
          <a:p>
            <a:pPr>
              <a:lnSpc>
                <a:spcPct val="100000"/>
              </a:lnSpc>
            </a:pPr>
            <a:r>
              <a:rPr lang="en-CA" sz="1200" dirty="0">
                <a:solidFill>
                  <a:srgbClr val="FFFFFF"/>
                </a:solidFill>
                <a:latin typeface="Franklin Gothic Book" panose="020B0503020102020204" pitchFamily="34" charset="0"/>
              </a:rPr>
              <a:t>Ran “predict” on the X : </a:t>
            </a:r>
            <a:r>
              <a:rPr lang="en-CA" sz="1200" b="0" dirty="0">
                <a:solidFill>
                  <a:srgbClr val="FFFFFF"/>
                </a:solidFill>
                <a:effectLst/>
                <a:latin typeface="Franklin Gothic Book" panose="020B0503020102020204" pitchFamily="34" charset="0"/>
              </a:rPr>
              <a:t>prediction = nn.predict(X)</a:t>
            </a:r>
          </a:p>
          <a:p>
            <a:pPr>
              <a:lnSpc>
                <a:spcPct val="100000"/>
              </a:lnSpc>
            </a:pPr>
            <a:r>
              <a:rPr lang="en-CA" sz="1200" b="0" dirty="0">
                <a:solidFill>
                  <a:srgbClr val="FFFFFF"/>
                </a:solidFill>
                <a:effectLst/>
                <a:latin typeface="Franklin Gothic Book" panose="020B0503020102020204" pitchFamily="34" charset="0"/>
              </a:rPr>
              <a:t>Used Random library to randomly select 1 of the 810 players, created variable</a:t>
            </a:r>
          </a:p>
          <a:p>
            <a:pPr>
              <a:lnSpc>
                <a:spcPct val="100000"/>
              </a:lnSpc>
            </a:pPr>
            <a:r>
              <a:rPr lang="en-CA" sz="1200" b="0" dirty="0">
                <a:solidFill>
                  <a:srgbClr val="FFFFFF"/>
                </a:solidFill>
                <a:effectLst/>
                <a:latin typeface="Franklin Gothic Book" panose="020B0503020102020204" pitchFamily="34" charset="0"/>
              </a:rPr>
              <a:t>F</a:t>
            </a:r>
            <a:r>
              <a:rPr lang="en-CA" sz="1200" dirty="0">
                <a:solidFill>
                  <a:srgbClr val="FFFFFF"/>
                </a:solidFill>
                <a:latin typeface="Franklin Gothic Book" panose="020B0503020102020204" pitchFamily="34" charset="0"/>
              </a:rPr>
              <a:t>inal tool prints the random player, their predicted points and their actual points</a:t>
            </a:r>
            <a:endParaRPr lang="en-CA" sz="1200" b="0" dirty="0">
              <a:solidFill>
                <a:srgbClr val="FFFFFF"/>
              </a:solidFill>
              <a:effectLst/>
              <a:latin typeface="Franklin Gothic Book" panose="020B0503020102020204" pitchFamily="34" charset="0"/>
            </a:endParaRPr>
          </a:p>
          <a:p>
            <a:pPr>
              <a:lnSpc>
                <a:spcPct val="100000"/>
              </a:lnSpc>
            </a:pPr>
            <a:endParaRPr lang="en-CA" sz="1100" b="0" dirty="0">
              <a:solidFill>
                <a:srgbClr val="FFFFFF"/>
              </a:solidFill>
              <a:effectLst/>
              <a:latin typeface="Consolas" panose="020B0609020204030204" pitchFamily="49" charset="0"/>
            </a:endParaRPr>
          </a:p>
          <a:p>
            <a:pPr>
              <a:lnSpc>
                <a:spcPct val="100000"/>
              </a:lnSpc>
            </a:pPr>
            <a:endParaRPr lang="en-US" sz="1100" b="0" dirty="0">
              <a:solidFill>
                <a:srgbClr val="FFFFFF"/>
              </a:solidFill>
              <a:effectLst/>
              <a:latin typeface="Consolas" panose="020B0609020204030204" pitchFamily="49" charset="0"/>
            </a:endParaRPr>
          </a:p>
          <a:p>
            <a:pPr>
              <a:lnSpc>
                <a:spcPct val="100000"/>
              </a:lnSpc>
            </a:pPr>
            <a:endParaRPr lang="en-CA" sz="1100" dirty="0">
              <a:solidFill>
                <a:srgbClr val="FFFFFF"/>
              </a:solidFill>
            </a:endParaRPr>
          </a:p>
        </p:txBody>
      </p:sp>
      <p:pic>
        <p:nvPicPr>
          <p:cNvPr id="7" name="Picture 6" descr="A computer screen shot of a program&#10;&#10;Description automatically generated">
            <a:extLst>
              <a:ext uri="{FF2B5EF4-FFF2-40B4-BE49-F238E27FC236}">
                <a16:creationId xmlns:a16="http://schemas.microsoft.com/office/drawing/2014/main" id="{5A565C16-5D10-2420-FFFF-A70BFE8803F8}"/>
              </a:ext>
            </a:extLst>
          </p:cNvPr>
          <p:cNvPicPr>
            <a:picLocks noChangeAspect="1"/>
          </p:cNvPicPr>
          <p:nvPr/>
        </p:nvPicPr>
        <p:blipFill>
          <a:blip r:embed="rId2"/>
          <a:stretch>
            <a:fillRect/>
          </a:stretch>
        </p:blipFill>
        <p:spPr>
          <a:xfrm>
            <a:off x="4592231" y="1723778"/>
            <a:ext cx="6831503" cy="3393030"/>
          </a:xfrm>
          <a:prstGeom prst="rect">
            <a:avLst/>
          </a:prstGeom>
        </p:spPr>
      </p:pic>
    </p:spTree>
    <p:extLst>
      <p:ext uri="{BB962C8B-B14F-4D97-AF65-F5344CB8AC3E}">
        <p14:creationId xmlns:p14="http://schemas.microsoft.com/office/powerpoint/2010/main" val="423234840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{72670C64-8108-4977-A786-AB64949E08CC}tf33552983_win32</Template>
  <TotalTime>1292</TotalTime>
  <Words>406</Words>
  <Application>Microsoft Office PowerPoint</Application>
  <PresentationFormat>Widescreen</PresentationFormat>
  <Paragraphs>38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Consolas</vt:lpstr>
      <vt:lpstr>Franklin Gothic Book</vt:lpstr>
      <vt:lpstr>Franklin Gothic Demi</vt:lpstr>
      <vt:lpstr>Wingdings 2</vt:lpstr>
      <vt:lpstr>DividendVTI</vt:lpstr>
      <vt:lpstr>Final Project</vt:lpstr>
      <vt:lpstr>Hockey point predictor</vt:lpstr>
      <vt:lpstr>Step 1 – data exploration/cleaning</vt:lpstr>
      <vt:lpstr>Step 2 – model creation – Linear regression and Random Forest</vt:lpstr>
      <vt:lpstr>Step 2 – model creation - NN</vt:lpstr>
      <vt:lpstr>Step 3 – model predicting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Danik Lafrance</dc:creator>
  <cp:lastModifiedBy>Danik Lafrance</cp:lastModifiedBy>
  <cp:revision>5</cp:revision>
  <dcterms:created xsi:type="dcterms:W3CDTF">2024-01-16T01:06:58Z</dcterms:created>
  <dcterms:modified xsi:type="dcterms:W3CDTF">2024-01-16T23:07:14Z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