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8" r:id="rId5"/>
    <p:sldId id="1029" r:id="rId6"/>
    <p:sldId id="1031" r:id="rId7"/>
    <p:sldId id="1030" r:id="rId8"/>
    <p:sldId id="1033" r:id="rId9"/>
    <p:sldId id="1044" r:id="rId10"/>
    <p:sldId id="1024" r:id="rId11"/>
    <p:sldId id="1025" r:id="rId12"/>
    <p:sldId id="1026" r:id="rId13"/>
    <p:sldId id="1027" r:id="rId14"/>
    <p:sldId id="260" r:id="rId15"/>
    <p:sldId id="1028" r:id="rId16"/>
    <p:sldId id="270" r:id="rId17"/>
    <p:sldId id="266" r:id="rId18"/>
    <p:sldId id="267" r:id="rId19"/>
    <p:sldId id="271" r:id="rId20"/>
    <p:sldId id="272" r:id="rId21"/>
    <p:sldId id="262" r:id="rId22"/>
    <p:sldId id="1034" r:id="rId23"/>
    <p:sldId id="1036" r:id="rId24"/>
    <p:sldId id="1035" r:id="rId25"/>
    <p:sldId id="1037" r:id="rId26"/>
    <p:sldId id="264" r:id="rId27"/>
    <p:sldId id="1038" r:id="rId28"/>
    <p:sldId id="1039" r:id="rId29"/>
    <p:sldId id="1042" r:id="rId30"/>
    <p:sldId id="1040" r:id="rId31"/>
    <p:sldId id="1043" r:id="rId32"/>
    <p:sldId id="1041" r:id="rId33"/>
    <p:sldId id="263" r:id="rId34"/>
    <p:sldId id="1045" r:id="rId35"/>
    <p:sldId id="1048" r:id="rId36"/>
    <p:sldId id="1046" r:id="rId37"/>
    <p:sldId id="1049" r:id="rId38"/>
    <p:sldId id="1050" r:id="rId39"/>
    <p:sldId id="1051" r:id="rId40"/>
    <p:sldId id="1052" r:id="rId41"/>
    <p:sldId id="1053" r:id="rId42"/>
    <p:sldId id="1047" r:id="rId43"/>
    <p:sldId id="265" r:id="rId44"/>
    <p:sldId id="1054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 autoAdjust="0"/>
    <p:restoredTop sz="94660"/>
  </p:normalViewPr>
  <p:slideViewPr>
    <p:cSldViewPr snapToGrid="0">
      <p:cViewPr>
        <p:scale>
          <a:sx n="90" d="100"/>
          <a:sy n="90" d="100"/>
        </p:scale>
        <p:origin x="345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7F129-6EA8-44F6-B4A2-66B79C740B68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2CD1-F21D-4F92-BF43-45F12E311E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20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0F0BE-4EDF-4711-9840-BA941F39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CA7D12-5BDB-4107-8457-0C9E3FD26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033B41-3062-4427-971F-960E36E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7D3BF-A6F6-416C-A79C-6AB75A9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79502-F723-4467-88BE-75A9465E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178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3118-90F8-4F70-AA63-CFC5981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FE12BE-2FFC-488E-8497-64A9BA31A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FDDFB-591A-412F-B84F-C0F4E6C1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1BC15-74D6-41AA-958C-BC221817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20283-4475-4779-B1B6-712FF9B5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74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B91382-947B-447D-8ABE-4F0188AAA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8D282A-F3FF-41B5-8D01-1E52830C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DE886-43B0-4FD8-9CB0-FB487E5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60490-4F3B-45CC-8A2C-22BD8724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FC7E7-2704-4519-B8AD-F05FC25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62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C114A-6D7C-4D25-9848-3B1579C0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03F18-489E-466D-999F-63BA9EEB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1FA6F-5A36-4613-84E0-6306CABD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BBAAA-517D-4FB3-A813-4AA9D473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57FC8-ABA7-4367-A15B-D2C89671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51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8E3B0-3BCE-432E-9F7B-926F38D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40832-D425-430D-8182-EFF49C07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1E598-EA48-41E5-8C00-6F0E117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84BA-E875-4C88-8876-723CEF7F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727D6-2693-4490-8CC3-40C3E07F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54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5B6C7-5F42-491E-8B70-CCA1A152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58275-6229-4D98-B6A6-373D2B62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3643B8-AB70-40CB-8B1E-803EDD7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2C0171-7563-4AFA-A2E0-368D5226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DDC34-64DA-4435-8DBB-210B3F25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DC9C0-BABA-4E99-A7D4-310C1E5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69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2D806-5282-414D-B118-1DDFB70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502A97-EDAC-4745-B0E6-1900120B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0DF5BA-9218-4EE7-9126-5BF43F72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FDB6B3-8CDC-40C7-AC53-20635D617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A60954-5390-4652-825E-53877A024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0523BE-8EAE-4FDC-916D-DB595C91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A37213-5E20-4175-8523-359304E3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1ACA76-53BA-4C7C-856C-0D93234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08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34A0-AFCE-42DB-B444-85370923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ACAF9C-BA8A-40FF-9514-538A7F48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D37425-41D1-4637-B622-2005B31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4D0069-361B-4FF4-96E7-CC8A7C73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47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A9D9E8-93E1-4163-9D3B-99569643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084E8F-A955-4D92-825B-CAABAAAA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BD07E0-0586-412B-87A6-A6E9847C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E2050-19D6-432B-9FA3-DF11EE6A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3BA0B-F513-4B80-98EE-162D9452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9ECB6-B6CA-44BF-BDEB-6A627430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913A31-025C-4E91-AA38-2828A32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B166C-0B26-45A1-891D-BAF97C8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0EC4C-101B-4A69-A994-12175FC8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90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D0C8D-90E1-4E07-B729-631BAD8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1C9902-3DBC-489D-B9AE-F2B0D9DC9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F6C5B-0EA0-4335-8FF4-48EDE7BE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819C62-6DBC-4FAB-B919-47241838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7B9E4-8EA1-47E8-BFC2-60C4A58B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83BE1-AE24-43FA-B861-E064BC8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35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2111EC-69BD-4C6C-8F5C-FDB45F3F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475DE3-53D6-4081-8E5F-17BFDF35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A6A3A-7DA3-4D1F-975B-FADEC1AAC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8B6D-5F01-4F85-854A-06AA73F90790}" type="datetimeFigureOut">
              <a:rPr lang="fr-BE" smtClean="0"/>
              <a:t>22-04-22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FB686-A00E-4D90-9AFF-0F3DAD60F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8272E-37AA-425E-B29C-3F7161D8A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5F85-674C-43D7-B1A2-E44117A99EC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1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support.ceci-hpc.be/doc/_contents/QuickStart/ConnectingToTheClusters/MobaXTer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gauquierR/bac3_intership/archive/refs/heads/main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cean-microbiom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wei356/seqkit/releases/download/v2.2.0/seqkit_linux_amd64.tar.g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github.com/simroux/VirSor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chine_learning" TargetMode="External"/><Relationship Id="rId13" Type="http://schemas.openxmlformats.org/officeDocument/2006/relationships/hyperlink" Target="https://en.wikipedia.org/wiki/Microsoft_Windows" TargetMode="External"/><Relationship Id="rId3" Type="http://schemas.openxmlformats.org/officeDocument/2006/relationships/hyperlink" Target="https://en.wikipedia.org/wiki/Python_(programming_language)" TargetMode="External"/><Relationship Id="rId7" Type="http://schemas.openxmlformats.org/officeDocument/2006/relationships/hyperlink" Target="https://en.wikipedia.org/wiki/Data_science" TargetMode="External"/><Relationship Id="rId12" Type="http://schemas.openxmlformats.org/officeDocument/2006/relationships/hyperlink" Target="https://en.wikipedia.org/wiki/Deployment_environment" TargetMode="External"/><Relationship Id="rId17" Type="http://schemas.openxmlformats.org/officeDocument/2006/relationships/image" Target="../media/image17.png"/><Relationship Id="rId2" Type="http://schemas.openxmlformats.org/officeDocument/2006/relationships/hyperlink" Target="https://en.wikipedia.org/wiki/Software_distribution" TargetMode="External"/><Relationship Id="rId16" Type="http://schemas.openxmlformats.org/officeDocument/2006/relationships/hyperlink" Target="https://repo.anaconda.com/archive/Anaconda3-2021.11-Linux-x86_64.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ientific_computing" TargetMode="External"/><Relationship Id="rId11" Type="http://schemas.openxmlformats.org/officeDocument/2006/relationships/hyperlink" Target="https://en.wikipedia.org/wiki/Package_management" TargetMode="External"/><Relationship Id="rId5" Type="http://schemas.openxmlformats.org/officeDocument/2006/relationships/hyperlink" Target="https://en.wikipedia.org/wiki/Programming_language" TargetMode="External"/><Relationship Id="rId15" Type="http://schemas.openxmlformats.org/officeDocument/2006/relationships/hyperlink" Target="https://en.wikipedia.org/wiki/MacOS" TargetMode="External"/><Relationship Id="rId10" Type="http://schemas.openxmlformats.org/officeDocument/2006/relationships/hyperlink" Target="https://en.wikipedia.org/wiki/Predictive_analytics" TargetMode="External"/><Relationship Id="rId4" Type="http://schemas.openxmlformats.org/officeDocument/2006/relationships/hyperlink" Target="https://en.wikipedia.org/wiki/R_(programming_language)" TargetMode="External"/><Relationship Id="rId9" Type="http://schemas.openxmlformats.org/officeDocument/2006/relationships/hyperlink" Target="https://en.wikipedia.org/wiki/Data_processing" TargetMode="External"/><Relationship Id="rId14" Type="http://schemas.openxmlformats.org/officeDocument/2006/relationships/hyperlink" Target="https://en.wikipedia.org/wiki/Linu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v46sc/downloa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fam#cite_note-Pfamrelnotes-4" TargetMode="External"/><Relationship Id="rId3" Type="http://schemas.openxmlformats.org/officeDocument/2006/relationships/hyperlink" Target="https://en.wikipedia.org/wiki/Multiple_sequence_alignment" TargetMode="External"/><Relationship Id="rId7" Type="http://schemas.openxmlformats.org/officeDocument/2006/relationships/hyperlink" Target="https://en.wikipedia.org/wiki/Pfam#cite_note-pmid14681378-3" TargetMode="External"/><Relationship Id="rId2" Type="http://schemas.openxmlformats.org/officeDocument/2006/relationships/hyperlink" Target="https://en.wikipedia.org/wiki/Protein_fami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fam#cite_note-pmid16381856-2" TargetMode="External"/><Relationship Id="rId5" Type="http://schemas.openxmlformats.org/officeDocument/2006/relationships/hyperlink" Target="https://en.wikipedia.org/wiki/Pfam#cite_note-pmid18039703-1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en.wikipedia.org/wiki/Hidden_Markov_model" TargetMode="External"/><Relationship Id="rId9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dden_Markov_model" TargetMode="External"/><Relationship Id="rId3" Type="http://schemas.openxmlformats.org/officeDocument/2006/relationships/hyperlink" Target="https://en.wikipedia.org/wiki/Sean_Eddy" TargetMode="External"/><Relationship Id="rId7" Type="http://schemas.openxmlformats.org/officeDocument/2006/relationships/hyperlink" Target="https://en.wikipedia.org/wiki/Nucleotide" TargetMode="External"/><Relationship Id="rId2" Type="http://schemas.openxmlformats.org/officeDocument/2006/relationships/hyperlink" Target="https://en.wikipedia.org/wiki/Fre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tein" TargetMode="External"/><Relationship Id="rId5" Type="http://schemas.openxmlformats.org/officeDocument/2006/relationships/hyperlink" Target="https://en.wikipedia.org/wiki/Homology_(biology)" TargetMode="External"/><Relationship Id="rId4" Type="http://schemas.openxmlformats.org/officeDocument/2006/relationships/hyperlink" Target="https://en.wikipedia.org/wiki/HMMER#cite_note-2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ceci-hpc.be/doc/_contents/UsingSoftwareAndLibraries/SoftwareInstalled/modules_tables.html" TargetMode="External"/><Relationship Id="rId2" Type="http://schemas.openxmlformats.org/officeDocument/2006/relationships/hyperlink" Target="ftp://ftp.epi.ac.uk/pub/databases/Pfam/current_release/Pfam-A.hmm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ceci-hpc.be/scriptge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berry.com/berry.phtml?topic=fgenesb&amp;group=programs&amp;subgroup=gfindb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webflags.s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40487-F8E5-473C-B829-E76D4C129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fr-BE" dirty="0" err="1"/>
              <a:t>Intership</a:t>
            </a:r>
            <a:r>
              <a:rPr lang="fr-BE" dirty="0"/>
              <a:t> Bac3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E9B89C-683C-46D7-BC3B-DEC33D7B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6718"/>
            <a:ext cx="9144000" cy="1655762"/>
          </a:xfrm>
        </p:spPr>
        <p:txBody>
          <a:bodyPr/>
          <a:lstStyle/>
          <a:p>
            <a:r>
              <a:rPr lang="fr-BE" dirty="0" err="1"/>
              <a:t>Bio-informatic</a:t>
            </a:r>
            <a:r>
              <a:rPr lang="fr-BE" dirty="0"/>
              <a:t> </a:t>
            </a:r>
            <a:r>
              <a:rPr lang="fr-BE" dirty="0" err="1"/>
              <a:t>overview</a:t>
            </a:r>
            <a:endParaRPr lang="fr-BE" dirty="0"/>
          </a:p>
          <a:p>
            <a:endParaRPr lang="fr-BE" dirty="0"/>
          </a:p>
          <a:p>
            <a:r>
              <a:rPr lang="fr-BE" dirty="0"/>
              <a:t>Dugauquier Rémy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DE59C6-54A5-40F1-BC68-8CC69D7F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65" y="4612480"/>
            <a:ext cx="2024269" cy="22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 err="1"/>
              <a:t>MobaXterm</a:t>
            </a:r>
            <a:r>
              <a:rPr lang="fr-BE" u="sng" dirty="0"/>
              <a:t> and the CECI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Number of </a:t>
            </a:r>
            <a:r>
              <a:rPr lang="fr-BE" dirty="0" err="1">
                <a:sym typeface="Wingdings" panose="05000000000000000000" pitchFamily="2" charset="2"/>
              </a:rPr>
              <a:t>sequenced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nucleotide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into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dataBase</a:t>
            </a:r>
            <a:r>
              <a:rPr lang="fr-BE" dirty="0">
                <a:sym typeface="Wingdings" panose="05000000000000000000" pitchFamily="2" charset="2"/>
              </a:rPr>
              <a:t> (</a:t>
            </a:r>
            <a:r>
              <a:rPr lang="fr-BE" dirty="0" err="1">
                <a:sym typeface="Wingdings" panose="05000000000000000000" pitchFamily="2" charset="2"/>
              </a:rPr>
              <a:t>Genbank</a:t>
            </a:r>
            <a:r>
              <a:rPr lang="fr-BE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3898596-EF7C-47E4-A04B-66F54127B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2" y="1653566"/>
            <a:ext cx="4606114" cy="2951386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B53C51A-9633-4787-B5F3-54E2F2D5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84" y="3219844"/>
            <a:ext cx="5756910" cy="3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 err="1"/>
              <a:t>MobaXterm</a:t>
            </a:r>
            <a:r>
              <a:rPr lang="fr-BE" u="sng" dirty="0"/>
              <a:t> and the CECI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For </a:t>
            </a:r>
            <a:r>
              <a:rPr lang="fr-BE" dirty="0" err="1">
                <a:sym typeface="Wingdings" panose="05000000000000000000" pitchFamily="2" charset="2"/>
              </a:rPr>
              <a:t>our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project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use TARA data 154 millions of </a:t>
            </a:r>
            <a:r>
              <a:rPr lang="fr-BE" dirty="0" err="1">
                <a:sym typeface="Wingdings" panose="05000000000000000000" pitchFamily="2" charset="2"/>
              </a:rPr>
              <a:t>genes</a:t>
            </a:r>
            <a:r>
              <a:rPr lang="fr-BE" dirty="0">
                <a:sym typeface="Wingdings" panose="05000000000000000000" pitchFamily="2" charset="2"/>
              </a:rPr>
              <a:t>, 84 millions of contigs,… Impossible to </a:t>
            </a:r>
            <a:r>
              <a:rPr lang="fr-BE" dirty="0" err="1">
                <a:sym typeface="Wingdings" panose="05000000000000000000" pitchFamily="2" charset="2"/>
              </a:rPr>
              <a:t>work</a:t>
            </a:r>
            <a:r>
              <a:rPr lang="fr-BE" dirty="0">
                <a:sym typeface="Wingdings" panose="05000000000000000000" pitchFamily="2" charset="2"/>
              </a:rPr>
              <a:t> on </a:t>
            </a:r>
            <a:r>
              <a:rPr lang="fr-BE" dirty="0" err="1">
                <a:sym typeface="Wingdings" panose="05000000000000000000" pitchFamily="2" charset="2"/>
              </a:rPr>
              <a:t>our</a:t>
            </a:r>
            <a:r>
              <a:rPr lang="fr-BE" dirty="0">
                <a:sym typeface="Wingdings" panose="05000000000000000000" pitchFamily="2" charset="2"/>
              </a:rPr>
              <a:t> computer </a:t>
            </a:r>
            <a:r>
              <a:rPr lang="fr-BE" dirty="0" err="1">
                <a:sym typeface="Wingdings" panose="05000000000000000000" pitchFamily="2" charset="2"/>
              </a:rPr>
              <a:t>directly</a:t>
            </a:r>
            <a:r>
              <a:rPr lang="fr-BE" dirty="0">
                <a:sym typeface="Wingdings" panose="05000000000000000000" pitchFamily="2" charset="2"/>
              </a:rPr>
              <a:t>. So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work</a:t>
            </a:r>
            <a:r>
              <a:rPr lang="fr-BE" dirty="0">
                <a:sym typeface="Wingdings" panose="05000000000000000000" pitchFamily="2" charset="2"/>
              </a:rPr>
              <a:t> on the CECI cluster.</a:t>
            </a: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FE4E5-3D3A-4C9C-B03E-EB6997FF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62" y="2358725"/>
            <a:ext cx="2149909" cy="38182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2BABFD-8E33-4679-A2D6-117962575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8" y="2200668"/>
            <a:ext cx="2327901" cy="41343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05D91F-FC66-4055-9E58-9E6C96387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5" y="2922837"/>
            <a:ext cx="5731510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 err="1"/>
              <a:t>MobaXterm</a:t>
            </a:r>
            <a:r>
              <a:rPr lang="fr-BE" u="sng" dirty="0"/>
              <a:t> and the CECI cluster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3480B6-9168-435E-A8EC-9A0B2925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38" y="1280889"/>
            <a:ext cx="7305949" cy="49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 err="1"/>
              <a:t>MobaXterm</a:t>
            </a:r>
            <a:r>
              <a:rPr lang="fr-BE" u="sng" dirty="0"/>
              <a:t> and the CECI cluster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E3C5039-E6D6-4BFA-BA3F-FF472CDF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EDE73AA-B573-4FCE-AE41-9339DF542BA1}"/>
              </a:ext>
            </a:extLst>
          </p:cNvPr>
          <p:cNvSpPr txBox="1">
            <a:spLocks/>
          </p:cNvSpPr>
          <p:nvPr/>
        </p:nvSpPr>
        <p:spPr>
          <a:xfrm>
            <a:off x="541157" y="1280343"/>
            <a:ext cx="10965043" cy="504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dirty="0">
                <a:sym typeface="Wingdings" panose="05000000000000000000" pitchFamily="2" charset="2"/>
              </a:rPr>
              <a:t>So for </a:t>
            </a:r>
            <a:r>
              <a:rPr lang="fr-BE" dirty="0" err="1">
                <a:sym typeface="Wingdings" panose="05000000000000000000" pitchFamily="2" charset="2"/>
              </a:rPr>
              <a:t>this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internship</a:t>
            </a:r>
            <a:r>
              <a:rPr lang="fr-BE" dirty="0">
                <a:sym typeface="Wingdings" panose="05000000000000000000" pitchFamily="2" charset="2"/>
              </a:rPr>
              <a:t> but also for </a:t>
            </a:r>
            <a:r>
              <a:rPr lang="fr-BE" dirty="0" err="1">
                <a:sym typeface="Wingdings" panose="05000000000000000000" pitchFamily="2" charset="2"/>
              </a:rPr>
              <a:t>our</a:t>
            </a:r>
            <a:r>
              <a:rPr lang="fr-BE" dirty="0">
                <a:sym typeface="Wingdings" panose="05000000000000000000" pitchFamily="2" charset="2"/>
              </a:rPr>
              <a:t> futur </a:t>
            </a:r>
            <a:r>
              <a:rPr lang="fr-BE" dirty="0" err="1">
                <a:sym typeface="Wingdings" panose="05000000000000000000" pitchFamily="2" charset="2"/>
              </a:rPr>
              <a:t>work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install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MobaXterm</a:t>
            </a:r>
            <a:r>
              <a:rPr lang="fr-BE" dirty="0">
                <a:sym typeface="Wingdings" panose="05000000000000000000" pitchFamily="2" charset="2"/>
              </a:rPr>
              <a:t> to </a:t>
            </a:r>
            <a:r>
              <a:rPr lang="fr-BE" dirty="0" err="1">
                <a:sym typeface="Wingdings" panose="05000000000000000000" pitchFamily="2" charset="2"/>
              </a:rPr>
              <a:t>access</a:t>
            </a:r>
            <a:r>
              <a:rPr lang="fr-BE" dirty="0">
                <a:sym typeface="Wingdings" panose="05000000000000000000" pitchFamily="2" charset="2"/>
              </a:rPr>
              <a:t> to cluster.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>
                <a:sym typeface="Wingdings" panose="05000000000000000000" pitchFamily="2" charset="2"/>
                <a:hlinkClick r:id="rId2"/>
              </a:rPr>
              <a:t>https://support.ceci-hpc.be/doc/_contents/QuickStart/ConnectingToTheClusters/MobaXTerm.html</a:t>
            </a: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>
              <a:sym typeface="Wingdings" panose="05000000000000000000" pitchFamily="2" charset="2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E635908-EB59-4FD2-8570-C4CA49DB8B97}"/>
              </a:ext>
            </a:extLst>
          </p:cNvPr>
          <p:cNvSpPr txBox="1">
            <a:spLocks/>
          </p:cNvSpPr>
          <p:nvPr/>
        </p:nvSpPr>
        <p:spPr>
          <a:xfrm>
            <a:off x="693557" y="1432743"/>
            <a:ext cx="5517773" cy="25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>
                <a:sym typeface="Wingdings" panose="05000000000000000000" pitchFamily="2" charset="2"/>
              </a:rPr>
              <a:t>	</a:t>
            </a:r>
            <a:endParaRPr lang="fr-BE" dirty="0">
              <a:sym typeface="Wingdings" panose="05000000000000000000" pitchFamily="2" charset="2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8092F50-BD1B-4DD8-8F16-85A049D3F8E2}"/>
              </a:ext>
            </a:extLst>
          </p:cNvPr>
          <p:cNvSpPr txBox="1">
            <a:spLocks/>
          </p:cNvSpPr>
          <p:nvPr/>
        </p:nvSpPr>
        <p:spPr>
          <a:xfrm>
            <a:off x="625354" y="4886812"/>
            <a:ext cx="1425868" cy="55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dirty="0" err="1">
                <a:sym typeface="Wingdings" panose="05000000000000000000" pitchFamily="2" charset="2"/>
              </a:rPr>
              <a:t>Users</a:t>
            </a:r>
            <a:endParaRPr lang="fr-B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>
              <a:sym typeface="Wingdings" panose="05000000000000000000" pitchFamily="2" charset="2"/>
            </a:endParaRP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995224A5-9B3D-4A19-8001-E436686B29C6}"/>
              </a:ext>
            </a:extLst>
          </p:cNvPr>
          <p:cNvSpPr/>
          <p:nvPr/>
        </p:nvSpPr>
        <p:spPr>
          <a:xfrm>
            <a:off x="1811789" y="484036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050" name="Picture 2" descr="MobaXterm Professional 21.4 Crack With Free Download [Latest Version]">
            <a:extLst>
              <a:ext uri="{FF2B5EF4-FFF2-40B4-BE49-F238E27FC236}">
                <a16:creationId xmlns:a16="http://schemas.microsoft.com/office/drawing/2014/main" id="{28D5D3AF-A029-4B3B-B015-78472AE7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54" y="4225429"/>
            <a:ext cx="1619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4556F9CE-9514-4AFE-9212-AE23EDA060AB}"/>
              </a:ext>
            </a:extLst>
          </p:cNvPr>
          <p:cNvSpPr/>
          <p:nvPr/>
        </p:nvSpPr>
        <p:spPr>
          <a:xfrm>
            <a:off x="5200562" y="483974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6334FD-13A0-4D24-8CA2-99955F506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16" y="4934669"/>
            <a:ext cx="1456969" cy="3897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6ECB6F6-E25C-4E3D-89FF-948D27C6B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42" y="3917645"/>
            <a:ext cx="1456969" cy="24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10965043" cy="735440"/>
          </a:xfrm>
        </p:spPr>
        <p:txBody>
          <a:bodyPr>
            <a:normAutofit fontScale="90000"/>
          </a:bodyPr>
          <a:lstStyle/>
          <a:p>
            <a:r>
              <a:rPr lang="fr-BE" u="sng" dirty="0"/>
              <a:t>Day 2 : cluster, command line &amp; R on </a:t>
            </a:r>
            <a:r>
              <a:rPr lang="fr-BE" u="sng" dirty="0" err="1"/>
              <a:t>bioinformatic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r>
              <a:rPr lang="fr-BE" dirty="0" err="1"/>
              <a:t>We</a:t>
            </a:r>
            <a:r>
              <a:rPr lang="fr-BE" dirty="0"/>
              <a:t> are going to download </a:t>
            </a:r>
            <a:r>
              <a:rPr lang="fr-BE" dirty="0" err="1"/>
              <a:t>genetic</a:t>
            </a:r>
            <a:r>
              <a:rPr lang="fr-BE" dirty="0"/>
              <a:t> data.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Learning of </a:t>
            </a:r>
            <a:r>
              <a:rPr lang="fr-BE" dirty="0" err="1"/>
              <a:t>some</a:t>
            </a:r>
            <a:r>
              <a:rPr lang="fr-BE" dirty="0"/>
              <a:t> command line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apply</a:t>
            </a:r>
            <a:r>
              <a:rPr lang="fr-BE" dirty="0"/>
              <a:t> to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fasta</a:t>
            </a:r>
            <a:r>
              <a:rPr lang="fr-BE" dirty="0"/>
              <a:t> file like </a:t>
            </a:r>
            <a:r>
              <a:rPr lang="fr-BE" dirty="0" err="1"/>
              <a:t>grep</a:t>
            </a:r>
            <a:r>
              <a:rPr lang="fr-BE" dirty="0"/>
              <a:t>, </a:t>
            </a:r>
            <a:r>
              <a:rPr lang="fr-BE" dirty="0" err="1"/>
              <a:t>awk</a:t>
            </a:r>
            <a:r>
              <a:rPr lang="fr-BE" dirty="0"/>
              <a:t>,… to count the number of sequences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have, split the sequences,…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Use </a:t>
            </a:r>
            <a:r>
              <a:rPr lang="fr-BE" dirty="0" err="1"/>
              <a:t>Rstudio</a:t>
            </a:r>
            <a:r>
              <a:rPr lang="fr-BE" dirty="0"/>
              <a:t> to </a:t>
            </a:r>
            <a:r>
              <a:rPr lang="fr-BE" dirty="0" err="1"/>
              <a:t>extract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informations of </a:t>
            </a:r>
            <a:r>
              <a:rPr lang="fr-BE" dirty="0" err="1"/>
              <a:t>our</a:t>
            </a:r>
            <a:r>
              <a:rPr lang="fr-BE" dirty="0"/>
              <a:t> data and prepare the files for </a:t>
            </a:r>
            <a:r>
              <a:rPr lang="fr-BE" dirty="0" err="1"/>
              <a:t>further</a:t>
            </a:r>
            <a:r>
              <a:rPr lang="fr-BE" dirty="0"/>
              <a:t> </a:t>
            </a:r>
            <a:r>
              <a:rPr lang="fr-BE" dirty="0" err="1"/>
              <a:t>analyzes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4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2"/>
            <a:ext cx="4938617" cy="5519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To </a:t>
            </a:r>
            <a:r>
              <a:rPr lang="fr-BE" dirty="0" err="1">
                <a:sym typeface="Wingdings" panose="05000000000000000000" pitchFamily="2" charset="2"/>
              </a:rPr>
              <a:t>work</a:t>
            </a:r>
            <a:r>
              <a:rPr lang="fr-BE" dirty="0">
                <a:sym typeface="Wingdings" panose="05000000000000000000" pitchFamily="2" charset="2"/>
              </a:rPr>
              <a:t> on </a:t>
            </a:r>
            <a:r>
              <a:rPr lang="fr-BE" dirty="0" err="1">
                <a:sym typeface="Wingdings" panose="05000000000000000000" pitchFamily="2" charset="2"/>
              </a:rPr>
              <a:t>MobaXterm</a:t>
            </a:r>
            <a:r>
              <a:rPr lang="fr-BE" dirty="0">
                <a:sym typeface="Wingdings" panose="05000000000000000000" pitchFamily="2" charset="2"/>
              </a:rPr>
              <a:t> (and </a:t>
            </a:r>
            <a:r>
              <a:rPr lang="fr-BE" dirty="0" err="1">
                <a:sym typeface="Wingdings" panose="05000000000000000000" pitchFamily="2" charset="2"/>
              </a:rPr>
              <a:t>so</a:t>
            </a:r>
            <a:r>
              <a:rPr lang="fr-BE" dirty="0">
                <a:sym typeface="Wingdings" panose="05000000000000000000" pitchFamily="2" charset="2"/>
              </a:rPr>
              <a:t> with the Cluster)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use a CLI (Command Line Interface). </a:t>
            </a: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It’s an interface to « discuss » </a:t>
            </a:r>
            <a:r>
              <a:rPr lang="fr-BE" dirty="0" err="1">
                <a:sym typeface="Wingdings" panose="05000000000000000000" pitchFamily="2" charset="2"/>
              </a:rPr>
              <a:t>between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human</a:t>
            </a:r>
            <a:r>
              <a:rPr lang="fr-BE" dirty="0">
                <a:sym typeface="Wingdings" panose="05000000000000000000" pitchFamily="2" charset="2"/>
              </a:rPr>
              <a:t> and the computer.</a:t>
            </a: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can launch </a:t>
            </a:r>
            <a:r>
              <a:rPr lang="fr-BE" dirty="0" err="1">
                <a:sym typeface="Wingdings" panose="05000000000000000000" pitchFamily="2" charset="2"/>
              </a:rPr>
              <a:t>some</a:t>
            </a:r>
            <a:r>
              <a:rPr lang="fr-BE" dirty="0">
                <a:sym typeface="Wingdings" panose="05000000000000000000" pitchFamily="2" charset="2"/>
              </a:rPr>
              <a:t> software, </a:t>
            </a:r>
            <a:r>
              <a:rPr lang="fr-BE" dirty="0" err="1">
                <a:sym typeface="Wingdings" panose="05000000000000000000" pitchFamily="2" charset="2"/>
              </a:rPr>
              <a:t>making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some</a:t>
            </a:r>
            <a:r>
              <a:rPr lang="fr-BE" dirty="0">
                <a:sym typeface="Wingdings" panose="05000000000000000000" pitchFamily="2" charset="2"/>
              </a:rPr>
              <a:t> command to </a:t>
            </a:r>
            <a:r>
              <a:rPr lang="fr-BE" dirty="0" err="1">
                <a:sym typeface="Wingdings" panose="05000000000000000000" pitchFamily="2" charset="2"/>
              </a:rPr>
              <a:t>get</a:t>
            </a:r>
            <a:r>
              <a:rPr lang="fr-BE" dirty="0">
                <a:sym typeface="Wingdings" panose="05000000000000000000" pitchFamily="2" charset="2"/>
              </a:rPr>
              <a:t> action or </a:t>
            </a:r>
            <a:r>
              <a:rPr lang="fr-BE" dirty="0" err="1">
                <a:sym typeface="Wingdings" panose="05000000000000000000" pitchFamily="2" charset="2"/>
              </a:rPr>
              <a:t>collect</a:t>
            </a:r>
            <a:r>
              <a:rPr lang="fr-BE" dirty="0">
                <a:sym typeface="Wingdings" panose="05000000000000000000" pitchFamily="2" charset="2"/>
              </a:rPr>
              <a:t> informations and also </a:t>
            </a:r>
            <a:r>
              <a:rPr lang="fr-BE" dirty="0" err="1">
                <a:sym typeface="Wingdings" panose="05000000000000000000" pitchFamily="2" charset="2"/>
              </a:rPr>
              <a:t>travel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accross</a:t>
            </a:r>
            <a:r>
              <a:rPr lang="fr-BE" dirty="0">
                <a:sym typeface="Wingdings" panose="05000000000000000000" pitchFamily="2" charset="2"/>
              </a:rPr>
              <a:t> folder, </a:t>
            </a:r>
            <a:r>
              <a:rPr lang="fr-BE" dirty="0" err="1">
                <a:sym typeface="Wingdings" panose="05000000000000000000" pitchFamily="2" charset="2"/>
              </a:rPr>
              <a:t>sub</a:t>
            </a:r>
            <a:r>
              <a:rPr lang="fr-BE" dirty="0">
                <a:sym typeface="Wingdings" panose="05000000000000000000" pitchFamily="2" charset="2"/>
              </a:rPr>
              <a:t>-folders,…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A18A1-C501-4CFA-9CE1-194D629B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9" y="1460479"/>
            <a:ext cx="6472361" cy="485427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9346A627-3E16-4BE5-BFAB-30A12B2D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10965043" cy="735440"/>
          </a:xfrm>
        </p:spPr>
        <p:txBody>
          <a:bodyPr>
            <a:normAutofit/>
          </a:bodyPr>
          <a:lstStyle/>
          <a:p>
            <a:r>
              <a:rPr lang="fr-BE" u="sng" dirty="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8440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Data </a:t>
            </a:r>
            <a:r>
              <a:rPr lang="fr-BE" u="sng" dirty="0" err="1"/>
              <a:t>downloading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2"/>
            <a:ext cx="11673372" cy="5519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go </a:t>
            </a:r>
            <a:r>
              <a:rPr lang="fr-BE" dirty="0" err="1">
                <a:sym typeface="Wingdings" panose="05000000000000000000" pitchFamily="2" charset="2"/>
              </a:rPr>
              <a:t>into</a:t>
            </a:r>
            <a:r>
              <a:rPr lang="fr-BE" dirty="0">
                <a:sym typeface="Wingdings" panose="05000000000000000000" pitchFamily="2" charset="2"/>
              </a:rPr>
              <a:t> the home repository of hercules. </a:t>
            </a:r>
          </a:p>
          <a:p>
            <a:pPr marL="514350" indent="-514350">
              <a:buAutoNum type="arabicParenR"/>
            </a:pPr>
            <a:endParaRPr lang="fr-BE" dirty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create</a:t>
            </a:r>
            <a:r>
              <a:rPr lang="fr-BE" dirty="0">
                <a:sym typeface="Wingdings" panose="05000000000000000000" pitchFamily="2" charset="2"/>
              </a:rPr>
              <a:t> a repository with </a:t>
            </a:r>
            <a:r>
              <a:rPr lang="fr-BE" dirty="0" err="1">
                <a:sym typeface="Wingdings" panose="05000000000000000000" pitchFamily="2" charset="2"/>
              </a:rPr>
              <a:t>mkdir</a:t>
            </a:r>
            <a:r>
              <a:rPr lang="fr-BE" dirty="0">
                <a:sym typeface="Wingdings" panose="05000000000000000000" pitchFamily="2" charset="2"/>
              </a:rPr>
              <a:t> command</a:t>
            </a:r>
          </a:p>
          <a:p>
            <a:pPr marL="457200" lvl="1" indent="0">
              <a:buNone/>
            </a:pPr>
            <a:r>
              <a:rPr lang="fr-BE" i="1" dirty="0" err="1">
                <a:sym typeface="Wingdings" panose="05000000000000000000" pitchFamily="2" charset="2"/>
              </a:rPr>
              <a:t>mkdir</a:t>
            </a:r>
            <a:r>
              <a:rPr lang="fr-BE" i="1" dirty="0">
                <a:sym typeface="Wingdings" panose="05000000000000000000" pitchFamily="2" charset="2"/>
              </a:rPr>
              <a:t> bioinformatic_bac3_internship </a:t>
            </a:r>
          </a:p>
          <a:p>
            <a:pPr marL="457200" lvl="1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514350" indent="-514350">
              <a:buAutoNum type="arabicParenR" startAt="3"/>
            </a:pP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go to the repository with cd command</a:t>
            </a:r>
          </a:p>
          <a:p>
            <a:pPr marL="457200" lvl="1" indent="0">
              <a:buNone/>
            </a:pPr>
            <a:r>
              <a:rPr lang="fr-BE" i="1" dirty="0">
                <a:sym typeface="Wingdings" panose="05000000000000000000" pitchFamily="2" charset="2"/>
              </a:rPr>
              <a:t>cd bioinformatic_bac3_internship </a:t>
            </a:r>
          </a:p>
          <a:p>
            <a:pPr marL="457200" lvl="1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4) Then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import the data </a:t>
            </a:r>
            <a:r>
              <a:rPr lang="fr-BE" dirty="0" err="1">
                <a:sym typeface="Wingdings" panose="05000000000000000000" pitchFamily="2" charset="2"/>
              </a:rPr>
              <a:t>from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github</a:t>
            </a:r>
            <a:r>
              <a:rPr lang="fr-BE" dirty="0">
                <a:sym typeface="Wingdings" panose="05000000000000000000" pitchFamily="2" charset="2"/>
              </a:rPr>
              <a:t> with </a:t>
            </a:r>
            <a:r>
              <a:rPr lang="fr-BE" dirty="0" err="1">
                <a:sym typeface="Wingdings" panose="05000000000000000000" pitchFamily="2" charset="2"/>
              </a:rPr>
              <a:t>wget</a:t>
            </a:r>
            <a:r>
              <a:rPr lang="fr-BE" dirty="0">
                <a:sym typeface="Wingdings" panose="05000000000000000000" pitchFamily="2" charset="2"/>
              </a:rPr>
              <a:t> command</a:t>
            </a:r>
          </a:p>
          <a:p>
            <a:pPr marL="0" indent="0">
              <a:buNone/>
            </a:pPr>
            <a:r>
              <a:rPr lang="fr-BE" sz="2200" dirty="0">
                <a:sym typeface="Wingdings" panose="05000000000000000000" pitchFamily="2" charset="2"/>
              </a:rPr>
              <a:t>      </a:t>
            </a:r>
            <a:r>
              <a:rPr lang="fr-BE" sz="2200" i="1" dirty="0" err="1">
                <a:sym typeface="Wingdings" panose="05000000000000000000" pitchFamily="2" charset="2"/>
              </a:rPr>
              <a:t>wget</a:t>
            </a:r>
            <a:r>
              <a:rPr lang="fr-BE" sz="2200" i="1" dirty="0">
                <a:sym typeface="Wingdings" panose="05000000000000000000" pitchFamily="2" charset="2"/>
              </a:rPr>
              <a:t> </a:t>
            </a:r>
            <a:r>
              <a:rPr lang="fr-BE" sz="2200" i="1" dirty="0">
                <a:sym typeface="Wingdings" panose="05000000000000000000" pitchFamily="2" charset="2"/>
                <a:hlinkClick r:id="rId2"/>
              </a:rPr>
              <a:t>https://github.com/DugauquierR/bac3_intership/archive/refs/heads/main.zip</a:t>
            </a:r>
            <a:endParaRPr lang="fr-BE" sz="22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sz="2200" dirty="0">
              <a:sym typeface="Wingdings" panose="05000000000000000000" pitchFamily="2" charset="2"/>
            </a:endParaRPr>
          </a:p>
          <a:p>
            <a:pPr marL="514350" indent="-514350">
              <a:buAutoNum type="arabicParenR" startAt="5"/>
            </a:pPr>
            <a:r>
              <a:rPr lang="fr-BE" dirty="0" err="1"/>
              <a:t>We</a:t>
            </a:r>
            <a:r>
              <a:rPr lang="fr-BE" dirty="0"/>
              <a:t> obtain a zip file,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unzip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with tar –</a:t>
            </a:r>
            <a:r>
              <a:rPr lang="fr-BE" dirty="0" err="1"/>
              <a:t>xf</a:t>
            </a:r>
            <a:r>
              <a:rPr lang="fr-BE" dirty="0"/>
              <a:t> </a:t>
            </a:r>
          </a:p>
          <a:p>
            <a:pPr marL="457200" lvl="1" indent="0">
              <a:buNone/>
            </a:pPr>
            <a:r>
              <a:rPr lang="fr-BE" i="1" dirty="0" err="1"/>
              <a:t>unzip</a:t>
            </a:r>
            <a:r>
              <a:rPr lang="fr-BE" i="1" dirty="0"/>
              <a:t> main.zip </a:t>
            </a:r>
          </a:p>
          <a:p>
            <a:pPr marL="0" indent="0">
              <a:buNone/>
            </a:pPr>
            <a:endParaRPr lang="fr-BE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 Now </a:t>
            </a:r>
            <a:r>
              <a:rPr lang="fr-BE" dirty="0" err="1">
                <a:sym typeface="Wingdings" panose="05000000000000000000" pitchFamily="2" charset="2"/>
              </a:rPr>
              <a:t>we</a:t>
            </a:r>
            <a:r>
              <a:rPr lang="fr-BE" dirty="0">
                <a:sym typeface="Wingdings" panose="05000000000000000000" pitchFamily="2" charset="2"/>
              </a:rPr>
              <a:t> have </a:t>
            </a:r>
            <a:r>
              <a:rPr lang="fr-BE" dirty="0" err="1">
                <a:sym typeface="Wingdings" panose="05000000000000000000" pitchFamily="2" charset="2"/>
              </a:rPr>
              <a:t>got</a:t>
            </a:r>
            <a:r>
              <a:rPr lang="fr-BE" dirty="0">
                <a:sym typeface="Wingdings" panose="05000000000000000000" pitchFamily="2" charset="2"/>
              </a:rPr>
              <a:t> a folder with all </a:t>
            </a:r>
            <a:r>
              <a:rPr lang="fr-BE" dirty="0" err="1">
                <a:sym typeface="Wingdings" panose="05000000000000000000" pitchFamily="2" charset="2"/>
              </a:rPr>
              <a:t>our</a:t>
            </a:r>
            <a:r>
              <a:rPr lang="fr-BE" dirty="0">
                <a:sym typeface="Wingdings" panose="05000000000000000000" pitchFamily="2" charset="2"/>
              </a:rPr>
              <a:t> data.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295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659958"/>
            <a:ext cx="11695032" cy="59329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/>
              <a:t>The first step of a </a:t>
            </a:r>
            <a:r>
              <a:rPr lang="fr-BE" b="1" dirty="0" err="1"/>
              <a:t>work</a:t>
            </a:r>
            <a:r>
              <a:rPr lang="fr-BE" b="1" dirty="0"/>
              <a:t> </a:t>
            </a:r>
            <a:r>
              <a:rPr lang="fr-BE" b="1" dirty="0" err="1"/>
              <a:t>is</a:t>
            </a:r>
            <a:r>
              <a:rPr lang="fr-BE" b="1" dirty="0"/>
              <a:t> to obtain, </a:t>
            </a:r>
            <a:r>
              <a:rPr lang="fr-BE" b="1" dirty="0" err="1"/>
              <a:t>list</a:t>
            </a:r>
            <a:r>
              <a:rPr lang="fr-BE" b="1" dirty="0"/>
              <a:t> and prepare the data.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For my </a:t>
            </a:r>
            <a:r>
              <a:rPr lang="fr-BE" dirty="0" err="1"/>
              <a:t>project</a:t>
            </a:r>
            <a:r>
              <a:rPr lang="fr-BE" dirty="0"/>
              <a:t> I </a:t>
            </a:r>
            <a:r>
              <a:rPr lang="fr-BE" dirty="0" err="1"/>
              <a:t>simply</a:t>
            </a:r>
            <a:r>
              <a:rPr lang="fr-BE" dirty="0"/>
              <a:t> </a:t>
            </a:r>
            <a:r>
              <a:rPr lang="fr-BE" dirty="0" err="1"/>
              <a:t>started</a:t>
            </a:r>
            <a:r>
              <a:rPr lang="fr-BE" dirty="0"/>
              <a:t> with the data </a:t>
            </a:r>
            <a:r>
              <a:rPr lang="fr-BE" dirty="0" err="1"/>
              <a:t>from</a:t>
            </a:r>
            <a:r>
              <a:rPr lang="fr-BE" dirty="0"/>
              <a:t> OMRGCV2 with all </a:t>
            </a:r>
            <a:r>
              <a:rPr lang="fr-BE" dirty="0" err="1"/>
              <a:t>genes</a:t>
            </a:r>
            <a:r>
              <a:rPr lang="fr-BE" dirty="0"/>
              <a:t> in TARA </a:t>
            </a:r>
            <a:r>
              <a:rPr lang="fr-BE" dirty="0" err="1"/>
              <a:t>fasta</a:t>
            </a:r>
            <a:r>
              <a:rPr lang="fr-BE" dirty="0"/>
              <a:t> file and the folder with all contig sequences. </a:t>
            </a:r>
            <a:r>
              <a:rPr lang="fr-BE" dirty="0">
                <a:hlinkClick r:id="rId2"/>
              </a:rPr>
              <a:t>https://www.ocean-microbiome.org/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internship</a:t>
            </a:r>
            <a:r>
              <a:rPr lang="fr-BE" dirty="0"/>
              <a:t> :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AutoNum type="arabicParenR"/>
            </a:pPr>
            <a:r>
              <a:rPr lang="fr-BE" dirty="0"/>
              <a:t>I </a:t>
            </a:r>
            <a:r>
              <a:rPr lang="fr-BE" dirty="0" err="1"/>
              <a:t>extract</a:t>
            </a:r>
            <a:r>
              <a:rPr lang="fr-BE" dirty="0"/>
              <a:t> 58 </a:t>
            </a:r>
            <a:r>
              <a:rPr lang="fr-BE" dirty="0" err="1"/>
              <a:t>random</a:t>
            </a:r>
            <a:r>
              <a:rPr lang="fr-BE" dirty="0"/>
              <a:t> contig </a:t>
            </a:r>
            <a:r>
              <a:rPr lang="fr-BE" dirty="0" err="1"/>
              <a:t>name</a:t>
            </a:r>
            <a:endParaRPr lang="fr-BE" dirty="0"/>
          </a:p>
          <a:p>
            <a:pPr marL="514350" indent="-514350">
              <a:buAutoNum type="arabicParenR"/>
            </a:pPr>
            <a:r>
              <a:rPr lang="fr-BE" dirty="0"/>
              <a:t>With </a:t>
            </a:r>
            <a:r>
              <a:rPr lang="fr-BE" dirty="0" err="1"/>
              <a:t>seqkit</a:t>
            </a:r>
            <a:r>
              <a:rPr lang="fr-BE" dirty="0"/>
              <a:t> </a:t>
            </a:r>
            <a:r>
              <a:rPr lang="fr-BE" dirty="0" err="1"/>
              <a:t>seq</a:t>
            </a:r>
            <a:r>
              <a:rPr lang="fr-BE" dirty="0"/>
              <a:t> I </a:t>
            </a:r>
            <a:r>
              <a:rPr lang="fr-BE" dirty="0" err="1"/>
              <a:t>extract</a:t>
            </a:r>
            <a:r>
              <a:rPr lang="fr-BE" dirty="0"/>
              <a:t> all </a:t>
            </a:r>
            <a:r>
              <a:rPr lang="fr-BE" dirty="0" err="1"/>
              <a:t>gene</a:t>
            </a:r>
            <a:r>
              <a:rPr lang="fr-BE" dirty="0"/>
              <a:t> </a:t>
            </a:r>
            <a:r>
              <a:rPr lang="fr-BE" dirty="0" err="1"/>
              <a:t>complete</a:t>
            </a:r>
            <a:r>
              <a:rPr lang="fr-BE" dirty="0"/>
              <a:t> id and all contig </a:t>
            </a:r>
            <a:r>
              <a:rPr lang="fr-BE" dirty="0" err="1"/>
              <a:t>complete</a:t>
            </a:r>
            <a:r>
              <a:rPr lang="fr-BE" dirty="0"/>
              <a:t> id</a:t>
            </a:r>
          </a:p>
          <a:p>
            <a:pPr marL="514350" indent="-514350">
              <a:buAutoNum type="arabicParenR"/>
            </a:pPr>
            <a:r>
              <a:rPr lang="fr-BE" dirty="0"/>
              <a:t>With </a:t>
            </a:r>
            <a:r>
              <a:rPr lang="fr-BE" dirty="0" err="1"/>
              <a:t>grep</a:t>
            </a:r>
            <a:r>
              <a:rPr lang="fr-BE" dirty="0"/>
              <a:t> command I </a:t>
            </a:r>
            <a:r>
              <a:rPr lang="fr-BE" dirty="0" err="1"/>
              <a:t>filter</a:t>
            </a:r>
            <a:r>
              <a:rPr lang="fr-BE" dirty="0"/>
              <a:t> the </a:t>
            </a:r>
            <a:r>
              <a:rPr lang="fr-BE" dirty="0" err="1"/>
              <a:t>complete</a:t>
            </a:r>
            <a:r>
              <a:rPr lang="fr-BE" dirty="0"/>
              <a:t> id (</a:t>
            </a:r>
            <a:r>
              <a:rPr lang="fr-BE" dirty="0" err="1"/>
              <a:t>genes</a:t>
            </a:r>
            <a:r>
              <a:rPr lang="fr-BE" dirty="0"/>
              <a:t> and contigs) with the 58 contig </a:t>
            </a:r>
            <a:r>
              <a:rPr lang="fr-BE" dirty="0" err="1"/>
              <a:t>name</a:t>
            </a:r>
            <a:r>
              <a:rPr lang="fr-BE" dirty="0"/>
              <a:t> to obtain the </a:t>
            </a:r>
            <a:r>
              <a:rPr lang="fr-BE" dirty="0" err="1"/>
              <a:t>list</a:t>
            </a:r>
            <a:r>
              <a:rPr lang="fr-BE" dirty="0"/>
              <a:t> of all </a:t>
            </a:r>
            <a:r>
              <a:rPr lang="fr-BE" dirty="0" err="1"/>
              <a:t>genes</a:t>
            </a:r>
            <a:r>
              <a:rPr lang="fr-BE" dirty="0"/>
              <a:t> id and all contig id of </a:t>
            </a:r>
            <a:r>
              <a:rPr lang="fr-BE" dirty="0" err="1"/>
              <a:t>interest</a:t>
            </a:r>
            <a:endParaRPr lang="fr-BE" dirty="0"/>
          </a:p>
          <a:p>
            <a:pPr marL="514350" indent="-514350">
              <a:buAutoNum type="arabicParenR"/>
            </a:pPr>
            <a:r>
              <a:rPr lang="fr-BE" dirty="0"/>
              <a:t>With </a:t>
            </a:r>
            <a:r>
              <a:rPr lang="fr-BE" dirty="0" err="1"/>
              <a:t>Seqkit</a:t>
            </a:r>
            <a:r>
              <a:rPr lang="fr-BE" dirty="0"/>
              <a:t> </a:t>
            </a:r>
            <a:r>
              <a:rPr lang="fr-BE" dirty="0" err="1"/>
              <a:t>grep</a:t>
            </a:r>
            <a:r>
              <a:rPr lang="fr-BE" dirty="0"/>
              <a:t> I </a:t>
            </a:r>
            <a:r>
              <a:rPr lang="fr-BE" dirty="0" err="1"/>
              <a:t>extract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contig </a:t>
            </a:r>
            <a:r>
              <a:rPr lang="fr-BE" dirty="0" err="1"/>
              <a:t>fasta</a:t>
            </a:r>
            <a:r>
              <a:rPr lang="fr-BE" dirty="0"/>
              <a:t> file and </a:t>
            </a:r>
            <a:r>
              <a:rPr lang="fr-BE" dirty="0" err="1"/>
              <a:t>gene</a:t>
            </a:r>
            <a:r>
              <a:rPr lang="fr-BE" dirty="0"/>
              <a:t> </a:t>
            </a:r>
            <a:r>
              <a:rPr lang="fr-BE" dirty="0" err="1"/>
              <a:t>fasta</a:t>
            </a:r>
            <a:r>
              <a:rPr lang="fr-BE" dirty="0"/>
              <a:t> file the sequence of </a:t>
            </a:r>
            <a:r>
              <a:rPr lang="fr-BE" dirty="0" err="1"/>
              <a:t>interest</a:t>
            </a:r>
            <a:endParaRPr lang="fr-BE" dirty="0"/>
          </a:p>
          <a:p>
            <a:pPr marL="514350" indent="-514350">
              <a:buAutoNum type="arabicParenR"/>
            </a:pPr>
            <a:r>
              <a:rPr lang="fr-BE" dirty="0"/>
              <a:t>With </a:t>
            </a:r>
            <a:r>
              <a:rPr lang="fr-BE" dirty="0" err="1"/>
              <a:t>transeq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EMBL I translate </a:t>
            </a:r>
            <a:r>
              <a:rPr lang="fr-BE" dirty="0" err="1"/>
              <a:t>gene</a:t>
            </a:r>
            <a:r>
              <a:rPr lang="fr-BE" dirty="0"/>
              <a:t> sequence </a:t>
            </a:r>
            <a:r>
              <a:rPr lang="fr-BE" dirty="0" err="1"/>
              <a:t>into</a:t>
            </a:r>
            <a:r>
              <a:rPr lang="fr-BE" dirty="0"/>
              <a:t> protein sequences</a:t>
            </a:r>
          </a:p>
          <a:p>
            <a:pPr marL="0" indent="0">
              <a:buNone/>
            </a:pPr>
            <a:r>
              <a:rPr lang="fr-BE" dirty="0">
                <a:sym typeface="Wingdings" panose="05000000000000000000" pitchFamily="2" charset="2"/>
              </a:rPr>
              <a:t> So I obtain different files with </a:t>
            </a:r>
            <a:r>
              <a:rPr lang="fr-BE" dirty="0" err="1">
                <a:sym typeface="Wingdings" panose="05000000000000000000" pitchFamily="2" charset="2"/>
              </a:rPr>
              <a:t>genes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names</a:t>
            </a:r>
            <a:r>
              <a:rPr lang="fr-BE" dirty="0">
                <a:sym typeface="Wingdings" panose="05000000000000000000" pitchFamily="2" charset="2"/>
              </a:rPr>
              <a:t> and sequences </a:t>
            </a:r>
            <a:r>
              <a:rPr lang="fr-BE" dirty="0" err="1">
                <a:sym typeface="Wingdings" panose="05000000000000000000" pitchFamily="2" charset="2"/>
              </a:rPr>
              <a:t>into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nucleotide</a:t>
            </a:r>
            <a:r>
              <a:rPr lang="fr-BE" dirty="0">
                <a:sym typeface="Wingdings" panose="05000000000000000000" pitchFamily="2" charset="2"/>
              </a:rPr>
              <a:t> and </a:t>
            </a:r>
            <a:r>
              <a:rPr lang="fr-BE" dirty="0" err="1">
                <a:sym typeface="Wingdings" panose="05000000000000000000" pitchFamily="2" charset="2"/>
              </a:rPr>
              <a:t>aa</a:t>
            </a:r>
            <a:r>
              <a:rPr lang="fr-BE" dirty="0">
                <a:sym typeface="Wingdings" panose="05000000000000000000" pitchFamily="2" charset="2"/>
              </a:rPr>
              <a:t> and also the </a:t>
            </a:r>
            <a:r>
              <a:rPr lang="fr-BE" dirty="0" err="1">
                <a:sym typeface="Wingdings" panose="05000000000000000000" pitchFamily="2" charset="2"/>
              </a:rPr>
              <a:t>complete</a:t>
            </a:r>
            <a:r>
              <a:rPr lang="fr-BE" dirty="0">
                <a:sym typeface="Wingdings" panose="05000000000000000000" pitchFamily="2" charset="2"/>
              </a:rPr>
              <a:t> contig sequences.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9840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2" y="290189"/>
            <a:ext cx="11968117" cy="3004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/>
              <a:t>Now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simply</a:t>
            </a:r>
            <a:r>
              <a:rPr lang="fr-BE" dirty="0"/>
              <a:t> </a:t>
            </a:r>
            <a:r>
              <a:rPr lang="fr-BE" dirty="0" err="1"/>
              <a:t>extract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information about </a:t>
            </a:r>
            <a:r>
              <a:rPr lang="fr-BE" dirty="0" err="1"/>
              <a:t>these</a:t>
            </a:r>
            <a:r>
              <a:rPr lang="fr-BE" dirty="0"/>
              <a:t> data by using command line and </a:t>
            </a:r>
            <a:r>
              <a:rPr lang="fr-BE" dirty="0" err="1"/>
              <a:t>seqkit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AutoNum type="arabicParenR"/>
            </a:pPr>
            <a:r>
              <a:rPr lang="fr-BE" dirty="0"/>
              <a:t>Count the number of contigs and </a:t>
            </a:r>
            <a:r>
              <a:rPr lang="fr-BE" dirty="0" err="1"/>
              <a:t>genes</a:t>
            </a:r>
            <a:r>
              <a:rPr lang="fr-BE" dirty="0"/>
              <a:t> with </a:t>
            </a:r>
            <a:r>
              <a:rPr lang="fr-BE" dirty="0" err="1"/>
              <a:t>grep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lvl="1">
              <a:buFontTx/>
              <a:buChar char="-"/>
            </a:pPr>
            <a:r>
              <a:rPr lang="en-GB" i="1" dirty="0"/>
              <a:t>grep -c "^&gt;"  ~/bioinformatic_bac3_internship/bac3_intership-main/bac3_internship_contig_sequences.fasta</a:t>
            </a:r>
          </a:p>
          <a:p>
            <a:pPr lvl="1">
              <a:buFontTx/>
              <a:buChar char="-"/>
            </a:pPr>
            <a:r>
              <a:rPr lang="en-GB" i="1" dirty="0"/>
              <a:t>grep -c "^&gt;" ~/bioinformatic_bac3_internship/bac3_intership-main/bac3_internship_gene_sequences.fna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23DB350-CB1C-4F59-A897-BFAE9A2798A5}"/>
              </a:ext>
            </a:extLst>
          </p:cNvPr>
          <p:cNvSpPr txBox="1">
            <a:spLocks/>
          </p:cNvSpPr>
          <p:nvPr/>
        </p:nvSpPr>
        <p:spPr>
          <a:xfrm>
            <a:off x="94012" y="3467967"/>
            <a:ext cx="12097988" cy="293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R" startAt="2"/>
            </a:pPr>
            <a:r>
              <a:rPr lang="fr-BE" sz="2400" dirty="0"/>
              <a:t>For the </a:t>
            </a:r>
            <a:r>
              <a:rPr lang="fr-BE" sz="2400" dirty="0" err="1"/>
              <a:t>next</a:t>
            </a:r>
            <a:r>
              <a:rPr lang="fr-BE" sz="2400" dirty="0"/>
              <a:t> part </a:t>
            </a:r>
            <a:r>
              <a:rPr lang="fr-BE" sz="2400" dirty="0" err="1"/>
              <a:t>we</a:t>
            </a:r>
            <a:r>
              <a:rPr lang="fr-BE" sz="2400" dirty="0"/>
              <a:t> want to </a:t>
            </a:r>
            <a:r>
              <a:rPr lang="fr-BE" sz="2400" dirty="0" err="1"/>
              <a:t>filter</a:t>
            </a:r>
            <a:r>
              <a:rPr lang="fr-BE" sz="2400" dirty="0"/>
              <a:t> the contigs with a </a:t>
            </a:r>
            <a:r>
              <a:rPr lang="fr-BE" sz="2400" dirty="0" err="1"/>
              <a:t>length</a:t>
            </a:r>
            <a:r>
              <a:rPr lang="fr-BE" sz="2400" dirty="0"/>
              <a:t> more </a:t>
            </a:r>
            <a:r>
              <a:rPr lang="fr-BE" sz="2400" dirty="0" err="1"/>
              <a:t>than</a:t>
            </a:r>
            <a:r>
              <a:rPr lang="fr-BE" sz="2400" dirty="0"/>
              <a:t> 1500 pb. So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install</a:t>
            </a:r>
            <a:r>
              <a:rPr lang="fr-BE" sz="2400" dirty="0"/>
              <a:t> </a:t>
            </a:r>
            <a:r>
              <a:rPr lang="fr-BE" sz="2400" dirty="0" err="1"/>
              <a:t>seqkit</a:t>
            </a:r>
            <a:r>
              <a:rPr lang="fr-BE" sz="2400" dirty="0"/>
              <a:t>, a </a:t>
            </a:r>
            <a:r>
              <a:rPr lang="fr-BE" sz="2400" dirty="0" err="1"/>
              <a:t>tool</a:t>
            </a:r>
            <a:r>
              <a:rPr lang="fr-BE" sz="2400" dirty="0"/>
              <a:t> to </a:t>
            </a:r>
            <a:r>
              <a:rPr lang="fr-BE" sz="2400" dirty="0" err="1"/>
              <a:t>work</a:t>
            </a:r>
            <a:r>
              <a:rPr lang="fr-BE" sz="2400" dirty="0"/>
              <a:t> on sequence and </a:t>
            </a:r>
            <a:r>
              <a:rPr lang="fr-BE" sz="2400" dirty="0" err="1"/>
              <a:t>we</a:t>
            </a:r>
            <a:r>
              <a:rPr lang="fr-BE" sz="2400" dirty="0"/>
              <a:t> are going to </a:t>
            </a:r>
            <a:r>
              <a:rPr lang="fr-BE" sz="2400" dirty="0" err="1"/>
              <a:t>filter</a:t>
            </a:r>
            <a:r>
              <a:rPr lang="fr-BE" sz="2400" dirty="0"/>
              <a:t> the sequence.</a:t>
            </a:r>
          </a:p>
          <a:p>
            <a:pPr marL="457200" indent="-457200">
              <a:buFont typeface="Arial" panose="020B0604020202020204" pitchFamily="34" charset="0"/>
              <a:buAutoNum type="arabicParenR" startAt="2"/>
            </a:pPr>
            <a:endParaRPr lang="en-GB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i="1" dirty="0"/>
              <a:t>- </a:t>
            </a:r>
            <a:r>
              <a:rPr lang="en-GB" i="1" dirty="0" err="1"/>
              <a:t>Wget</a:t>
            </a:r>
            <a:r>
              <a:rPr lang="en-GB" i="1" dirty="0"/>
              <a:t> </a:t>
            </a:r>
            <a:r>
              <a:rPr lang="en-GB" i="1" dirty="0">
                <a:hlinkClick r:id="rId2"/>
              </a:rPr>
              <a:t>https://github.com/shenwei356/seqkit/releases/download/v2.2.0/seqkit_linux_amd64.tar.gz</a:t>
            </a:r>
            <a:endParaRPr lang="en-GB" i="1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dirty="0"/>
              <a:t>- </a:t>
            </a:r>
            <a:r>
              <a:rPr lang="en-GB" i="1" dirty="0" err="1"/>
              <a:t>untar</a:t>
            </a:r>
            <a:r>
              <a:rPr lang="en-GB" i="1" dirty="0"/>
              <a:t> –</a:t>
            </a:r>
            <a:r>
              <a:rPr lang="en-GB" i="1" dirty="0" err="1"/>
              <a:t>xf</a:t>
            </a:r>
            <a:r>
              <a:rPr lang="en-GB" i="1" dirty="0"/>
              <a:t> seqkit_linux_amd64.tar.gz</a:t>
            </a:r>
          </a:p>
        </p:txBody>
      </p:sp>
    </p:spTree>
    <p:extLst>
      <p:ext uri="{BB962C8B-B14F-4D97-AF65-F5344CB8AC3E}">
        <p14:creationId xmlns:p14="http://schemas.microsoft.com/office/powerpoint/2010/main" val="102659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9" y="252699"/>
            <a:ext cx="11814302" cy="621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Now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simply</a:t>
            </a:r>
            <a:r>
              <a:rPr lang="fr-BE" dirty="0"/>
              <a:t> </a:t>
            </a:r>
            <a:r>
              <a:rPr lang="fr-BE" dirty="0" err="1"/>
              <a:t>extract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information about </a:t>
            </a:r>
            <a:r>
              <a:rPr lang="fr-BE" dirty="0" err="1"/>
              <a:t>these</a:t>
            </a:r>
            <a:r>
              <a:rPr lang="fr-BE" dirty="0"/>
              <a:t> data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3) </a:t>
            </a: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got</a:t>
            </a:r>
            <a:r>
              <a:rPr lang="fr-BE" dirty="0"/>
              <a:t> </a:t>
            </a:r>
            <a:r>
              <a:rPr lang="fr-BE" dirty="0" err="1"/>
              <a:t>seqkit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on </a:t>
            </a:r>
            <a:r>
              <a:rPr lang="fr-BE" dirty="0" err="1"/>
              <a:t>our</a:t>
            </a:r>
            <a:r>
              <a:rPr lang="fr-BE" dirty="0"/>
              <a:t> computer </a:t>
            </a:r>
            <a:r>
              <a:rPr lang="fr-BE" dirty="0" err="1"/>
              <a:t>we</a:t>
            </a:r>
            <a:r>
              <a:rPr lang="fr-BE" dirty="0"/>
              <a:t> are going to do </a:t>
            </a:r>
            <a:r>
              <a:rPr lang="fr-BE" dirty="0" err="1"/>
              <a:t>some</a:t>
            </a:r>
            <a:r>
              <a:rPr lang="fr-BE" dirty="0"/>
              <a:t> sequences manipulations</a:t>
            </a:r>
          </a:p>
          <a:p>
            <a:pPr marL="0" indent="0">
              <a:buNone/>
            </a:pPr>
            <a:r>
              <a:rPr lang="fr-BE" dirty="0"/>
              <a:t>	- first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simply</a:t>
            </a:r>
            <a:r>
              <a:rPr lang="fr-BE" dirty="0"/>
              <a:t> </a:t>
            </a:r>
            <a:r>
              <a:rPr lang="fr-BE" dirty="0" err="1"/>
              <a:t>print</a:t>
            </a:r>
            <a:r>
              <a:rPr lang="fr-BE" dirty="0"/>
              <a:t> the </a:t>
            </a:r>
            <a:r>
              <a:rPr lang="fr-BE" dirty="0" err="1"/>
              <a:t>name</a:t>
            </a:r>
            <a:r>
              <a:rPr lang="fr-BE" dirty="0"/>
              <a:t> of all contigs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	- </a:t>
            </a:r>
            <a:r>
              <a:rPr lang="fr-BE" dirty="0" err="1"/>
              <a:t>we</a:t>
            </a:r>
            <a:r>
              <a:rPr lang="fr-BE" dirty="0"/>
              <a:t> can see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contigs are </a:t>
            </a:r>
            <a:r>
              <a:rPr lang="fr-BE" dirty="0" err="1"/>
              <a:t>too</a:t>
            </a:r>
            <a:r>
              <a:rPr lang="fr-BE" dirty="0"/>
              <a:t> short for </a:t>
            </a:r>
            <a:r>
              <a:rPr lang="fr-BE" dirty="0" err="1"/>
              <a:t>our</a:t>
            </a:r>
            <a:r>
              <a:rPr lang="fr-BE" dirty="0"/>
              <a:t> analyze,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check with stat command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	-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discard</a:t>
            </a:r>
            <a:r>
              <a:rPr lang="fr-BE" dirty="0"/>
              <a:t> the contig with </a:t>
            </a:r>
            <a:r>
              <a:rPr lang="fr-BE" dirty="0" err="1"/>
              <a:t>less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1500 pb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  <a:p>
            <a:pPr marL="0" indent="0">
              <a:buNone/>
            </a:pPr>
            <a:r>
              <a:rPr lang="fr-BE" dirty="0"/>
              <a:t>	- </a:t>
            </a:r>
            <a:r>
              <a:rPr lang="fr-BE" dirty="0" err="1"/>
              <a:t>we</a:t>
            </a:r>
            <a:r>
              <a:rPr lang="fr-BE" dirty="0"/>
              <a:t> can check if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	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2AF488-2240-4B1F-936B-94A1713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07" y="2492221"/>
            <a:ext cx="969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./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seqkit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GB" sz="1600" i="1" dirty="0"/>
              <a:t>~/bioinformatic_bac3_internship/bac3_intership-main/bac3_internship_contig_sequences.fasta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-n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C49782-79EA-4F79-BC66-92332F86E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1" y="4684426"/>
            <a:ext cx="111320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./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seqkit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–m 1500 </a:t>
            </a:r>
            <a:r>
              <a:rPr lang="en-GB" sz="1600" i="1" dirty="0"/>
              <a:t>~/bioinformatic_bac3_internship/bac3_intership-main/bac3_internship_contig_sequences.fasta </a:t>
            </a:r>
            <a:r>
              <a:rPr lang="fr-FR" sz="1600" i="1" dirty="0">
                <a:latin typeface="Arial Unicode MS"/>
              </a:rPr>
              <a:t>&gt; </a:t>
            </a:r>
            <a:r>
              <a:rPr lang="en-GB" sz="1600" i="1" dirty="0"/>
              <a:t>~/bioinformatic_bac3_internship/bac3_intership-main/</a:t>
            </a:r>
            <a:r>
              <a:rPr lang="en-GB" sz="1600" i="1" dirty="0" err="1"/>
              <a:t>correct_contig_sequences.fasta</a:t>
            </a:r>
            <a:r>
              <a:rPr lang="en-GB" sz="1600" i="1" dirty="0"/>
              <a:t> </a:t>
            </a: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657764-B90C-4844-8B83-52294554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1" y="3735988"/>
            <a:ext cx="969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./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seqkit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stat </a:t>
            </a:r>
            <a:r>
              <a:rPr lang="en-GB" sz="1600" i="1" dirty="0"/>
              <a:t>~/bioinformatic_bac3_internship/bac3_intership-main/bac3_internship_contig_sequences.fasta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F5CCA0-8588-4583-A627-5E9B2A23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10" y="6074134"/>
            <a:ext cx="96957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./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seqkit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stat </a:t>
            </a:r>
            <a:r>
              <a:rPr lang="en-GB" sz="1600" i="1" dirty="0"/>
              <a:t>~/bioinformatic_bac3_internship/bac3_intership-main/</a:t>
            </a:r>
            <a:r>
              <a:rPr lang="en-GB" sz="1600" i="1" dirty="0" err="1"/>
              <a:t>correct_contig_sequences.fasta</a:t>
            </a:r>
            <a:r>
              <a:rPr lang="en-GB" sz="1600" i="1" dirty="0"/>
              <a:t>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8487C-2A6D-43AD-921E-BD83C563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3984"/>
            <a:ext cx="11780520" cy="6346825"/>
          </a:xfrm>
        </p:spPr>
        <p:txBody>
          <a:bodyPr/>
          <a:lstStyle/>
          <a:p>
            <a:r>
              <a:rPr lang="fr-BE" b="1" dirty="0"/>
              <a:t>Goal</a:t>
            </a:r>
            <a:r>
              <a:rPr lang="fr-BE" dirty="0"/>
              <a:t> : Compute a short </a:t>
            </a:r>
            <a:r>
              <a:rPr lang="fr-BE" dirty="0" err="1"/>
              <a:t>targeted</a:t>
            </a:r>
            <a:r>
              <a:rPr lang="fr-BE" dirty="0"/>
              <a:t> </a:t>
            </a:r>
            <a:r>
              <a:rPr lang="fr-BE" dirty="0" err="1"/>
              <a:t>strategy</a:t>
            </a:r>
            <a:r>
              <a:rPr lang="fr-BE" dirty="0"/>
              <a:t> of </a:t>
            </a:r>
            <a:r>
              <a:rPr lang="fr-BE" dirty="0" err="1"/>
              <a:t>defense</a:t>
            </a:r>
            <a:r>
              <a:rPr lang="fr-BE" dirty="0"/>
              <a:t> </a:t>
            </a:r>
            <a:r>
              <a:rPr lang="fr-BE" dirty="0" err="1"/>
              <a:t>research</a:t>
            </a:r>
            <a:r>
              <a:rPr lang="fr-BE" dirty="0"/>
              <a:t> by an analyze of </a:t>
            </a:r>
            <a:r>
              <a:rPr lang="fr-BE" dirty="0" err="1"/>
              <a:t>some</a:t>
            </a:r>
            <a:r>
              <a:rPr lang="fr-BE" dirty="0"/>
              <a:t> contigs to </a:t>
            </a:r>
            <a:r>
              <a:rPr lang="fr-BE" dirty="0" err="1"/>
              <a:t>practise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concept in </a:t>
            </a:r>
            <a:r>
              <a:rPr lang="fr-BE" dirty="0" err="1"/>
              <a:t>bioinformatic</a:t>
            </a:r>
            <a:endParaRPr lang="fr-BE" dirty="0"/>
          </a:p>
          <a:p>
            <a:endParaRPr lang="fr-BE" dirty="0"/>
          </a:p>
          <a:p>
            <a:r>
              <a:rPr lang="fr-BE" dirty="0"/>
              <a:t>To </a:t>
            </a:r>
            <a:r>
              <a:rPr lang="fr-BE" dirty="0" err="1"/>
              <a:t>avoid</a:t>
            </a:r>
            <a:r>
              <a:rPr lang="fr-BE" dirty="0"/>
              <a:t> </a:t>
            </a:r>
            <a:r>
              <a:rPr lang="fr-BE" dirty="0" err="1"/>
              <a:t>waste</a:t>
            </a:r>
            <a:r>
              <a:rPr lang="fr-BE" dirty="0"/>
              <a:t> time and to </a:t>
            </a:r>
            <a:r>
              <a:rPr lang="fr-BE" dirty="0" err="1"/>
              <a:t>be</a:t>
            </a:r>
            <a:r>
              <a:rPr lang="fr-BE" dirty="0"/>
              <a:t> sure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we’ll</a:t>
            </a:r>
            <a:r>
              <a:rPr lang="fr-BE" dirty="0"/>
              <a:t> have the time to launch all </a:t>
            </a:r>
            <a:r>
              <a:rPr lang="fr-BE" dirty="0" err="1"/>
              <a:t>works</a:t>
            </a:r>
            <a:r>
              <a:rPr lang="fr-BE" dirty="0"/>
              <a:t>, I’ll </a:t>
            </a:r>
            <a:r>
              <a:rPr lang="fr-BE" dirty="0" err="1"/>
              <a:t>create</a:t>
            </a:r>
            <a:r>
              <a:rPr lang="fr-BE" dirty="0"/>
              <a:t> a folder with a short </a:t>
            </a:r>
            <a:r>
              <a:rPr lang="fr-BE" dirty="0" err="1"/>
              <a:t>selection</a:t>
            </a:r>
            <a:r>
              <a:rPr lang="fr-BE" dirty="0"/>
              <a:t> of contigs (</a:t>
            </a:r>
            <a:r>
              <a:rPr lang="fr-BE" dirty="0" err="1"/>
              <a:t>some</a:t>
            </a:r>
            <a:r>
              <a:rPr lang="fr-BE" dirty="0"/>
              <a:t> not prophage, </a:t>
            </a:r>
            <a:r>
              <a:rPr lang="fr-BE" dirty="0" err="1"/>
              <a:t>some</a:t>
            </a:r>
            <a:r>
              <a:rPr lang="fr-BE" dirty="0"/>
              <a:t> prophage, </a:t>
            </a:r>
            <a:r>
              <a:rPr lang="fr-BE" dirty="0" err="1"/>
              <a:t>some</a:t>
            </a:r>
            <a:r>
              <a:rPr lang="fr-BE" dirty="0"/>
              <a:t> with YR, </a:t>
            </a:r>
            <a:r>
              <a:rPr lang="fr-BE" dirty="0" err="1"/>
              <a:t>some</a:t>
            </a:r>
            <a:r>
              <a:rPr lang="fr-BE" dirty="0"/>
              <a:t> without YR, …).</a:t>
            </a:r>
          </a:p>
          <a:p>
            <a:endParaRPr lang="fr-BE" dirty="0"/>
          </a:p>
          <a:p>
            <a:r>
              <a:rPr lang="fr-BE" dirty="0"/>
              <a:t>As it’s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half</a:t>
            </a:r>
            <a:r>
              <a:rPr lang="fr-BE" dirty="0"/>
              <a:t> </a:t>
            </a:r>
            <a:r>
              <a:rPr lang="fr-BE" dirty="0" err="1"/>
              <a:t>day</a:t>
            </a:r>
            <a:r>
              <a:rPr lang="fr-BE" dirty="0"/>
              <a:t> we’ll can’t </a:t>
            </a:r>
            <a:r>
              <a:rPr lang="fr-BE" dirty="0" err="1"/>
              <a:t>write</a:t>
            </a:r>
            <a:r>
              <a:rPr lang="fr-BE" dirty="0"/>
              <a:t> a lot of </a:t>
            </a:r>
            <a:r>
              <a:rPr lang="fr-BE" dirty="0" err="1"/>
              <a:t>thing</a:t>
            </a:r>
            <a:r>
              <a:rPr lang="fr-BE" dirty="0"/>
              <a:t>, </a:t>
            </a:r>
            <a:r>
              <a:rPr lang="fr-BE" dirty="0" err="1"/>
              <a:t>so</a:t>
            </a:r>
            <a:r>
              <a:rPr lang="fr-BE" dirty="0"/>
              <a:t> I’ll prepare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little</a:t>
            </a:r>
            <a:r>
              <a:rPr lang="fr-BE" dirty="0"/>
              <a:t> and simple </a:t>
            </a:r>
            <a:r>
              <a:rPr lang="fr-BE" dirty="0" err="1"/>
              <a:t>bash</a:t>
            </a:r>
            <a:r>
              <a:rPr lang="fr-BE" dirty="0"/>
              <a:t> and R script. </a:t>
            </a:r>
          </a:p>
        </p:txBody>
      </p:sp>
    </p:spTree>
    <p:extLst>
      <p:ext uri="{BB962C8B-B14F-4D97-AF65-F5344CB8AC3E}">
        <p14:creationId xmlns:p14="http://schemas.microsoft.com/office/powerpoint/2010/main" val="48991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9" y="349857"/>
            <a:ext cx="11814302" cy="6177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Now </a:t>
            </a:r>
            <a:r>
              <a:rPr lang="fr-BE" dirty="0" err="1"/>
              <a:t>we</a:t>
            </a:r>
            <a:r>
              <a:rPr lang="fr-BE" dirty="0"/>
              <a:t> are going to </a:t>
            </a:r>
            <a:r>
              <a:rPr lang="fr-BE" dirty="0" err="1"/>
              <a:t>extract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data </a:t>
            </a:r>
            <a:r>
              <a:rPr lang="fr-BE" dirty="0" err="1"/>
              <a:t>from</a:t>
            </a:r>
            <a:r>
              <a:rPr lang="fr-BE" dirty="0"/>
              <a:t> the cluster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computer and analyze them on R.</a:t>
            </a:r>
          </a:p>
          <a:p>
            <a:pPr marL="0" indent="0">
              <a:buNone/>
            </a:pPr>
            <a:endParaRPr lang="fr-BE" dirty="0"/>
          </a:p>
          <a:p>
            <a:pPr marL="514350" indent="-514350">
              <a:buAutoNum type="arabicParenR"/>
            </a:pPr>
            <a:r>
              <a:rPr lang="fr-BE" dirty="0" err="1"/>
              <a:t>We</a:t>
            </a:r>
            <a:r>
              <a:rPr lang="fr-BE" dirty="0"/>
              <a:t> open </a:t>
            </a:r>
            <a:r>
              <a:rPr lang="fr-BE" dirty="0" err="1"/>
              <a:t>Rstudio</a:t>
            </a:r>
            <a:r>
              <a:rPr lang="fr-BE" dirty="0"/>
              <a:t> and </a:t>
            </a:r>
            <a:r>
              <a:rPr lang="fr-BE" dirty="0" err="1"/>
              <a:t>we</a:t>
            </a:r>
            <a:r>
              <a:rPr lang="fr-BE" dirty="0"/>
              <a:t> import all </a:t>
            </a:r>
            <a:r>
              <a:rPr lang="fr-BE" dirty="0" err="1"/>
              <a:t>gene</a:t>
            </a:r>
            <a:r>
              <a:rPr lang="fr-BE" dirty="0"/>
              <a:t> sequence of TARA. </a:t>
            </a:r>
          </a:p>
          <a:p>
            <a:pPr marL="514350" indent="-514350">
              <a:buAutoNum type="arabicParenR"/>
            </a:pPr>
            <a:r>
              <a:rPr lang="fr-BE" dirty="0"/>
              <a:t>Then </a:t>
            </a:r>
            <a:r>
              <a:rPr lang="fr-BE" dirty="0" err="1"/>
              <a:t>we</a:t>
            </a:r>
            <a:r>
              <a:rPr lang="fr-BE" dirty="0"/>
              <a:t> follow the </a:t>
            </a:r>
            <a:r>
              <a:rPr lang="fr-BE" dirty="0" err="1"/>
              <a:t>Rmarckdown</a:t>
            </a:r>
            <a:r>
              <a:rPr lang="fr-BE" dirty="0"/>
              <a:t> document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BE" dirty="0">
                <a:sym typeface="Wingdings" panose="05000000000000000000" pitchFamily="2" charset="2"/>
              </a:rPr>
              <a:t>The goal </a:t>
            </a:r>
            <a:r>
              <a:rPr lang="fr-BE" dirty="0" err="1">
                <a:sym typeface="Wingdings" panose="05000000000000000000" pitchFamily="2" charset="2"/>
              </a:rPr>
              <a:t>is</a:t>
            </a:r>
            <a:r>
              <a:rPr lang="fr-BE" dirty="0">
                <a:sym typeface="Wingdings" panose="05000000000000000000" pitchFamily="2" charset="2"/>
              </a:rPr>
              <a:t> to obtain </a:t>
            </a:r>
            <a:r>
              <a:rPr lang="fr-BE" dirty="0" err="1">
                <a:sym typeface="Wingdings" panose="05000000000000000000" pitchFamily="2" charset="2"/>
              </a:rPr>
              <a:t>this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kind</a:t>
            </a:r>
            <a:r>
              <a:rPr lang="fr-BE" dirty="0">
                <a:sym typeface="Wingdings" panose="05000000000000000000" pitchFamily="2" charset="2"/>
              </a:rPr>
              <a:t> of table</a:t>
            </a:r>
          </a:p>
          <a:p>
            <a:pPr>
              <a:buFont typeface="Wingdings" panose="05000000000000000000" pitchFamily="2" charset="2"/>
              <a:buChar char="à"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B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/>
              <a:t>For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are going to use the identifiant of </a:t>
            </a:r>
            <a:r>
              <a:rPr lang="fr-BE" dirty="0" err="1"/>
              <a:t>genes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TARA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BE" dirty="0">
                <a:solidFill>
                  <a:srgbClr val="FF0000"/>
                </a:solidFill>
              </a:rPr>
              <a:t>TARA_B110000908_G_scaffold38417_1</a:t>
            </a:r>
            <a:r>
              <a:rPr lang="fr-BE" dirty="0"/>
              <a:t>_gene46285</a:t>
            </a:r>
          </a:p>
          <a:p>
            <a:pPr marL="0" indent="0">
              <a:buNone/>
            </a:pPr>
            <a:r>
              <a:rPr lang="fr-BE" dirty="0"/>
              <a:t>The </a:t>
            </a:r>
            <a:r>
              <a:rPr lang="fr-BE" dirty="0" err="1"/>
              <a:t>red</a:t>
            </a:r>
            <a:r>
              <a:rPr lang="fr-BE" dirty="0"/>
              <a:t> part of the </a:t>
            </a:r>
            <a:r>
              <a:rPr lang="fr-BE" dirty="0" err="1"/>
              <a:t>gene</a:t>
            </a:r>
            <a:r>
              <a:rPr lang="fr-BE" dirty="0"/>
              <a:t> ID correspond to the contig id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22089-F4C0-4147-A3A5-C2C73D4F31CF}"/>
              </a:ext>
            </a:extLst>
          </p:cNvPr>
          <p:cNvSpPr txBox="1"/>
          <p:nvPr/>
        </p:nvSpPr>
        <p:spPr>
          <a:xfrm>
            <a:off x="6722988" y="6342258"/>
            <a:ext cx="5409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 RMQ if </a:t>
            </a:r>
            <a:r>
              <a:rPr lang="fr-BE" dirty="0" err="1">
                <a:solidFill>
                  <a:srgbClr val="FF0000"/>
                </a:solidFill>
                <a:sym typeface="Wingdings" panose="05000000000000000000" pitchFamily="2" charset="2"/>
              </a:rPr>
              <a:t>we</a:t>
            </a:r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have the time, already </a:t>
            </a:r>
            <a:r>
              <a:rPr lang="fr-BE" dirty="0" err="1">
                <a:solidFill>
                  <a:srgbClr val="FF0000"/>
                </a:solidFill>
                <a:sym typeface="Wingdings" panose="05000000000000000000" pitchFamily="2" charset="2"/>
              </a:rPr>
              <a:t>install</a:t>
            </a:r>
            <a:r>
              <a:rPr lang="fr-BE" dirty="0">
                <a:solidFill>
                  <a:srgbClr val="FF0000"/>
                </a:solidFill>
                <a:sym typeface="Wingdings" panose="05000000000000000000" pitchFamily="2" charset="2"/>
              </a:rPr>
              <a:t> Virsorter2</a:t>
            </a:r>
            <a:endParaRPr lang="fr-BE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EFB55B7-7A2C-4616-8915-92FBE37E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19543"/>
              </p:ext>
            </p:extLst>
          </p:nvPr>
        </p:nvGraphicFramePr>
        <p:xfrm>
          <a:off x="1954469" y="3131473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98221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8745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264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4811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7779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1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Contig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Gene </a:t>
                      </a:r>
                      <a:r>
                        <a:rPr lang="fr-BE" dirty="0" err="1"/>
                        <a:t>length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1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0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2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Day 3 : prophage </a:t>
            </a:r>
            <a:r>
              <a:rPr lang="fr-BE" u="sng" dirty="0" err="1"/>
              <a:t>prediction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142" y="2691893"/>
            <a:ext cx="5803658" cy="3485069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The goal </a:t>
            </a:r>
            <a:r>
              <a:rPr lang="fr-BE" dirty="0" err="1"/>
              <a:t>is</a:t>
            </a:r>
            <a:r>
              <a:rPr lang="fr-BE" dirty="0"/>
              <a:t> to </a:t>
            </a:r>
            <a:r>
              <a:rPr lang="fr-BE" dirty="0" err="1"/>
              <a:t>detect</a:t>
            </a:r>
            <a:r>
              <a:rPr lang="fr-BE" dirty="0"/>
              <a:t> </a:t>
            </a:r>
            <a:r>
              <a:rPr lang="fr-BE" dirty="0" err="1"/>
              <a:t>potential</a:t>
            </a:r>
            <a:r>
              <a:rPr lang="fr-BE" dirty="0"/>
              <a:t> </a:t>
            </a:r>
            <a:r>
              <a:rPr lang="fr-BE" dirty="0" err="1"/>
              <a:t>defence</a:t>
            </a:r>
            <a:r>
              <a:rPr lang="fr-BE" dirty="0"/>
              <a:t> system </a:t>
            </a:r>
            <a:r>
              <a:rPr lang="fr-BE" dirty="0" err="1"/>
              <a:t>into</a:t>
            </a:r>
            <a:r>
              <a:rPr lang="fr-BE" dirty="0"/>
              <a:t> prophage.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So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detect</a:t>
            </a:r>
            <a:r>
              <a:rPr lang="fr-BE" dirty="0"/>
              <a:t> contig which can </a:t>
            </a:r>
            <a:r>
              <a:rPr lang="fr-BE" dirty="0" err="1"/>
              <a:t>be</a:t>
            </a:r>
            <a:r>
              <a:rPr lang="fr-BE" dirty="0"/>
              <a:t> prophages.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9BE262-F1F7-4A08-970B-36D3903D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42" y="962962"/>
            <a:ext cx="4462713" cy="17289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B9918C-E357-4256-ABC8-70D27E9D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7" y="1030468"/>
            <a:ext cx="2447459" cy="25698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F7B601-3B83-4EBB-B589-283D55EE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2" y="4013133"/>
            <a:ext cx="4365550" cy="25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Virsorter2 a prophage </a:t>
            </a:r>
            <a:r>
              <a:rPr lang="fr-BE" u="sng" dirty="0" err="1"/>
              <a:t>prediction</a:t>
            </a:r>
            <a:r>
              <a:rPr lang="fr-BE" u="sng" dirty="0"/>
              <a:t> </a:t>
            </a:r>
            <a:r>
              <a:rPr lang="fr-BE" u="sng" dirty="0" err="1"/>
              <a:t>tool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29" y="902127"/>
            <a:ext cx="11132871" cy="527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1600" i="1" dirty="0"/>
              <a:t>« VirSorter2 </a:t>
            </a:r>
            <a:r>
              <a:rPr lang="fr-BE" sz="1600" i="1" dirty="0" err="1"/>
              <a:t>applies</a:t>
            </a:r>
            <a:r>
              <a:rPr lang="fr-BE" sz="1600" i="1" dirty="0"/>
              <a:t> a multi-classifier, expert-</a:t>
            </a:r>
            <a:r>
              <a:rPr lang="fr-BE" sz="1600" i="1" dirty="0" err="1"/>
              <a:t>guided</a:t>
            </a:r>
            <a:r>
              <a:rPr lang="fr-BE" sz="1600" i="1" dirty="0"/>
              <a:t> </a:t>
            </a:r>
            <a:r>
              <a:rPr lang="fr-BE" sz="1600" i="1" dirty="0" err="1"/>
              <a:t>approach</a:t>
            </a:r>
            <a:r>
              <a:rPr lang="fr-BE" sz="1600" i="1" dirty="0"/>
              <a:t> to </a:t>
            </a:r>
            <a:r>
              <a:rPr lang="fr-BE" sz="1600" i="1" dirty="0" err="1"/>
              <a:t>detect</a:t>
            </a:r>
            <a:r>
              <a:rPr lang="fr-BE" sz="1600" i="1" dirty="0"/>
              <a:t> diverse DNA and RNA virus </a:t>
            </a:r>
            <a:r>
              <a:rPr lang="fr-BE" sz="1600" i="1" dirty="0" err="1"/>
              <a:t>genomes</a:t>
            </a:r>
            <a:r>
              <a:rPr lang="fr-BE" sz="1600" i="1" dirty="0"/>
              <a:t>. It has made major updates to </a:t>
            </a:r>
            <a:r>
              <a:rPr lang="fr-BE" sz="1600" i="1" dirty="0" err="1"/>
              <a:t>its</a:t>
            </a:r>
            <a:r>
              <a:rPr lang="fr-BE" sz="1600" i="1" dirty="0"/>
              <a:t> </a:t>
            </a:r>
            <a:r>
              <a:rPr lang="fr-BE" sz="1600" i="1" dirty="0">
                <a:hlinkClick r:id="rId2"/>
              </a:rPr>
              <a:t>previous version</a:t>
            </a:r>
            <a:r>
              <a:rPr lang="fr-BE" sz="1600" i="1" dirty="0"/>
              <a:t>:</a:t>
            </a:r>
          </a:p>
          <a:p>
            <a:pPr marL="0" indent="0">
              <a:buNone/>
            </a:pPr>
            <a:r>
              <a:rPr lang="fr-BE" sz="1600" i="1" dirty="0"/>
              <a:t> - </a:t>
            </a:r>
            <a:r>
              <a:rPr lang="fr-BE" sz="1600" i="1" dirty="0" err="1"/>
              <a:t>work</a:t>
            </a:r>
            <a:r>
              <a:rPr lang="fr-BE" sz="1600" i="1" dirty="0"/>
              <a:t> with more viral groups </a:t>
            </a:r>
            <a:r>
              <a:rPr lang="fr-BE" sz="1600" i="1" dirty="0" err="1"/>
              <a:t>including</a:t>
            </a:r>
            <a:r>
              <a:rPr lang="fr-BE" sz="1600" i="1" dirty="0"/>
              <a:t> </a:t>
            </a:r>
            <a:r>
              <a:rPr lang="fr-BE" sz="1600" i="1" dirty="0" err="1"/>
              <a:t>dsDNA</a:t>
            </a:r>
            <a:r>
              <a:rPr lang="fr-BE" sz="1600" i="1" dirty="0"/>
              <a:t> phages, </a:t>
            </a:r>
            <a:r>
              <a:rPr lang="fr-BE" sz="1600" i="1" dirty="0" err="1"/>
              <a:t>ssDNA</a:t>
            </a:r>
            <a:r>
              <a:rPr lang="fr-BE" sz="1600" i="1" dirty="0"/>
              <a:t> </a:t>
            </a:r>
            <a:r>
              <a:rPr lang="fr-BE" sz="1600" i="1" dirty="0" err="1"/>
              <a:t>viruses</a:t>
            </a:r>
            <a:r>
              <a:rPr lang="fr-BE" sz="1600" i="1" dirty="0"/>
              <a:t>, RNA </a:t>
            </a:r>
            <a:r>
              <a:rPr lang="fr-BE" sz="1600" i="1" dirty="0" err="1"/>
              <a:t>viruses</a:t>
            </a:r>
            <a:r>
              <a:rPr lang="fr-BE" sz="1600" i="1" dirty="0"/>
              <a:t>, NCLDV (</a:t>
            </a:r>
            <a:r>
              <a:rPr lang="fr-BE" sz="1600" i="1" dirty="0" err="1"/>
              <a:t>Nucleocytoviricota</a:t>
            </a:r>
            <a:r>
              <a:rPr lang="fr-BE" sz="1600" i="1" dirty="0"/>
              <a:t>), </a:t>
            </a:r>
            <a:r>
              <a:rPr lang="fr-BE" sz="1600" i="1" dirty="0" err="1"/>
              <a:t>lavidaviridae</a:t>
            </a:r>
            <a:r>
              <a:rPr lang="fr-BE" sz="1600" i="1" dirty="0"/>
              <a:t> (virophages); </a:t>
            </a:r>
          </a:p>
          <a:p>
            <a:pPr marL="0" indent="0">
              <a:buNone/>
            </a:pPr>
            <a:r>
              <a:rPr lang="fr-BE" sz="1600" i="1" dirty="0"/>
              <a:t> - </a:t>
            </a:r>
            <a:r>
              <a:rPr lang="fr-BE" sz="1600" i="1" dirty="0" err="1"/>
              <a:t>apply</a:t>
            </a:r>
            <a:r>
              <a:rPr lang="fr-BE" sz="1600" i="1" dirty="0"/>
              <a:t> machine </a:t>
            </a:r>
            <a:r>
              <a:rPr lang="fr-BE" sz="1600" i="1" dirty="0" err="1"/>
              <a:t>learning</a:t>
            </a:r>
            <a:r>
              <a:rPr lang="fr-BE" sz="1600" i="1" dirty="0"/>
              <a:t> to </a:t>
            </a:r>
            <a:r>
              <a:rPr lang="fr-BE" sz="1600" i="1" dirty="0" err="1"/>
              <a:t>estimate</a:t>
            </a:r>
            <a:r>
              <a:rPr lang="fr-BE" sz="1600" i="1" dirty="0"/>
              <a:t> </a:t>
            </a:r>
            <a:r>
              <a:rPr lang="fr-BE" sz="1600" i="1" dirty="0" err="1"/>
              <a:t>viralness</a:t>
            </a:r>
            <a:r>
              <a:rPr lang="fr-BE" sz="1600" i="1" dirty="0"/>
              <a:t> using </a:t>
            </a:r>
            <a:r>
              <a:rPr lang="fr-BE" sz="1600" i="1" dirty="0" err="1"/>
              <a:t>genomic</a:t>
            </a:r>
            <a:r>
              <a:rPr lang="fr-BE" sz="1600" i="1" dirty="0"/>
              <a:t> </a:t>
            </a:r>
            <a:r>
              <a:rPr lang="fr-BE" sz="1600" i="1" dirty="0" err="1"/>
              <a:t>features</a:t>
            </a:r>
            <a:r>
              <a:rPr lang="fr-BE" sz="1600" i="1" dirty="0"/>
              <a:t> </a:t>
            </a:r>
            <a:r>
              <a:rPr lang="fr-BE" sz="1600" i="1" dirty="0" err="1"/>
              <a:t>including</a:t>
            </a:r>
            <a:r>
              <a:rPr lang="fr-BE" sz="1600" i="1" dirty="0"/>
              <a:t> structural/</a:t>
            </a:r>
            <a:r>
              <a:rPr lang="fr-BE" sz="1600" i="1" dirty="0" err="1"/>
              <a:t>functional</a:t>
            </a:r>
            <a:r>
              <a:rPr lang="fr-BE" sz="1600" i="1" dirty="0"/>
              <a:t>/</a:t>
            </a:r>
            <a:r>
              <a:rPr lang="fr-BE" sz="1600" i="1" dirty="0" err="1"/>
              <a:t>taxonomic</a:t>
            </a:r>
            <a:r>
              <a:rPr lang="fr-BE" sz="1600" i="1" dirty="0"/>
              <a:t> annotation and viral </a:t>
            </a:r>
            <a:r>
              <a:rPr lang="fr-BE" sz="1600" i="1" dirty="0" err="1"/>
              <a:t>hallmark</a:t>
            </a:r>
            <a:r>
              <a:rPr lang="fr-BE" sz="1600" i="1" dirty="0"/>
              <a:t> </a:t>
            </a:r>
            <a:r>
              <a:rPr lang="fr-BE" sz="1600" i="1" dirty="0" err="1"/>
              <a:t>genes</a:t>
            </a:r>
            <a:r>
              <a:rPr lang="fr-BE" sz="1600" i="1" dirty="0"/>
              <a:t>;</a:t>
            </a:r>
          </a:p>
          <a:p>
            <a:pPr marL="0" indent="0">
              <a:buNone/>
            </a:pPr>
            <a:r>
              <a:rPr lang="fr-BE" sz="1600" i="1" dirty="0"/>
              <a:t> - train with high </a:t>
            </a:r>
            <a:r>
              <a:rPr lang="fr-BE" sz="1600" i="1" dirty="0" err="1"/>
              <a:t>quality</a:t>
            </a:r>
            <a:r>
              <a:rPr lang="fr-BE" sz="1600" i="1" dirty="0"/>
              <a:t> virus </a:t>
            </a:r>
            <a:r>
              <a:rPr lang="fr-BE" sz="1600" i="1" dirty="0" err="1"/>
              <a:t>genomes</a:t>
            </a:r>
            <a:r>
              <a:rPr lang="fr-BE" sz="1600" i="1" dirty="0"/>
              <a:t> </a:t>
            </a:r>
            <a:r>
              <a:rPr lang="fr-BE" sz="1600" i="1" dirty="0" err="1"/>
              <a:t>from</a:t>
            </a:r>
            <a:r>
              <a:rPr lang="fr-BE" sz="1600" i="1" dirty="0"/>
              <a:t> </a:t>
            </a:r>
            <a:r>
              <a:rPr lang="fr-BE" sz="1600" i="1" dirty="0" err="1"/>
              <a:t>metagenomes</a:t>
            </a:r>
            <a:r>
              <a:rPr lang="fr-BE" sz="1600" i="1" dirty="0"/>
              <a:t> or other sources.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FACC84-100C-4292-AB72-9E3C0A17C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47" y="2437918"/>
            <a:ext cx="1367990" cy="136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869468-0447-4C0F-A6A1-907E3FF1E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9" y="3047954"/>
            <a:ext cx="6937949" cy="340194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50427A3-0ED7-4AD3-B3BF-48ECB8AF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878" y="3539545"/>
            <a:ext cx="487785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identification of viral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Virsorter2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takes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place in 3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annotated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relevant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extracted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via a score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classifier set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different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viral group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scores are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gathered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a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provided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the user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3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Installation of Anaconda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794352B-DF7A-42E1-A2E4-1653E3EE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29" y="902127"/>
            <a:ext cx="11132871" cy="527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i="1" dirty="0"/>
              <a:t>“Anaconda</a:t>
            </a:r>
            <a:r>
              <a:rPr lang="en-GB" sz="1600" i="1" dirty="0"/>
              <a:t> is a </a:t>
            </a:r>
            <a:r>
              <a:rPr lang="en-GB" sz="1600" i="1" dirty="0">
                <a:hlinkClick r:id="rId2" tooltip="Software distribution"/>
              </a:rPr>
              <a:t>distribution</a:t>
            </a:r>
            <a:r>
              <a:rPr lang="en-GB" sz="1600" i="1" dirty="0"/>
              <a:t> of the </a:t>
            </a:r>
            <a:r>
              <a:rPr lang="en-GB" sz="1600" i="1" dirty="0">
                <a:hlinkClick r:id="rId3" tooltip="Python (programming language)"/>
              </a:rPr>
              <a:t>Python</a:t>
            </a:r>
            <a:r>
              <a:rPr lang="en-GB" sz="1600" i="1" dirty="0"/>
              <a:t> and </a:t>
            </a:r>
            <a:r>
              <a:rPr lang="en-GB" sz="1600" i="1" dirty="0">
                <a:hlinkClick r:id="rId4" tooltip="R (programming language)"/>
              </a:rPr>
              <a:t>R</a:t>
            </a:r>
            <a:r>
              <a:rPr lang="en-GB" sz="1600" i="1" dirty="0"/>
              <a:t> </a:t>
            </a:r>
            <a:r>
              <a:rPr lang="en-GB" sz="1600" i="1" dirty="0">
                <a:hlinkClick r:id="rId5" tooltip="Programming language"/>
              </a:rPr>
              <a:t>programming languages</a:t>
            </a:r>
            <a:r>
              <a:rPr lang="en-GB" sz="1600" i="1" dirty="0"/>
              <a:t> for </a:t>
            </a:r>
            <a:r>
              <a:rPr lang="en-GB" sz="1600" i="1" dirty="0">
                <a:hlinkClick r:id="rId6" tooltip="Scientific computing"/>
              </a:rPr>
              <a:t>scientific computing</a:t>
            </a:r>
            <a:r>
              <a:rPr lang="en-GB" sz="1600" i="1" dirty="0"/>
              <a:t> (</a:t>
            </a:r>
            <a:r>
              <a:rPr lang="en-GB" sz="1600" i="1" dirty="0">
                <a:hlinkClick r:id="rId7" tooltip="Data science"/>
              </a:rPr>
              <a:t>data science</a:t>
            </a:r>
            <a:r>
              <a:rPr lang="en-GB" sz="1600" i="1" dirty="0"/>
              <a:t>, </a:t>
            </a:r>
            <a:r>
              <a:rPr lang="en-GB" sz="1600" i="1" dirty="0">
                <a:hlinkClick r:id="rId8" tooltip="Machine learning"/>
              </a:rPr>
              <a:t>machine learning</a:t>
            </a:r>
            <a:r>
              <a:rPr lang="en-GB" sz="1600" i="1" dirty="0"/>
              <a:t> applications, large-scale </a:t>
            </a:r>
            <a:r>
              <a:rPr lang="en-GB" sz="1600" i="1" dirty="0">
                <a:hlinkClick r:id="rId9" tooltip="Data processing"/>
              </a:rPr>
              <a:t>data processing</a:t>
            </a:r>
            <a:r>
              <a:rPr lang="en-GB" sz="1600" i="1" dirty="0"/>
              <a:t>, </a:t>
            </a:r>
            <a:r>
              <a:rPr lang="en-GB" sz="1600" i="1" dirty="0">
                <a:hlinkClick r:id="rId10" tooltip="Predictive analytics"/>
              </a:rPr>
              <a:t>predictive analytics</a:t>
            </a:r>
            <a:r>
              <a:rPr lang="en-GB" sz="1600" i="1" dirty="0"/>
              <a:t>, etc.), that aims to simplify </a:t>
            </a:r>
            <a:r>
              <a:rPr lang="en-GB" sz="1600" i="1" dirty="0">
                <a:hlinkClick r:id="rId11" tooltip="Package management"/>
              </a:rPr>
              <a:t>package management</a:t>
            </a:r>
            <a:r>
              <a:rPr lang="en-GB" sz="1600" i="1" dirty="0"/>
              <a:t> and </a:t>
            </a:r>
            <a:r>
              <a:rPr lang="en-GB" sz="1600" i="1" dirty="0">
                <a:hlinkClick r:id="rId12" tooltip="Deployment environment"/>
              </a:rPr>
              <a:t>deployment</a:t>
            </a:r>
            <a:r>
              <a:rPr lang="en-GB" sz="1600" i="1" dirty="0"/>
              <a:t>. The distribution includes data-science packages suitable for </a:t>
            </a:r>
            <a:r>
              <a:rPr lang="en-GB" sz="1600" i="1" dirty="0">
                <a:hlinkClick r:id="rId13" tooltip="Microsoft Windows"/>
              </a:rPr>
              <a:t>Windows</a:t>
            </a:r>
            <a:r>
              <a:rPr lang="en-GB" sz="1600" i="1" dirty="0"/>
              <a:t>, </a:t>
            </a:r>
            <a:r>
              <a:rPr lang="en-GB" sz="1600" i="1" dirty="0">
                <a:hlinkClick r:id="rId14" tooltip="Linux"/>
              </a:rPr>
              <a:t>Linux</a:t>
            </a:r>
            <a:r>
              <a:rPr lang="en-GB" sz="1600" i="1" dirty="0"/>
              <a:t>, and </a:t>
            </a:r>
            <a:r>
              <a:rPr lang="en-GB" sz="1600" i="1" dirty="0">
                <a:hlinkClick r:id="rId15" tooltip="MacOS"/>
              </a:rPr>
              <a:t>macOS</a:t>
            </a:r>
            <a:r>
              <a:rPr lang="en-GB" sz="1600" i="1" dirty="0"/>
              <a:t>.” Wikipedia</a:t>
            </a:r>
          </a:p>
          <a:p>
            <a:pPr marL="0" indent="0">
              <a:buNone/>
            </a:pPr>
            <a:endParaRPr lang="en-GB" sz="1600" i="1" dirty="0"/>
          </a:p>
          <a:p>
            <a:pPr marL="0" indent="0">
              <a:buNone/>
            </a:pPr>
            <a:r>
              <a:rPr lang="en-GB" sz="1600" i="1" dirty="0"/>
              <a:t>So in other words, it’s like a big repository where we can install a lot of tools, including </a:t>
            </a:r>
            <a:r>
              <a:rPr lang="en-GB" sz="1600" i="1" dirty="0" err="1"/>
              <a:t>lare</a:t>
            </a:r>
            <a:r>
              <a:rPr lang="en-GB" sz="1600" i="1" dirty="0"/>
              <a:t> quantity of bioinformatic tools, to compute our analyse.</a:t>
            </a:r>
            <a:endParaRPr lang="fr-BE" sz="2400" i="1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/>
              <a:t>To </a:t>
            </a:r>
            <a:r>
              <a:rPr lang="fr-BE" sz="1600" dirty="0" err="1"/>
              <a:t>install</a:t>
            </a:r>
            <a:r>
              <a:rPr lang="fr-BE" sz="1600" dirty="0"/>
              <a:t> Anaconda, </a:t>
            </a:r>
            <a:r>
              <a:rPr lang="fr-BE" sz="1600" dirty="0" err="1"/>
              <a:t>we</a:t>
            </a:r>
            <a:r>
              <a:rPr lang="fr-BE" sz="1600" dirty="0"/>
              <a:t> are going to download the installer file with </a:t>
            </a:r>
          </a:p>
          <a:p>
            <a:pPr marL="0" indent="0">
              <a:buNone/>
            </a:pPr>
            <a:r>
              <a:rPr lang="fr-BE" sz="1600" i="1" dirty="0"/>
              <a:t> 	</a:t>
            </a:r>
            <a:r>
              <a:rPr lang="da-DK" sz="1600" i="1" dirty="0"/>
              <a:t>wget </a:t>
            </a:r>
            <a:r>
              <a:rPr lang="da-DK" sz="1600" i="1" dirty="0">
                <a:hlinkClick r:id="rId16"/>
              </a:rPr>
              <a:t>https://repo.anaconda.com/archive/Anaconda3-2021.11-Linux-x86_64.sh</a:t>
            </a:r>
            <a:endParaRPr lang="da-DK" sz="1600" i="1" dirty="0"/>
          </a:p>
          <a:p>
            <a:pPr marL="0" indent="0">
              <a:buNone/>
            </a:pPr>
            <a:endParaRPr lang="da-DK" sz="1600" i="1" dirty="0"/>
          </a:p>
          <a:p>
            <a:pPr marL="0" indent="0">
              <a:buNone/>
            </a:pPr>
            <a:r>
              <a:rPr lang="da-DK" sz="1600" i="1" dirty="0"/>
              <a:t>Then type bash and follow instructions </a:t>
            </a:r>
          </a:p>
          <a:p>
            <a:pPr marL="0" indent="0">
              <a:buNone/>
            </a:pPr>
            <a:r>
              <a:rPr lang="da-DK" sz="1600" i="1" dirty="0"/>
              <a:t>	bash Anaconda3-2021.11-Linux-x86_64.sh</a:t>
            </a:r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endParaRPr lang="fr-BE" sz="160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DA75BB-F77B-4714-AD6A-B958A80F66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13" y="2719807"/>
            <a:ext cx="2540926" cy="12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6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Installation of Virsorter2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794352B-DF7A-42E1-A2E4-1653E3EE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88" y="1331494"/>
            <a:ext cx="11132871" cy="527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1600" dirty="0"/>
              <a:t>To </a:t>
            </a:r>
            <a:r>
              <a:rPr lang="fr-BE" sz="1600" dirty="0" err="1"/>
              <a:t>install</a:t>
            </a:r>
            <a:r>
              <a:rPr lang="fr-BE" sz="1600" dirty="0"/>
              <a:t> Virsorter2 on the Cluster, </a:t>
            </a:r>
            <a:r>
              <a:rPr lang="fr-BE" sz="1600" dirty="0" err="1"/>
              <a:t>we</a:t>
            </a:r>
            <a:r>
              <a:rPr lang="fr-BE" sz="1600" dirty="0"/>
              <a:t> </a:t>
            </a:r>
            <a:r>
              <a:rPr lang="fr-BE" sz="1600" dirty="0" err="1"/>
              <a:t>simply</a:t>
            </a:r>
            <a:r>
              <a:rPr lang="fr-BE" sz="1600" dirty="0"/>
              <a:t> </a:t>
            </a:r>
            <a:r>
              <a:rPr lang="fr-BE" sz="1600" dirty="0" err="1"/>
              <a:t>need</a:t>
            </a:r>
            <a:r>
              <a:rPr lang="fr-BE" sz="1600" dirty="0"/>
              <a:t> to type </a:t>
            </a:r>
            <a:r>
              <a:rPr lang="fr-BE" sz="1600" dirty="0" err="1"/>
              <a:t>these</a:t>
            </a:r>
            <a:r>
              <a:rPr lang="fr-BE" sz="1600" dirty="0"/>
              <a:t> 2 </a:t>
            </a:r>
            <a:r>
              <a:rPr lang="fr-BE" sz="1600" dirty="0" err="1"/>
              <a:t>commands</a:t>
            </a:r>
            <a:r>
              <a:rPr lang="fr-BE" sz="1600" dirty="0"/>
              <a:t> and follow instruction :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i="1" dirty="0"/>
              <a:t>	</a:t>
            </a:r>
            <a:r>
              <a:rPr lang="fr-BE" sz="1600" i="1" dirty="0" err="1"/>
              <a:t>conda</a:t>
            </a:r>
            <a:r>
              <a:rPr lang="fr-BE" sz="1600" i="1" dirty="0"/>
              <a:t> </a:t>
            </a:r>
            <a:r>
              <a:rPr lang="fr-BE" sz="1600" i="1" dirty="0" err="1"/>
              <a:t>create</a:t>
            </a:r>
            <a:r>
              <a:rPr lang="fr-BE" sz="1600" i="1" dirty="0"/>
              <a:t> -n vs2 -c </a:t>
            </a:r>
            <a:r>
              <a:rPr lang="fr-BE" sz="1600" i="1" dirty="0" err="1"/>
              <a:t>conda</a:t>
            </a:r>
            <a:r>
              <a:rPr lang="fr-BE" sz="1600" i="1" dirty="0"/>
              <a:t>-forge -c </a:t>
            </a:r>
            <a:r>
              <a:rPr lang="fr-BE" sz="1600" i="1" dirty="0" err="1"/>
              <a:t>bioconda</a:t>
            </a:r>
            <a:r>
              <a:rPr lang="fr-BE" sz="1600" i="1" dirty="0"/>
              <a:t> </a:t>
            </a:r>
            <a:r>
              <a:rPr lang="fr-BE" sz="1600" i="1" dirty="0" err="1"/>
              <a:t>virsorter</a:t>
            </a:r>
            <a:r>
              <a:rPr lang="fr-BE" sz="1600" i="1" dirty="0"/>
              <a:t>=2</a:t>
            </a:r>
          </a:p>
          <a:p>
            <a:pPr marL="0" indent="0">
              <a:buNone/>
            </a:pPr>
            <a:r>
              <a:rPr lang="fr-BE" sz="1600" i="1" dirty="0"/>
              <a:t>	</a:t>
            </a:r>
            <a:r>
              <a:rPr lang="fr-BE" sz="1600" i="1" dirty="0" err="1"/>
              <a:t>conda</a:t>
            </a:r>
            <a:r>
              <a:rPr lang="fr-BE" sz="1600" i="1" dirty="0"/>
              <a:t> </a:t>
            </a:r>
            <a:r>
              <a:rPr lang="fr-BE" sz="1600" i="1" dirty="0" err="1"/>
              <a:t>activate</a:t>
            </a:r>
            <a:r>
              <a:rPr lang="fr-BE" sz="1600" i="1" dirty="0"/>
              <a:t> vs2</a:t>
            </a:r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r>
              <a:rPr lang="fr-BE" sz="1600" dirty="0"/>
              <a:t>Then </a:t>
            </a:r>
            <a:r>
              <a:rPr lang="fr-BE" sz="1600" dirty="0" err="1"/>
              <a:t>we</a:t>
            </a:r>
            <a:r>
              <a:rPr lang="fr-BE" sz="1600" dirty="0"/>
              <a:t> </a:t>
            </a:r>
            <a:r>
              <a:rPr lang="fr-BE" sz="1600" dirty="0" err="1"/>
              <a:t>install</a:t>
            </a:r>
            <a:r>
              <a:rPr lang="fr-BE" sz="1600" dirty="0"/>
              <a:t> the database </a:t>
            </a:r>
            <a:r>
              <a:rPr lang="fr-BE" sz="1600" dirty="0" err="1"/>
              <a:t>linked</a:t>
            </a:r>
            <a:r>
              <a:rPr lang="fr-BE" sz="1600" dirty="0"/>
              <a:t> to Virsorter2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/>
              <a:t>	</a:t>
            </a:r>
            <a:r>
              <a:rPr lang="fr-BE" sz="1600" i="1" dirty="0" err="1"/>
              <a:t>virsorter</a:t>
            </a:r>
            <a:r>
              <a:rPr lang="fr-BE" sz="1600" i="1" dirty="0"/>
              <a:t> setup –d </a:t>
            </a:r>
            <a:r>
              <a:rPr lang="fr-BE" sz="1600" i="1" dirty="0" err="1"/>
              <a:t>db</a:t>
            </a:r>
            <a:r>
              <a:rPr lang="fr-BE" sz="1600" i="1" dirty="0"/>
              <a:t> –j 4</a:t>
            </a:r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r>
              <a:rPr lang="fr-BE" sz="1600" dirty="0"/>
              <a:t>If </a:t>
            </a:r>
            <a:r>
              <a:rPr lang="fr-BE" sz="1600" dirty="0" err="1"/>
              <a:t>that</a:t>
            </a:r>
            <a:r>
              <a:rPr lang="fr-BE" sz="1600" dirty="0"/>
              <a:t> doesn’t </a:t>
            </a:r>
            <a:r>
              <a:rPr lang="fr-BE" sz="1600" dirty="0" err="1"/>
              <a:t>work</a:t>
            </a:r>
            <a:r>
              <a:rPr lang="fr-BE" sz="1600" dirty="0"/>
              <a:t> (</a:t>
            </a:r>
            <a:r>
              <a:rPr lang="fr-BE" sz="1600" dirty="0" err="1"/>
              <a:t>often</a:t>
            </a:r>
            <a:r>
              <a:rPr lang="fr-BE" sz="1600" dirty="0"/>
              <a:t>…) </a:t>
            </a:r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r>
              <a:rPr lang="fr-BE" sz="1600" i="1" dirty="0"/>
              <a:t> 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endParaRPr lang="fr-BE" sz="1600" i="1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BF9578B-EA49-4DC5-8CBF-30E47C32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41" y="5157175"/>
            <a:ext cx="340509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 err="1">
                <a:latin typeface="Arial Unicode MS"/>
              </a:rPr>
              <a:t>wget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https://osf.io/v46sc/download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fr-FR" altLang="fr-FR" sz="1400" i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i="1" dirty="0">
                <a:latin typeface="Arial Unicode MS"/>
              </a:rPr>
              <a:t>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 -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xzf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downlad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virsorter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config --init-source --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db-dir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=./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0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 err="1"/>
              <a:t>Launching</a:t>
            </a:r>
            <a:r>
              <a:rPr lang="fr-BE" u="sng" dirty="0"/>
              <a:t> of Virsorter2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794352B-DF7A-42E1-A2E4-1653E3EE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29" y="902127"/>
            <a:ext cx="11132871" cy="5274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sz="1600" dirty="0"/>
              <a:t>And </a:t>
            </a:r>
            <a:r>
              <a:rPr lang="fr-BE" sz="1600" dirty="0" err="1"/>
              <a:t>after</a:t>
            </a:r>
            <a:r>
              <a:rPr lang="fr-BE" sz="1600" dirty="0"/>
              <a:t> </a:t>
            </a:r>
            <a:r>
              <a:rPr lang="fr-BE" sz="1600" dirty="0" err="1"/>
              <a:t>we</a:t>
            </a:r>
            <a:r>
              <a:rPr lang="fr-BE" sz="1600" dirty="0"/>
              <a:t> can launch </a:t>
            </a:r>
            <a:r>
              <a:rPr lang="fr-BE" sz="1600" dirty="0" err="1"/>
              <a:t>quickly</a:t>
            </a:r>
            <a:r>
              <a:rPr lang="fr-BE" sz="1600" dirty="0"/>
              <a:t> Virsorter2 on </a:t>
            </a:r>
            <a:r>
              <a:rPr lang="fr-BE" sz="1600" dirty="0" err="1"/>
              <a:t>our</a:t>
            </a:r>
            <a:r>
              <a:rPr lang="fr-BE" sz="1600" dirty="0"/>
              <a:t> data with </a:t>
            </a:r>
            <a:r>
              <a:rPr lang="fr-BE" sz="1600" dirty="0" err="1"/>
              <a:t>these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 err="1"/>
              <a:t>We</a:t>
            </a:r>
            <a:r>
              <a:rPr lang="fr-BE" sz="1600" dirty="0"/>
              <a:t> </a:t>
            </a:r>
            <a:r>
              <a:rPr lang="fr-BE" sz="1600" dirty="0" err="1"/>
              <a:t>apply</a:t>
            </a:r>
            <a:r>
              <a:rPr lang="fr-BE" sz="1600" dirty="0"/>
              <a:t> </a:t>
            </a:r>
            <a:r>
              <a:rPr lang="fr-BE" sz="1600" dirty="0" err="1"/>
              <a:t>this</a:t>
            </a:r>
            <a:r>
              <a:rPr lang="fr-BE" sz="1600" dirty="0"/>
              <a:t> command on </a:t>
            </a:r>
            <a:r>
              <a:rPr lang="fr-BE" sz="1600" dirty="0" err="1"/>
              <a:t>our</a:t>
            </a:r>
            <a:r>
              <a:rPr lang="fr-BE" sz="1600" dirty="0"/>
              <a:t> contig file.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 err="1"/>
              <a:t>After</a:t>
            </a:r>
            <a:r>
              <a:rPr lang="fr-BE" sz="1600" dirty="0"/>
              <a:t> </a:t>
            </a:r>
            <a:r>
              <a:rPr lang="fr-BE" sz="1600" dirty="0" err="1"/>
              <a:t>we</a:t>
            </a:r>
            <a:r>
              <a:rPr lang="fr-BE" sz="1600" dirty="0"/>
              <a:t> can </a:t>
            </a:r>
            <a:r>
              <a:rPr lang="fr-BE" sz="1600" dirty="0" err="1"/>
              <a:t>extract</a:t>
            </a:r>
            <a:r>
              <a:rPr lang="fr-BE" sz="1600" dirty="0"/>
              <a:t> result of Virsorter2 </a:t>
            </a:r>
            <a:r>
              <a:rPr lang="fr-BE" sz="1600" dirty="0" err="1"/>
              <a:t>from</a:t>
            </a:r>
            <a:r>
              <a:rPr lang="fr-BE" sz="1600" dirty="0"/>
              <a:t> </a:t>
            </a:r>
            <a:r>
              <a:rPr lang="fr-BE" sz="1600" dirty="0" err="1"/>
              <a:t>our</a:t>
            </a:r>
            <a:r>
              <a:rPr lang="fr-BE" sz="1600" dirty="0"/>
              <a:t> contigs and analyze them on R with the </a:t>
            </a:r>
            <a:r>
              <a:rPr lang="fr-BE" sz="1600" dirty="0" err="1"/>
              <a:t>Rmarckdown</a:t>
            </a:r>
            <a:r>
              <a:rPr lang="fr-BE" sz="1600" dirty="0"/>
              <a:t> document.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r>
              <a:rPr lang="fr-BE" sz="1600" dirty="0"/>
              <a:t>The goal </a:t>
            </a:r>
            <a:r>
              <a:rPr lang="fr-BE" sz="1600" dirty="0" err="1"/>
              <a:t>is</a:t>
            </a:r>
            <a:r>
              <a:rPr lang="fr-BE" sz="1600" dirty="0"/>
              <a:t> to </a:t>
            </a:r>
            <a:r>
              <a:rPr lang="fr-BE" sz="1600" dirty="0" err="1"/>
              <a:t>filter</a:t>
            </a:r>
            <a:r>
              <a:rPr lang="fr-BE" sz="1600" dirty="0"/>
              <a:t> the </a:t>
            </a:r>
            <a:r>
              <a:rPr lang="fr-BE" sz="1600" dirty="0" err="1"/>
              <a:t>prediction</a:t>
            </a:r>
            <a:r>
              <a:rPr lang="fr-BE" sz="1600" dirty="0"/>
              <a:t> by </a:t>
            </a:r>
            <a:r>
              <a:rPr lang="fr-BE" sz="1600" dirty="0" err="1"/>
              <a:t>quality</a:t>
            </a:r>
            <a:r>
              <a:rPr lang="fr-BE" sz="1600" dirty="0"/>
              <a:t> and then </a:t>
            </a:r>
            <a:r>
              <a:rPr lang="fr-BE" sz="1600" dirty="0" err="1"/>
              <a:t>extract</a:t>
            </a:r>
            <a:r>
              <a:rPr lang="fr-BE" sz="1600" dirty="0"/>
              <a:t> contig </a:t>
            </a:r>
            <a:r>
              <a:rPr lang="fr-BE" sz="1600" dirty="0" err="1"/>
              <a:t>assigned</a:t>
            </a:r>
            <a:r>
              <a:rPr lang="fr-BE" sz="1600" dirty="0"/>
              <a:t> as prophages. With correct contig id we’ll use R to </a:t>
            </a:r>
            <a:r>
              <a:rPr lang="fr-BE" sz="1600" dirty="0" err="1"/>
              <a:t>write</a:t>
            </a:r>
            <a:r>
              <a:rPr lang="fr-BE" sz="1600" dirty="0"/>
              <a:t> a </a:t>
            </a:r>
            <a:r>
              <a:rPr lang="fr-BE" sz="1600" dirty="0" err="1"/>
              <a:t>fasta</a:t>
            </a:r>
            <a:r>
              <a:rPr lang="fr-BE" sz="1600" dirty="0"/>
              <a:t> file containing </a:t>
            </a:r>
            <a:r>
              <a:rPr lang="fr-BE" sz="1600" dirty="0" err="1"/>
              <a:t>only</a:t>
            </a:r>
            <a:r>
              <a:rPr lang="fr-BE" sz="1600" dirty="0"/>
              <a:t> correct </a:t>
            </a:r>
            <a:r>
              <a:rPr lang="fr-BE" sz="1600" dirty="0" err="1"/>
              <a:t>gene</a:t>
            </a:r>
            <a:r>
              <a:rPr lang="fr-BE" sz="1600" dirty="0"/>
              <a:t> sequences (once </a:t>
            </a:r>
            <a:r>
              <a:rPr lang="fr-BE" sz="1600" dirty="0" err="1"/>
              <a:t>among</a:t>
            </a:r>
            <a:r>
              <a:rPr lang="fr-BE" sz="1600" dirty="0"/>
              <a:t> prophage).</a:t>
            </a:r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dirty="0"/>
          </a:p>
          <a:p>
            <a:pPr marL="0" indent="0">
              <a:buNone/>
            </a:pPr>
            <a:endParaRPr lang="fr-BE" sz="1600" i="1" dirty="0"/>
          </a:p>
          <a:p>
            <a:pPr marL="0" indent="0">
              <a:buNone/>
            </a:pPr>
            <a:endParaRPr lang="fr-BE" sz="1600" i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295C1A-EF6A-4499-B743-765574DE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04" y="1160893"/>
            <a:ext cx="10757263" cy="18494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3D24EAB-8B5C-48BD-B292-459276BD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06" y="3521701"/>
            <a:ext cx="6800594" cy="12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4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/>
              <a:t>Day 4 : </a:t>
            </a:r>
            <a:r>
              <a:rPr lang="fr-BE" sz="3600" u="sng" dirty="0" err="1"/>
              <a:t>functionnal</a:t>
            </a:r>
            <a:r>
              <a:rPr lang="fr-BE" sz="3600" u="sng" dirty="0"/>
              <a:t> </a:t>
            </a:r>
            <a:r>
              <a:rPr lang="fr-BE" sz="3600" u="sng" dirty="0" err="1"/>
              <a:t>prediction</a:t>
            </a:r>
            <a:r>
              <a:rPr lang="fr-BE" sz="3600" u="sng" dirty="0"/>
              <a:t>, launch a module in CECI and send a 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400" dirty="0"/>
              <a:t>At </a:t>
            </a:r>
            <a:r>
              <a:rPr lang="fr-BE" sz="2400" dirty="0" err="1"/>
              <a:t>this</a:t>
            </a:r>
            <a:r>
              <a:rPr lang="fr-BE" sz="2400" dirty="0"/>
              <a:t> step of the </a:t>
            </a:r>
            <a:r>
              <a:rPr lang="fr-BE" sz="2400" dirty="0" err="1"/>
              <a:t>work</a:t>
            </a:r>
            <a:r>
              <a:rPr lang="fr-BE" sz="2400" dirty="0"/>
              <a:t> </a:t>
            </a:r>
            <a:r>
              <a:rPr lang="fr-BE" sz="2400" dirty="0" err="1"/>
              <a:t>we</a:t>
            </a:r>
            <a:r>
              <a:rPr lang="fr-BE" sz="2400" dirty="0"/>
              <a:t> had </a:t>
            </a:r>
            <a:r>
              <a:rPr lang="fr-BE" sz="2400" dirty="0" err="1"/>
              <a:t>selected</a:t>
            </a:r>
            <a:r>
              <a:rPr lang="fr-BE" sz="2400" dirty="0"/>
              <a:t> the contig </a:t>
            </a:r>
            <a:r>
              <a:rPr lang="fr-BE" sz="2400" dirty="0" err="1"/>
              <a:t>according</a:t>
            </a:r>
            <a:r>
              <a:rPr lang="fr-BE" sz="2400" dirty="0"/>
              <a:t> to their size and </a:t>
            </a:r>
            <a:r>
              <a:rPr lang="fr-BE" sz="2400" dirty="0" err="1"/>
              <a:t>extract</a:t>
            </a:r>
            <a:r>
              <a:rPr lang="fr-BE" sz="2400" dirty="0"/>
              <a:t> the prophage. 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Now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need</a:t>
            </a:r>
            <a:r>
              <a:rPr lang="fr-BE" sz="2400" dirty="0"/>
              <a:t> to know if </a:t>
            </a:r>
            <a:r>
              <a:rPr lang="fr-BE" sz="2400" dirty="0" err="1"/>
              <a:t>we</a:t>
            </a:r>
            <a:r>
              <a:rPr lang="fr-BE" sz="2400" dirty="0"/>
              <a:t> can </a:t>
            </a:r>
            <a:r>
              <a:rPr lang="fr-BE" sz="2400" dirty="0" err="1"/>
              <a:t>find</a:t>
            </a:r>
            <a:r>
              <a:rPr lang="fr-BE" sz="2400" dirty="0"/>
              <a:t> </a:t>
            </a:r>
            <a:r>
              <a:rPr lang="fr-BE" sz="2400" dirty="0" err="1"/>
              <a:t>some</a:t>
            </a:r>
            <a:r>
              <a:rPr lang="fr-BE" sz="2400" dirty="0"/>
              <a:t> </a:t>
            </a:r>
            <a:r>
              <a:rPr lang="fr-BE" sz="2400" dirty="0" err="1"/>
              <a:t>unknown</a:t>
            </a:r>
            <a:r>
              <a:rPr lang="fr-BE" sz="2400" dirty="0"/>
              <a:t> </a:t>
            </a:r>
            <a:r>
              <a:rPr lang="fr-BE" sz="2400" dirty="0" err="1"/>
              <a:t>genes</a:t>
            </a:r>
            <a:r>
              <a:rPr lang="fr-BE" sz="2400" dirty="0"/>
              <a:t> </a:t>
            </a:r>
            <a:r>
              <a:rPr lang="fr-BE" sz="2400" dirty="0" err="1"/>
              <a:t>into</a:t>
            </a:r>
            <a:r>
              <a:rPr lang="fr-BE" sz="2400" dirty="0"/>
              <a:t> </a:t>
            </a:r>
            <a:r>
              <a:rPr lang="fr-BE" sz="2400" dirty="0" err="1"/>
              <a:t>these</a:t>
            </a:r>
            <a:r>
              <a:rPr lang="fr-BE" sz="2400" dirty="0"/>
              <a:t> contigs. 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To do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we</a:t>
            </a:r>
            <a:r>
              <a:rPr lang="fr-BE" sz="2400" dirty="0"/>
              <a:t> are going to launch a </a:t>
            </a:r>
            <a:r>
              <a:rPr lang="fr-BE" sz="2400" dirty="0" err="1"/>
              <a:t>functionnal</a:t>
            </a:r>
            <a:r>
              <a:rPr lang="fr-BE" sz="2400" dirty="0"/>
              <a:t> </a:t>
            </a:r>
            <a:r>
              <a:rPr lang="fr-BE" sz="2400" dirty="0" err="1"/>
              <a:t>prediction</a:t>
            </a:r>
            <a:r>
              <a:rPr lang="fr-BE" sz="2400" dirty="0"/>
              <a:t> by using module in CECI (HMM).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At the end, </a:t>
            </a:r>
            <a:r>
              <a:rPr lang="fr-BE" sz="2400" dirty="0" err="1"/>
              <a:t>we</a:t>
            </a:r>
            <a:r>
              <a:rPr lang="fr-BE" sz="2400" dirty="0"/>
              <a:t> also see how to </a:t>
            </a:r>
            <a:r>
              <a:rPr lang="fr-BE" sz="2400" dirty="0" err="1"/>
              <a:t>write</a:t>
            </a:r>
            <a:r>
              <a:rPr lang="fr-BE" sz="2400" dirty="0"/>
              <a:t> a </a:t>
            </a:r>
            <a:r>
              <a:rPr lang="fr-BE" sz="2400" dirty="0" err="1"/>
              <a:t>little</a:t>
            </a:r>
            <a:r>
              <a:rPr lang="fr-BE" sz="2400" dirty="0"/>
              <a:t> script </a:t>
            </a:r>
            <a:r>
              <a:rPr lang="fr-BE" sz="2400" dirty="0" err="1"/>
              <a:t>that</a:t>
            </a:r>
            <a:r>
              <a:rPr lang="fr-BE" sz="2400" dirty="0"/>
              <a:t> </a:t>
            </a:r>
            <a:r>
              <a:rPr lang="fr-BE" sz="2400" dirty="0" err="1"/>
              <a:t>we</a:t>
            </a:r>
            <a:r>
              <a:rPr lang="fr-BE" sz="2400" dirty="0"/>
              <a:t> launch on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16201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/>
              <a:t>PFAM database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/>
          <a:lstStyle/>
          <a:p>
            <a:pPr marL="0" indent="0">
              <a:buNone/>
            </a:pPr>
            <a:r>
              <a:rPr lang="en-GB" sz="2400" b="1" i="1" dirty="0"/>
              <a:t>“</a:t>
            </a:r>
            <a:r>
              <a:rPr lang="en-GB" sz="2400" b="1" i="1" dirty="0" err="1"/>
              <a:t>Pfam</a:t>
            </a:r>
            <a:r>
              <a:rPr lang="en-GB" sz="2400" i="1" dirty="0"/>
              <a:t> is a database of </a:t>
            </a:r>
            <a:r>
              <a:rPr lang="en-GB" sz="2400" i="1" dirty="0">
                <a:hlinkClick r:id="rId2" tooltip="Protein family"/>
              </a:rPr>
              <a:t>protein families</a:t>
            </a:r>
            <a:r>
              <a:rPr lang="en-GB" sz="2400" i="1" dirty="0"/>
              <a:t> that includes their annotations and </a:t>
            </a:r>
            <a:r>
              <a:rPr lang="en-GB" sz="2400" i="1" dirty="0">
                <a:hlinkClick r:id="rId3" tooltip="Multiple sequence alignment"/>
              </a:rPr>
              <a:t>multiple sequence alignments</a:t>
            </a:r>
            <a:r>
              <a:rPr lang="en-GB" sz="2400" i="1" dirty="0"/>
              <a:t> generated using </a:t>
            </a:r>
            <a:r>
              <a:rPr lang="en-GB" sz="2400" i="1" dirty="0">
                <a:hlinkClick r:id="rId4" tooltip="Hidden Markov model"/>
              </a:rPr>
              <a:t>hidden Markov models</a:t>
            </a:r>
            <a:r>
              <a:rPr lang="en-GB" sz="2400" i="1" dirty="0"/>
              <a:t>.</a:t>
            </a:r>
            <a:r>
              <a:rPr lang="en-GB" sz="2400" i="1" baseline="30000" dirty="0">
                <a:hlinkClick r:id="rId5"/>
              </a:rPr>
              <a:t>[1]</a:t>
            </a:r>
            <a:r>
              <a:rPr lang="en-GB" sz="2400" i="1" baseline="30000" dirty="0">
                <a:hlinkClick r:id="rId6"/>
              </a:rPr>
              <a:t>[2]</a:t>
            </a:r>
            <a:r>
              <a:rPr lang="en-GB" sz="2400" i="1" baseline="30000" dirty="0">
                <a:hlinkClick r:id="rId7"/>
              </a:rPr>
              <a:t>[3]</a:t>
            </a:r>
            <a:r>
              <a:rPr lang="en-GB" sz="2400" i="1" dirty="0"/>
              <a:t> The most recent version, </a:t>
            </a:r>
            <a:r>
              <a:rPr lang="en-GB" sz="2400" i="1" dirty="0" err="1"/>
              <a:t>Pfam</a:t>
            </a:r>
            <a:r>
              <a:rPr lang="en-GB" sz="2400" i="1" dirty="0"/>
              <a:t> 34.0, was released in March 2021 and contains 19,179 families.</a:t>
            </a:r>
            <a:r>
              <a:rPr lang="en-GB" sz="2400" i="1" baseline="30000" dirty="0">
                <a:hlinkClick r:id="rId8"/>
              </a:rPr>
              <a:t>[4]</a:t>
            </a:r>
            <a:r>
              <a:rPr lang="en-GB" sz="2400" i="1" dirty="0"/>
              <a:t> “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i="1" dirty="0"/>
              <a:t>If we want to know if a sequence can be find into the database, we can simply paste our sequence on the website.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769D01-0920-4387-8CFA-BF5C68A6C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31" y="415378"/>
            <a:ext cx="2206320" cy="735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620B6A-DB0E-4C3A-B2F2-8E2BFE1A4F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3883" y="3863971"/>
            <a:ext cx="6344053" cy="27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 err="1"/>
              <a:t>HHsuite</a:t>
            </a:r>
            <a:endParaRPr lang="fr-BE" sz="3600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A6775B0-4B6F-4E59-B1DC-DC3EF301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But it’s impossible to paste sequence by sequence, so we’ll analyse PFAM into the cluster with HMM (Hidden Markov Model).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76581B-9F3D-4EC2-B1FF-BBA6D966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8" y="2622414"/>
            <a:ext cx="119227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HHsuite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 open-source software for the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sensitive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alignment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important programs are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HHsearch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HHblits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Both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are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pairwise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comparison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Markov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profile (HMM). HMM profiles are a concise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representation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alignments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multiple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(MSA)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similarity profiles.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each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position in the master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probabilities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observing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each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the 20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acids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amino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acids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homologous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proteins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fr-FR" alt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7516A6-1A0A-456C-939F-39631BF8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79" y="4211457"/>
            <a:ext cx="2943716" cy="25805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414746C-E6B8-45D7-829A-994A0BC4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95" y="4308112"/>
            <a:ext cx="3674116" cy="20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1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 err="1"/>
              <a:t>Hmmsearch</a:t>
            </a:r>
            <a:endParaRPr lang="fr-BE" sz="3600" u="sng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A6775B0-4B6F-4E59-B1DC-DC3EF301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/>
              <a:t>“HMMER</a:t>
            </a:r>
            <a:r>
              <a:rPr lang="en-GB" sz="1600" dirty="0"/>
              <a:t> is a </a:t>
            </a:r>
            <a:r>
              <a:rPr lang="en-GB" sz="1600" dirty="0">
                <a:hlinkClick r:id="rId2" tooltip="Free software"/>
              </a:rPr>
              <a:t>free</a:t>
            </a:r>
            <a:r>
              <a:rPr lang="en-GB" sz="1600" dirty="0"/>
              <a:t> and commonly used software package for sequence analysis written by </a:t>
            </a:r>
            <a:r>
              <a:rPr lang="en-GB" sz="1600" dirty="0">
                <a:hlinkClick r:id="rId3" tooltip="Sean Eddy"/>
              </a:rPr>
              <a:t>Sean Eddy</a:t>
            </a:r>
            <a:r>
              <a:rPr lang="en-GB" sz="1600" dirty="0"/>
              <a:t>.</a:t>
            </a:r>
            <a:r>
              <a:rPr lang="en-GB" sz="1600" baseline="30000" dirty="0">
                <a:hlinkClick r:id="rId4"/>
              </a:rPr>
              <a:t>[2]</a:t>
            </a:r>
            <a:r>
              <a:rPr lang="en-GB" sz="1600" dirty="0"/>
              <a:t> Its general usage is to identify </a:t>
            </a:r>
            <a:r>
              <a:rPr lang="en-GB" sz="1600" dirty="0">
                <a:hlinkClick r:id="rId5" tooltip="Homology (biology)"/>
              </a:rPr>
              <a:t>homologous</a:t>
            </a:r>
            <a:r>
              <a:rPr lang="en-GB" sz="1600" dirty="0"/>
              <a:t> </a:t>
            </a:r>
            <a:r>
              <a:rPr lang="en-GB" sz="1600" dirty="0">
                <a:hlinkClick r:id="rId6" tooltip="Protein"/>
              </a:rPr>
              <a:t>protein</a:t>
            </a:r>
            <a:r>
              <a:rPr lang="en-GB" sz="1600" dirty="0"/>
              <a:t> or </a:t>
            </a:r>
            <a:r>
              <a:rPr lang="en-GB" sz="1600" dirty="0">
                <a:hlinkClick r:id="rId7" tooltip="Nucleotide"/>
              </a:rPr>
              <a:t>nucleotide</a:t>
            </a:r>
            <a:r>
              <a:rPr lang="en-GB" sz="1600" dirty="0"/>
              <a:t> sequences, and to perform sequence alignments. It detects homology by comparing a </a:t>
            </a:r>
            <a:r>
              <a:rPr lang="en-GB" sz="1600" i="1" dirty="0"/>
              <a:t>profile-HMM</a:t>
            </a:r>
            <a:r>
              <a:rPr lang="en-GB" sz="1600" dirty="0"/>
              <a:t> (a </a:t>
            </a:r>
            <a:r>
              <a:rPr lang="en-GB" sz="1600" dirty="0">
                <a:hlinkClick r:id="rId8" tooltip="Hidden Markov model"/>
              </a:rPr>
              <a:t>Hidden Markov model</a:t>
            </a:r>
            <a:r>
              <a:rPr lang="en-GB" sz="1600" dirty="0"/>
              <a:t> constructed explicitly for a particular search) to either a single sequence or a database of sequences.”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8AE6F7-24CC-4674-B776-513359AEB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7112" y="2474158"/>
            <a:ext cx="8374840" cy="391504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668D3E3-0705-4961-A94F-F73300DA2BBD}"/>
              </a:ext>
            </a:extLst>
          </p:cNvPr>
          <p:cNvCxnSpPr>
            <a:cxnSpLocks/>
          </p:cNvCxnSpPr>
          <p:nvPr/>
        </p:nvCxnSpPr>
        <p:spPr>
          <a:xfrm>
            <a:off x="2154056" y="4338797"/>
            <a:ext cx="1190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4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8487C-2A6D-43AD-921E-BD83C563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3984"/>
            <a:ext cx="11780520" cy="6346825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Planning :</a:t>
            </a:r>
          </a:p>
          <a:p>
            <a:pPr marL="0" indent="0">
              <a:buNone/>
            </a:pPr>
            <a:endParaRPr lang="fr-BE" dirty="0"/>
          </a:p>
          <a:p>
            <a:pPr>
              <a:buFontTx/>
              <a:buChar char="-"/>
            </a:pPr>
            <a:r>
              <a:rPr lang="fr-BE" dirty="0"/>
              <a:t>Day 1 (Tue 26/04 PM) : Introduction of the </a:t>
            </a:r>
            <a:r>
              <a:rPr lang="fr-BE" dirty="0" err="1"/>
              <a:t>project</a:t>
            </a:r>
            <a:r>
              <a:rPr lang="fr-BE" dirty="0"/>
              <a:t> (What do </a:t>
            </a:r>
            <a:r>
              <a:rPr lang="fr-BE" dirty="0" err="1"/>
              <a:t>we</a:t>
            </a:r>
            <a:r>
              <a:rPr lang="fr-BE" dirty="0"/>
              <a:t> study with Gipsi) and to the CECI cluster (</a:t>
            </a:r>
            <a:r>
              <a:rPr lang="fr-BE" dirty="0" err="1"/>
              <a:t>MobaXterm</a:t>
            </a:r>
            <a:r>
              <a:rPr lang="fr-BE" dirty="0"/>
              <a:t>)</a:t>
            </a:r>
          </a:p>
          <a:p>
            <a:pPr>
              <a:buFontTx/>
              <a:buChar char="-"/>
            </a:pPr>
            <a:r>
              <a:rPr lang="fr-BE" dirty="0"/>
              <a:t>Day 2 (</a:t>
            </a:r>
            <a:r>
              <a:rPr lang="fr-BE" dirty="0" err="1"/>
              <a:t>Wed</a:t>
            </a:r>
            <a:r>
              <a:rPr lang="fr-BE" dirty="0"/>
              <a:t> 27/04 AM) : working on a script </a:t>
            </a:r>
            <a:r>
              <a:rPr lang="fr-BE" dirty="0" err="1"/>
              <a:t>into</a:t>
            </a:r>
            <a:r>
              <a:rPr lang="fr-BE" dirty="0"/>
              <a:t> the cluster and </a:t>
            </a:r>
            <a:r>
              <a:rPr lang="fr-BE" dirty="0" err="1"/>
              <a:t>some</a:t>
            </a:r>
            <a:r>
              <a:rPr lang="fr-BE" dirty="0"/>
              <a:t> command line. R in </a:t>
            </a:r>
            <a:r>
              <a:rPr lang="fr-BE" dirty="0" err="1"/>
              <a:t>bioinformatic</a:t>
            </a:r>
            <a:endParaRPr lang="fr-BE" dirty="0"/>
          </a:p>
          <a:p>
            <a:pPr>
              <a:buFontTx/>
              <a:buChar char="-"/>
            </a:pPr>
            <a:r>
              <a:rPr lang="fr-BE" dirty="0"/>
              <a:t>Day 3 (</a:t>
            </a:r>
            <a:r>
              <a:rPr lang="fr-BE" dirty="0" err="1"/>
              <a:t>Wed</a:t>
            </a:r>
            <a:r>
              <a:rPr lang="fr-BE" dirty="0"/>
              <a:t> 27/04 PM) : prophage </a:t>
            </a:r>
            <a:r>
              <a:rPr lang="fr-BE" dirty="0" err="1"/>
              <a:t>prediction</a:t>
            </a:r>
            <a:r>
              <a:rPr lang="fr-BE" dirty="0"/>
              <a:t> with </a:t>
            </a:r>
            <a:r>
              <a:rPr lang="fr-BE" dirty="0" err="1"/>
              <a:t>Virsorter</a:t>
            </a:r>
            <a:r>
              <a:rPr lang="fr-BE" dirty="0"/>
              <a:t> </a:t>
            </a:r>
          </a:p>
          <a:p>
            <a:pPr>
              <a:buFontTx/>
              <a:buChar char="-"/>
            </a:pPr>
            <a:r>
              <a:rPr lang="fr-BE" dirty="0"/>
              <a:t>Day 4 (Thur 28/04 PM) : </a:t>
            </a:r>
            <a:r>
              <a:rPr lang="fr-BE" dirty="0" err="1"/>
              <a:t>functionnal</a:t>
            </a:r>
            <a:r>
              <a:rPr lang="fr-BE" dirty="0"/>
              <a:t> </a:t>
            </a:r>
            <a:r>
              <a:rPr lang="fr-BE" dirty="0" err="1"/>
              <a:t>prediction</a:t>
            </a:r>
            <a:r>
              <a:rPr lang="fr-BE" dirty="0"/>
              <a:t> with PFAM </a:t>
            </a:r>
            <a:r>
              <a:rPr lang="fr-BE" dirty="0" err="1"/>
              <a:t>database</a:t>
            </a:r>
            <a:r>
              <a:rPr lang="fr-BE" dirty="0"/>
              <a:t> (HMM suite) </a:t>
            </a:r>
          </a:p>
          <a:p>
            <a:pPr>
              <a:buFontTx/>
              <a:buChar char="-"/>
            </a:pPr>
            <a:r>
              <a:rPr lang="fr-BE" dirty="0"/>
              <a:t>Day 5/6 (</a:t>
            </a:r>
            <a:r>
              <a:rPr lang="fr-BE" dirty="0" err="1"/>
              <a:t>Fri</a:t>
            </a:r>
            <a:r>
              <a:rPr lang="fr-BE" dirty="0"/>
              <a:t> 29/04 AM/PM) : R figure </a:t>
            </a:r>
            <a:r>
              <a:rPr lang="fr-BE" dirty="0" err="1"/>
              <a:t>creation</a:t>
            </a:r>
            <a:r>
              <a:rPr lang="fr-BE" dirty="0"/>
              <a:t>, </a:t>
            </a:r>
            <a:r>
              <a:rPr lang="fr-BE" dirty="0" err="1"/>
              <a:t>alphafold</a:t>
            </a:r>
            <a:r>
              <a:rPr lang="fr-BE" dirty="0"/>
              <a:t>/Dali and FLAGS</a:t>
            </a:r>
          </a:p>
          <a:p>
            <a:pPr>
              <a:buFontTx/>
              <a:buChar char="-"/>
            </a:pPr>
            <a:r>
              <a:rPr lang="fr-BE" dirty="0"/>
              <a:t>Day 7 (Mon 02/05 AM) : analyze of the result and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interesting</a:t>
            </a:r>
            <a:r>
              <a:rPr lang="fr-BE" dirty="0"/>
              <a:t> R </a:t>
            </a:r>
            <a:r>
              <a:rPr lang="fr-BE" dirty="0" err="1"/>
              <a:t>bioinformatic</a:t>
            </a:r>
            <a:r>
              <a:rPr lang="fr-BE" dirty="0"/>
              <a:t> </a:t>
            </a:r>
            <a:r>
              <a:rPr lang="fr-BE" dirty="0" err="1"/>
              <a:t>function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716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/>
              <a:t>Launch a module in CECI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sz="2400" dirty="0"/>
              <a:t>So </a:t>
            </a:r>
            <a:r>
              <a:rPr lang="fr-BE" sz="2400" dirty="0" err="1"/>
              <a:t>we</a:t>
            </a:r>
            <a:r>
              <a:rPr lang="fr-BE" sz="2400" dirty="0"/>
              <a:t> start by </a:t>
            </a:r>
            <a:r>
              <a:rPr lang="fr-BE" sz="2400" dirty="0" err="1"/>
              <a:t>downloading</a:t>
            </a:r>
            <a:r>
              <a:rPr lang="fr-BE" sz="2400" dirty="0"/>
              <a:t> the PFAM-A database in HMM file on </a:t>
            </a:r>
            <a:r>
              <a:rPr lang="fr-BE" sz="2400" dirty="0" err="1"/>
              <a:t>our</a:t>
            </a:r>
            <a:r>
              <a:rPr lang="fr-BE" sz="2400" dirty="0"/>
              <a:t> cluster.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i="1" dirty="0"/>
              <a:t>	</a:t>
            </a:r>
            <a:r>
              <a:rPr lang="fr-BE" sz="2400" i="1" dirty="0" err="1"/>
              <a:t>wget</a:t>
            </a:r>
            <a:r>
              <a:rPr lang="fr-BE" sz="2400" i="1" dirty="0"/>
              <a:t> </a:t>
            </a:r>
            <a:r>
              <a:rPr lang="fr-BE" sz="2400" i="1" dirty="0">
                <a:hlinkClick r:id="rId2"/>
              </a:rPr>
              <a:t>ftp://ftp.epi.ac.uk/pub/databases/Pfam/current_release/Pfam-A.hmm.gz</a:t>
            </a:r>
            <a:endParaRPr lang="fr-BE" sz="2400" i="1" dirty="0"/>
          </a:p>
          <a:p>
            <a:pPr marL="0" indent="0">
              <a:buNone/>
            </a:pPr>
            <a:r>
              <a:rPr lang="fr-BE" sz="2400" i="1" dirty="0"/>
              <a:t>	</a:t>
            </a:r>
            <a:r>
              <a:rPr lang="fr-BE" sz="2400" i="1" dirty="0" err="1"/>
              <a:t>gunzip</a:t>
            </a:r>
            <a:r>
              <a:rPr lang="fr-BE" sz="2400" i="1" dirty="0"/>
              <a:t> </a:t>
            </a:r>
            <a:r>
              <a:rPr lang="fr-BE" sz="2400" i="1" dirty="0" err="1"/>
              <a:t>Pfam-A.hmm.gz</a:t>
            </a:r>
            <a:endParaRPr lang="fr-BE" sz="2400" i="1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 err="1"/>
              <a:t>During</a:t>
            </a:r>
            <a:r>
              <a:rPr lang="fr-BE" sz="2400" dirty="0"/>
              <a:t> the </a:t>
            </a:r>
            <a:r>
              <a:rPr lang="fr-BE" sz="2400" dirty="0" err="1"/>
              <a:t>downloading</a:t>
            </a:r>
            <a:r>
              <a:rPr lang="fr-BE" sz="2400" dirty="0"/>
              <a:t>, </a:t>
            </a:r>
            <a:r>
              <a:rPr lang="fr-BE" sz="2400" dirty="0" err="1"/>
              <a:t>we</a:t>
            </a:r>
            <a:r>
              <a:rPr lang="fr-BE" sz="2400" dirty="0"/>
              <a:t> are </a:t>
            </a:r>
            <a:r>
              <a:rPr lang="fr-BE" sz="2400" dirty="0" err="1"/>
              <a:t>going</a:t>
            </a:r>
            <a:r>
              <a:rPr lang="fr-BE" sz="2400" dirty="0"/>
              <a:t> in R to </a:t>
            </a:r>
            <a:r>
              <a:rPr lang="fr-BE" sz="2400" dirty="0" err="1"/>
              <a:t>create</a:t>
            </a:r>
            <a:r>
              <a:rPr lang="fr-BE" sz="2400" dirty="0"/>
              <a:t> </a:t>
            </a:r>
            <a:r>
              <a:rPr lang="fr-BE" sz="2400" dirty="0" err="1"/>
              <a:t>our</a:t>
            </a:r>
            <a:r>
              <a:rPr lang="fr-BE" sz="2400" dirty="0"/>
              <a:t> input file </a:t>
            </a:r>
            <a:r>
              <a:rPr lang="fr-BE" sz="2400" dirty="0" err="1"/>
              <a:t>with</a:t>
            </a:r>
            <a:r>
              <a:rPr lang="fr-BE" sz="2400" dirty="0"/>
              <a:t> the </a:t>
            </a:r>
            <a:r>
              <a:rPr lang="fr-BE" sz="2400" dirty="0" err="1"/>
              <a:t>Rmackdown</a:t>
            </a:r>
            <a:r>
              <a:rPr lang="fr-BE" sz="2400" dirty="0"/>
              <a:t> document.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Then </a:t>
            </a:r>
            <a:r>
              <a:rPr lang="fr-BE" sz="2400" dirty="0" err="1"/>
              <a:t>we</a:t>
            </a:r>
            <a:r>
              <a:rPr lang="fr-BE" sz="2400" dirty="0"/>
              <a:t> launch a module HMM, to known the module of </a:t>
            </a:r>
            <a:r>
              <a:rPr lang="fr-BE" sz="2400" dirty="0" err="1"/>
              <a:t>HMMsearch</a:t>
            </a:r>
            <a:r>
              <a:rPr lang="fr-BE" sz="2400" dirty="0"/>
              <a:t> </a:t>
            </a:r>
            <a:r>
              <a:rPr lang="fr-BE" sz="2400" dirty="0" err="1"/>
              <a:t>we</a:t>
            </a:r>
            <a:r>
              <a:rPr lang="fr-BE" sz="2400" dirty="0"/>
              <a:t> go to </a:t>
            </a:r>
            <a:r>
              <a:rPr lang="fr-BE" sz="2400" dirty="0" err="1"/>
              <a:t>this</a:t>
            </a:r>
            <a:r>
              <a:rPr lang="fr-BE" sz="2400" dirty="0"/>
              <a:t> website </a:t>
            </a:r>
            <a:r>
              <a:rPr lang="fr-BE" sz="2400" dirty="0">
                <a:hlinkClick r:id="rId3"/>
              </a:rPr>
              <a:t>https://support.ceci-hpc.be/doc/_contents/UsingSoftwareAndLibraries/SoftwareInstalled/modules_tables.html</a:t>
            </a:r>
            <a:r>
              <a:rPr lang="fr-BE" sz="2400" dirty="0"/>
              <a:t>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 err="1"/>
              <a:t>We</a:t>
            </a:r>
            <a:r>
              <a:rPr lang="fr-BE" sz="2400" dirty="0"/>
              <a:t> select </a:t>
            </a:r>
            <a:r>
              <a:rPr lang="fr-BE" sz="2400" dirty="0" err="1"/>
              <a:t>our</a:t>
            </a:r>
            <a:r>
              <a:rPr lang="fr-BE" sz="2400" dirty="0"/>
              <a:t> module and </a:t>
            </a:r>
            <a:r>
              <a:rPr lang="fr-BE" sz="2400" dirty="0" err="1"/>
              <a:t>write</a:t>
            </a:r>
            <a:r>
              <a:rPr lang="fr-BE" sz="2400" dirty="0"/>
              <a:t> </a:t>
            </a:r>
            <a:r>
              <a:rPr lang="fr-BE" sz="2400" dirty="0" err="1"/>
              <a:t>this</a:t>
            </a:r>
            <a:r>
              <a:rPr lang="fr-BE" sz="2400" dirty="0"/>
              <a:t> </a:t>
            </a:r>
            <a:r>
              <a:rPr lang="fr-BE" sz="2400" dirty="0" err="1"/>
              <a:t>kind</a:t>
            </a:r>
            <a:r>
              <a:rPr lang="fr-BE" sz="2400" dirty="0"/>
              <a:t> of command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CD96B-80F0-4E96-BB2B-AACE9071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78" y="6176962"/>
            <a:ext cx="6477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7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 err="1"/>
              <a:t>HMMsearch</a:t>
            </a:r>
            <a:r>
              <a:rPr lang="fr-BE" sz="3600" u="sng" dirty="0"/>
              <a:t> in CECI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356257"/>
            <a:ext cx="10965043" cy="4820705"/>
          </a:xfrm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Once the module </a:t>
            </a:r>
            <a:r>
              <a:rPr lang="fr-BE" sz="2400" dirty="0" err="1"/>
              <a:t>is</a:t>
            </a:r>
            <a:r>
              <a:rPr lang="fr-BE" sz="2400" dirty="0"/>
              <a:t> load,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just</a:t>
            </a:r>
            <a:r>
              <a:rPr lang="fr-BE" sz="2400" dirty="0"/>
              <a:t> </a:t>
            </a:r>
            <a:r>
              <a:rPr lang="fr-BE" sz="2400" dirty="0" err="1"/>
              <a:t>need</a:t>
            </a:r>
            <a:r>
              <a:rPr lang="fr-BE" sz="2400" dirty="0"/>
              <a:t> to analyze all </a:t>
            </a:r>
            <a:r>
              <a:rPr lang="fr-BE" sz="2400" dirty="0" err="1"/>
              <a:t>our</a:t>
            </a:r>
            <a:r>
              <a:rPr lang="fr-BE" sz="2400" dirty="0"/>
              <a:t> sequence (protein) in front of the PFAM-A database to </a:t>
            </a:r>
            <a:r>
              <a:rPr lang="fr-BE" sz="2400" dirty="0" err="1"/>
              <a:t>extract</a:t>
            </a:r>
            <a:r>
              <a:rPr lang="fr-BE" sz="2400" dirty="0"/>
              <a:t> their </a:t>
            </a:r>
            <a:r>
              <a:rPr lang="fr-BE" sz="2400" dirty="0" err="1"/>
              <a:t>functionnal</a:t>
            </a:r>
            <a:r>
              <a:rPr lang="fr-BE" sz="2400" dirty="0"/>
              <a:t> annotation.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sz="2400" dirty="0"/>
              <a:t>When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get</a:t>
            </a:r>
            <a:r>
              <a:rPr lang="fr-BE" sz="2400" dirty="0"/>
              <a:t> result, </a:t>
            </a:r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extract</a:t>
            </a:r>
            <a:r>
              <a:rPr lang="fr-BE" sz="2400" dirty="0"/>
              <a:t> them (the TAB result) and </a:t>
            </a:r>
            <a:r>
              <a:rPr lang="fr-BE" sz="2400" dirty="0" err="1"/>
              <a:t>we</a:t>
            </a:r>
            <a:r>
              <a:rPr lang="fr-BE" sz="2400" dirty="0"/>
              <a:t> can analyze </a:t>
            </a:r>
            <a:r>
              <a:rPr lang="fr-BE" sz="2400" dirty="0" err="1"/>
              <a:t>it</a:t>
            </a:r>
            <a:r>
              <a:rPr lang="fr-BE" sz="2400" dirty="0"/>
              <a:t> in R to </a:t>
            </a:r>
            <a:r>
              <a:rPr lang="fr-BE" sz="2400" dirty="0" err="1"/>
              <a:t>complete</a:t>
            </a:r>
            <a:r>
              <a:rPr lang="fr-BE" sz="2400" dirty="0"/>
              <a:t> </a:t>
            </a:r>
            <a:r>
              <a:rPr lang="fr-BE" sz="2400" dirty="0" err="1"/>
              <a:t>our</a:t>
            </a:r>
            <a:r>
              <a:rPr lang="fr-BE" sz="2400" dirty="0"/>
              <a:t> table (follow </a:t>
            </a:r>
            <a:r>
              <a:rPr lang="fr-BE" sz="2400" dirty="0" err="1"/>
              <a:t>Rmarckdown</a:t>
            </a:r>
            <a:r>
              <a:rPr lang="fr-BE" sz="2400" dirty="0"/>
              <a:t> file).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D2D558-9EC0-46E3-972E-4CABC3AF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12" y="2381415"/>
            <a:ext cx="9178776" cy="17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6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8" y="209939"/>
            <a:ext cx="11922721" cy="735440"/>
          </a:xfrm>
        </p:spPr>
        <p:txBody>
          <a:bodyPr>
            <a:noAutofit/>
          </a:bodyPr>
          <a:lstStyle/>
          <a:p>
            <a:r>
              <a:rPr lang="fr-BE" sz="3600" u="sng" dirty="0"/>
              <a:t>Send a script to CECI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8" y="1356257"/>
            <a:ext cx="5281750" cy="482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Just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launch a module </a:t>
            </a:r>
            <a:r>
              <a:rPr lang="fr-BE" dirty="0" err="1"/>
              <a:t>directly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MobaXterm</a:t>
            </a:r>
            <a:r>
              <a:rPr lang="fr-BE" dirty="0"/>
              <a:t>. So </a:t>
            </a:r>
            <a:r>
              <a:rPr lang="fr-BE" dirty="0" err="1"/>
              <a:t>we</a:t>
            </a:r>
            <a:r>
              <a:rPr lang="fr-BE" dirty="0"/>
              <a:t> use software frome CECI cluster but it’s </a:t>
            </a:r>
            <a:r>
              <a:rPr lang="fr-BE" dirty="0" err="1"/>
              <a:t>our</a:t>
            </a:r>
            <a:r>
              <a:rPr lang="fr-BE" dirty="0"/>
              <a:t> computer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doing</a:t>
            </a:r>
            <a:r>
              <a:rPr lang="fr-BE" dirty="0"/>
              <a:t> the job. It’s possible </a:t>
            </a:r>
            <a:r>
              <a:rPr lang="fr-BE" dirty="0" err="1"/>
              <a:t>only</a:t>
            </a:r>
            <a:r>
              <a:rPr lang="fr-BE" dirty="0"/>
              <a:t> for </a:t>
            </a:r>
            <a:r>
              <a:rPr lang="fr-BE" dirty="0" err="1"/>
              <a:t>little</a:t>
            </a:r>
            <a:r>
              <a:rPr lang="fr-BE" dirty="0"/>
              <a:t> analyze. When the analyze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bigger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write</a:t>
            </a:r>
            <a:r>
              <a:rPr lang="fr-BE" dirty="0"/>
              <a:t> a </a:t>
            </a:r>
            <a:r>
              <a:rPr lang="fr-BE" dirty="0" err="1"/>
              <a:t>bash</a:t>
            </a:r>
            <a:r>
              <a:rPr lang="fr-BE" dirty="0"/>
              <a:t> script and send </a:t>
            </a:r>
            <a:r>
              <a:rPr lang="fr-BE" dirty="0" err="1"/>
              <a:t>it</a:t>
            </a:r>
            <a:r>
              <a:rPr lang="fr-BE" dirty="0"/>
              <a:t> to the cluster.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hlinkClick r:id="rId2"/>
              </a:rPr>
              <a:t>https://www.ceci-hpc.be/scriptgen.html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 algn="ctr">
              <a:buNone/>
            </a:pPr>
            <a:endParaRPr lang="fr-BE" sz="6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EC6245-2C3E-483D-B671-C4CA6FAE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32" y="182823"/>
            <a:ext cx="5756175" cy="64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10480672" cy="735440"/>
          </a:xfrm>
        </p:spPr>
        <p:txBody>
          <a:bodyPr>
            <a:normAutofit fontScale="90000"/>
          </a:bodyPr>
          <a:lstStyle/>
          <a:p>
            <a:r>
              <a:rPr lang="fr-BE" u="sng" dirty="0"/>
              <a:t>Day 5/6 : R figure </a:t>
            </a:r>
            <a:r>
              <a:rPr lang="fr-BE" u="sng" dirty="0" err="1"/>
              <a:t>creation</a:t>
            </a:r>
            <a:r>
              <a:rPr lang="fr-BE" u="sng" dirty="0"/>
              <a:t> – FLAGS - Alphafold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With all </a:t>
            </a:r>
            <a:r>
              <a:rPr lang="fr-BE" dirty="0" err="1"/>
              <a:t>previously</a:t>
            </a:r>
            <a:r>
              <a:rPr lang="fr-BE" dirty="0"/>
              <a:t> </a:t>
            </a:r>
            <a:r>
              <a:rPr lang="fr-BE" dirty="0" err="1"/>
              <a:t>steps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got</a:t>
            </a:r>
            <a:r>
              <a:rPr lang="fr-BE" dirty="0"/>
              <a:t> extracted all </a:t>
            </a:r>
            <a:r>
              <a:rPr lang="fr-BE" dirty="0" err="1"/>
              <a:t>genes</a:t>
            </a:r>
            <a:r>
              <a:rPr lang="fr-BE" dirty="0"/>
              <a:t> in prophage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contig </a:t>
            </a:r>
            <a:r>
              <a:rPr lang="fr-BE" dirty="0" err="1"/>
              <a:t>list</a:t>
            </a:r>
            <a:r>
              <a:rPr lang="fr-BE" dirty="0"/>
              <a:t> and see if they are </a:t>
            </a:r>
            <a:r>
              <a:rPr lang="fr-BE" dirty="0" err="1"/>
              <a:t>unknown</a:t>
            </a:r>
            <a:r>
              <a:rPr lang="fr-BE" dirty="0"/>
              <a:t> or not.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Now </a:t>
            </a:r>
            <a:r>
              <a:rPr lang="fr-BE" dirty="0" err="1"/>
              <a:t>we</a:t>
            </a:r>
            <a:r>
              <a:rPr lang="fr-BE" dirty="0"/>
              <a:t> are going to take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interesting</a:t>
            </a:r>
            <a:r>
              <a:rPr lang="fr-BE" dirty="0"/>
              <a:t> </a:t>
            </a:r>
            <a:r>
              <a:rPr lang="fr-BE" dirty="0" err="1"/>
              <a:t>genes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figure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</a:t>
            </a:r>
            <a:r>
              <a:rPr lang="fr-BE" dirty="0"/>
              <a:t> in R, and see if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found</a:t>
            </a:r>
            <a:r>
              <a:rPr lang="fr-BE" dirty="0"/>
              <a:t> them </a:t>
            </a:r>
            <a:r>
              <a:rPr lang="fr-BE" dirty="0" err="1"/>
              <a:t>into</a:t>
            </a:r>
            <a:r>
              <a:rPr lang="fr-BE" dirty="0"/>
              <a:t> other </a:t>
            </a:r>
            <a:r>
              <a:rPr lang="fr-BE" dirty="0" err="1"/>
              <a:t>organism</a:t>
            </a:r>
            <a:r>
              <a:rPr lang="fr-BE" dirty="0"/>
              <a:t> with NCBI and see if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produce</a:t>
            </a:r>
            <a:r>
              <a:rPr lang="fr-BE" dirty="0"/>
              <a:t> a 3D structure.</a:t>
            </a:r>
          </a:p>
        </p:txBody>
      </p:sp>
    </p:spTree>
    <p:extLst>
      <p:ext uri="{BB962C8B-B14F-4D97-AF65-F5344CB8AC3E}">
        <p14:creationId xmlns:p14="http://schemas.microsoft.com/office/powerpoint/2010/main" val="72551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Figure </a:t>
            </a:r>
            <a:r>
              <a:rPr lang="fr-BE" u="sng" dirty="0" err="1"/>
              <a:t>creation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got</a:t>
            </a:r>
            <a:r>
              <a:rPr lang="fr-BE" dirty="0"/>
              <a:t> a lot of contig with </a:t>
            </a:r>
            <a:r>
              <a:rPr lang="fr-BE" dirty="0" err="1"/>
              <a:t>unknown</a:t>
            </a:r>
            <a:r>
              <a:rPr lang="fr-BE" dirty="0"/>
              <a:t> </a:t>
            </a:r>
            <a:r>
              <a:rPr lang="fr-BE" dirty="0" err="1"/>
              <a:t>genes</a:t>
            </a:r>
            <a:r>
              <a:rPr lang="fr-BE" dirty="0"/>
              <a:t>. So </a:t>
            </a:r>
            <a:r>
              <a:rPr lang="fr-BE" dirty="0" err="1"/>
              <a:t>we</a:t>
            </a:r>
            <a:r>
              <a:rPr lang="fr-BE" dirty="0"/>
              <a:t> are going to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these</a:t>
            </a:r>
            <a:r>
              <a:rPr lang="fr-BE" dirty="0"/>
              <a:t> </a:t>
            </a:r>
            <a:r>
              <a:rPr lang="fr-BE" dirty="0" err="1"/>
              <a:t>kind</a:t>
            </a:r>
            <a:r>
              <a:rPr lang="fr-BE" dirty="0"/>
              <a:t> of figure to select a </a:t>
            </a:r>
            <a:r>
              <a:rPr lang="fr-BE" dirty="0" err="1"/>
              <a:t>potential</a:t>
            </a:r>
            <a:r>
              <a:rPr lang="fr-BE" dirty="0"/>
              <a:t> good contig.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55C28E-919B-4907-875E-2338451A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8" y="2784184"/>
            <a:ext cx="10965043" cy="18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Focus on </a:t>
            </a:r>
            <a:r>
              <a:rPr lang="fr-BE" u="sng" dirty="0" err="1"/>
              <a:t>toxin</a:t>
            </a:r>
            <a:r>
              <a:rPr lang="fr-BE" u="sng" dirty="0"/>
              <a:t>/</a:t>
            </a:r>
            <a:r>
              <a:rPr lang="fr-BE" u="sng" dirty="0" err="1"/>
              <a:t>antitoxin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B79DF-2767-5833-D759-CAEF1EE8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 err="1"/>
              <a:t>With</a:t>
            </a:r>
            <a:r>
              <a:rPr lang="fr-BE" sz="2000" dirty="0"/>
              <a:t> figures </a:t>
            </a:r>
            <a:r>
              <a:rPr lang="fr-BE" sz="2000" dirty="0" err="1"/>
              <a:t>we</a:t>
            </a:r>
            <a:r>
              <a:rPr lang="fr-BE" sz="2000" dirty="0"/>
              <a:t>  can select </a:t>
            </a:r>
            <a:r>
              <a:rPr lang="fr-BE" sz="2000" dirty="0" err="1"/>
              <a:t>some</a:t>
            </a:r>
            <a:r>
              <a:rPr lang="fr-BE" sz="2000" dirty="0"/>
              <a:t> </a:t>
            </a:r>
            <a:r>
              <a:rPr lang="fr-BE" sz="2000" dirty="0" err="1"/>
              <a:t>interesting</a:t>
            </a:r>
            <a:r>
              <a:rPr lang="fr-BE" sz="2000" dirty="0"/>
              <a:t> contigs </a:t>
            </a:r>
            <a:r>
              <a:rPr lang="fr-BE" sz="2000" dirty="0" err="1"/>
              <a:t>according</a:t>
            </a:r>
            <a:r>
              <a:rPr lang="fr-BE" sz="2000" dirty="0"/>
              <a:t> to multiple </a:t>
            </a:r>
            <a:r>
              <a:rPr lang="fr-BE" sz="2000" dirty="0" err="1"/>
              <a:t>unkown</a:t>
            </a:r>
            <a:r>
              <a:rPr lang="fr-BE" sz="2000" dirty="0"/>
              <a:t> </a:t>
            </a:r>
            <a:r>
              <a:rPr lang="fr-BE" sz="2000" dirty="0" err="1"/>
              <a:t>genes</a:t>
            </a:r>
            <a:r>
              <a:rPr lang="fr-BE" sz="2000" dirty="0"/>
              <a:t>. </a:t>
            </a:r>
          </a:p>
          <a:p>
            <a:pPr marL="0" indent="0">
              <a:buNone/>
            </a:pPr>
            <a:r>
              <a:rPr lang="fr-BE" sz="2000" dirty="0"/>
              <a:t>For the </a:t>
            </a:r>
            <a:r>
              <a:rPr lang="fr-BE" sz="2000" dirty="0" err="1"/>
              <a:t>beginning</a:t>
            </a:r>
            <a:r>
              <a:rPr lang="fr-BE" sz="2000" dirty="0"/>
              <a:t> of </a:t>
            </a:r>
            <a:r>
              <a:rPr lang="fr-BE" sz="2000" dirty="0" err="1"/>
              <a:t>our</a:t>
            </a:r>
            <a:r>
              <a:rPr lang="fr-BE" sz="2000" dirty="0"/>
              <a:t> </a:t>
            </a:r>
            <a:r>
              <a:rPr lang="fr-BE" sz="2000" dirty="0" err="1"/>
              <a:t>project</a:t>
            </a:r>
            <a:r>
              <a:rPr lang="fr-BE" sz="2000" dirty="0"/>
              <a:t>, </a:t>
            </a:r>
            <a:r>
              <a:rPr lang="fr-BE" sz="2000" dirty="0" err="1"/>
              <a:t>we</a:t>
            </a:r>
            <a:r>
              <a:rPr lang="fr-BE" sz="2000" dirty="0"/>
              <a:t> focus on the </a:t>
            </a:r>
            <a:r>
              <a:rPr lang="fr-BE" sz="2000" dirty="0" err="1"/>
              <a:t>potential</a:t>
            </a:r>
            <a:r>
              <a:rPr lang="fr-BE" sz="2000" dirty="0"/>
              <a:t> toxine/antitoxine module. So </a:t>
            </a:r>
            <a:r>
              <a:rPr lang="fr-BE" sz="2000" dirty="0" err="1"/>
              <a:t>we</a:t>
            </a:r>
            <a:r>
              <a:rPr lang="fr-BE" sz="2000" dirty="0"/>
              <a:t> </a:t>
            </a:r>
            <a:r>
              <a:rPr lang="fr-BE" sz="2000" dirty="0" err="1"/>
              <a:t>need</a:t>
            </a:r>
            <a:r>
              <a:rPr lang="fr-BE" sz="2000" dirty="0"/>
              <a:t> to </a:t>
            </a:r>
            <a:r>
              <a:rPr lang="fr-BE" sz="2000" dirty="0" err="1"/>
              <a:t>detect</a:t>
            </a:r>
            <a:r>
              <a:rPr lang="fr-BE" sz="2000" dirty="0"/>
              <a:t> module of 2 </a:t>
            </a:r>
            <a:r>
              <a:rPr lang="fr-BE" sz="2000" dirty="0" err="1"/>
              <a:t>genes</a:t>
            </a:r>
            <a:r>
              <a:rPr lang="fr-BE" sz="2000" dirty="0"/>
              <a:t>, in the </a:t>
            </a:r>
            <a:r>
              <a:rPr lang="fr-BE" sz="2000" dirty="0" err="1"/>
              <a:t>same</a:t>
            </a:r>
            <a:r>
              <a:rPr lang="fr-BE" sz="2000" dirty="0"/>
              <a:t> </a:t>
            </a:r>
            <a:r>
              <a:rPr lang="fr-BE" sz="2000" dirty="0" err="1"/>
              <a:t>strand</a:t>
            </a:r>
            <a:r>
              <a:rPr lang="fr-BE" sz="2000" dirty="0"/>
              <a:t> and in the </a:t>
            </a:r>
            <a:r>
              <a:rPr lang="fr-BE" sz="2000" dirty="0" err="1"/>
              <a:t>same</a:t>
            </a:r>
            <a:r>
              <a:rPr lang="fr-BE" sz="2000" dirty="0"/>
              <a:t> </a:t>
            </a:r>
            <a:r>
              <a:rPr lang="fr-BE" sz="2000" dirty="0" err="1"/>
              <a:t>operon</a:t>
            </a:r>
            <a:r>
              <a:rPr lang="fr-BE" sz="2000" dirty="0"/>
              <a:t>.</a:t>
            </a:r>
          </a:p>
        </p:txBody>
      </p:sp>
      <p:pic>
        <p:nvPicPr>
          <p:cNvPr id="2050" name="Picture 2" descr="Biology and evolution of bacterial toxin–antitoxin systems | Nature Reviews  Microbiology">
            <a:extLst>
              <a:ext uri="{FF2B5EF4-FFF2-40B4-BE49-F238E27FC236}">
                <a16:creationId xmlns:a16="http://schemas.microsoft.com/office/drawing/2014/main" id="{8DAF609F-B98C-7496-5D84-BFDB91D3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72" y="2311910"/>
            <a:ext cx="7948612" cy="43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2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 err="1"/>
              <a:t>Operon</a:t>
            </a:r>
            <a:r>
              <a:rPr lang="fr-BE" u="sng" dirty="0"/>
              <a:t> </a:t>
            </a:r>
            <a:r>
              <a:rPr lang="fr-BE" u="sng" dirty="0" err="1"/>
              <a:t>detection</a:t>
            </a:r>
            <a:endParaRPr lang="fr-BE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B79DF-2767-5833-D759-CAEF1EE8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So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detect</a:t>
            </a:r>
            <a:r>
              <a:rPr lang="fr-BE" dirty="0"/>
              <a:t> module of 2 «short» </a:t>
            </a:r>
            <a:r>
              <a:rPr lang="fr-BE" dirty="0" err="1"/>
              <a:t>genes</a:t>
            </a:r>
            <a:r>
              <a:rPr lang="fr-BE" dirty="0"/>
              <a:t>, in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strand</a:t>
            </a:r>
            <a:r>
              <a:rPr lang="fr-BE" dirty="0"/>
              <a:t> and in the </a:t>
            </a:r>
            <a:r>
              <a:rPr lang="fr-BE" b="1" dirty="0" err="1"/>
              <a:t>same</a:t>
            </a:r>
            <a:r>
              <a:rPr lang="fr-BE" b="1" dirty="0"/>
              <a:t> </a:t>
            </a:r>
            <a:r>
              <a:rPr lang="fr-BE" b="1" dirty="0" err="1"/>
              <a:t>operon</a:t>
            </a:r>
            <a:r>
              <a:rPr lang="fr-BE" b="1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1026" name="Picture 2" descr="Gene Regulation: Operon Theory | Microbiology">
            <a:extLst>
              <a:ext uri="{FF2B5EF4-FFF2-40B4-BE49-F238E27FC236}">
                <a16:creationId xmlns:a16="http://schemas.microsoft.com/office/drawing/2014/main" id="{D3CCB403-D891-3A6F-5E47-5913F1A2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2224121"/>
            <a:ext cx="6905625" cy="28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332FC0-1374-81FA-C6DD-3222AC505C0F}"/>
              </a:ext>
            </a:extLst>
          </p:cNvPr>
          <p:cNvSpPr txBox="1">
            <a:spLocks/>
          </p:cNvSpPr>
          <p:nvPr/>
        </p:nvSpPr>
        <p:spPr>
          <a:xfrm>
            <a:off x="416305" y="2644024"/>
            <a:ext cx="4402318" cy="2856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For the </a:t>
            </a:r>
            <a:r>
              <a:rPr lang="fr-BE" dirty="0" err="1"/>
              <a:t>operon</a:t>
            </a:r>
            <a:r>
              <a:rPr lang="fr-BE" dirty="0"/>
              <a:t> </a:t>
            </a:r>
            <a:r>
              <a:rPr lang="fr-BE" dirty="0" err="1"/>
              <a:t>prediction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can use </a:t>
            </a:r>
            <a:r>
              <a:rPr lang="fr-BE" dirty="0" err="1"/>
              <a:t>FgenesB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hlinkClick r:id="rId3"/>
              </a:rPr>
              <a:t>http://www.softberry.com/berry.phtml?topic=fgenesb&amp;group=programs&amp;subgroup=gfindb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79213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FLAG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26AD0-66E9-52B7-3E8C-01793E66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/>
              <a:t>So </a:t>
            </a:r>
            <a:r>
              <a:rPr lang="fr-BE" sz="2000" dirty="0" err="1"/>
              <a:t>we</a:t>
            </a:r>
            <a:r>
              <a:rPr lang="fr-BE" sz="2000" dirty="0"/>
              <a:t> </a:t>
            </a:r>
            <a:r>
              <a:rPr lang="fr-BE" sz="2000" dirty="0" err="1"/>
              <a:t>selected</a:t>
            </a:r>
            <a:r>
              <a:rPr lang="fr-BE" sz="2000" dirty="0"/>
              <a:t> </a:t>
            </a:r>
            <a:r>
              <a:rPr lang="fr-BE" sz="2000" dirty="0" err="1"/>
              <a:t>some</a:t>
            </a:r>
            <a:r>
              <a:rPr lang="fr-BE" sz="2000" dirty="0"/>
              <a:t> </a:t>
            </a:r>
            <a:r>
              <a:rPr lang="fr-BE" sz="2000" dirty="0" err="1"/>
              <a:t>interesting</a:t>
            </a:r>
            <a:r>
              <a:rPr lang="fr-BE" sz="2000" dirty="0"/>
              <a:t> couple of 2 </a:t>
            </a:r>
            <a:r>
              <a:rPr lang="fr-BE" sz="2000" dirty="0" err="1"/>
              <a:t>genes</a:t>
            </a:r>
            <a:r>
              <a:rPr lang="fr-BE" sz="2000" dirty="0"/>
              <a:t>. </a:t>
            </a:r>
            <a:r>
              <a:rPr lang="fr-BE" sz="2000" dirty="0" err="1"/>
              <a:t>We</a:t>
            </a:r>
            <a:r>
              <a:rPr lang="fr-BE" sz="2000" dirty="0"/>
              <a:t> </a:t>
            </a:r>
            <a:r>
              <a:rPr lang="fr-BE" sz="2000" dirty="0" err="1"/>
              <a:t>need</a:t>
            </a:r>
            <a:r>
              <a:rPr lang="fr-BE" sz="2000" dirty="0"/>
              <a:t> to know if </a:t>
            </a:r>
            <a:r>
              <a:rPr lang="fr-BE" sz="2000" dirty="0" err="1"/>
              <a:t>they</a:t>
            </a:r>
            <a:r>
              <a:rPr lang="fr-BE" sz="2000" dirty="0"/>
              <a:t> are </a:t>
            </a:r>
            <a:r>
              <a:rPr lang="fr-BE" sz="2000" dirty="0" err="1"/>
              <a:t>together</a:t>
            </a:r>
            <a:r>
              <a:rPr lang="fr-BE" sz="2000" dirty="0"/>
              <a:t> by « chance » or if </a:t>
            </a:r>
            <a:r>
              <a:rPr lang="fr-BE" sz="2000" dirty="0" err="1"/>
              <a:t>we</a:t>
            </a:r>
            <a:r>
              <a:rPr lang="fr-BE" sz="2000" dirty="0"/>
              <a:t> can </a:t>
            </a:r>
            <a:r>
              <a:rPr lang="fr-BE" sz="2000" dirty="0" err="1"/>
              <a:t>find</a:t>
            </a:r>
            <a:r>
              <a:rPr lang="fr-BE" sz="2000" dirty="0"/>
              <a:t> </a:t>
            </a:r>
            <a:r>
              <a:rPr lang="fr-BE" sz="2000" dirty="0" err="1"/>
              <a:t>them</a:t>
            </a:r>
            <a:r>
              <a:rPr lang="fr-BE" sz="2000" dirty="0"/>
              <a:t> </a:t>
            </a:r>
            <a:r>
              <a:rPr lang="fr-BE" sz="2000" dirty="0" err="1"/>
              <a:t>together</a:t>
            </a:r>
            <a:r>
              <a:rPr lang="fr-BE" sz="2000" dirty="0"/>
              <a:t> </a:t>
            </a:r>
            <a:r>
              <a:rPr lang="fr-BE" sz="2000" dirty="0" err="1"/>
              <a:t>into</a:t>
            </a:r>
            <a:r>
              <a:rPr lang="fr-BE" sz="2000" dirty="0"/>
              <a:t> </a:t>
            </a:r>
            <a:r>
              <a:rPr lang="fr-BE" sz="2000" dirty="0" err="1"/>
              <a:t>other</a:t>
            </a:r>
            <a:r>
              <a:rPr lang="fr-BE" sz="2000" dirty="0"/>
              <a:t> </a:t>
            </a:r>
            <a:r>
              <a:rPr lang="fr-BE" sz="2000" dirty="0" err="1"/>
              <a:t>organism</a:t>
            </a:r>
            <a:r>
              <a:rPr lang="fr-BE" sz="2000" dirty="0"/>
              <a:t>. For </a:t>
            </a:r>
            <a:r>
              <a:rPr lang="fr-BE" sz="2000" dirty="0" err="1"/>
              <a:t>that</a:t>
            </a:r>
            <a:r>
              <a:rPr lang="fr-BE" sz="2000" dirty="0"/>
              <a:t> </a:t>
            </a:r>
            <a:r>
              <a:rPr lang="fr-BE" sz="2000" dirty="0" err="1"/>
              <a:t>we</a:t>
            </a:r>
            <a:r>
              <a:rPr lang="fr-BE" sz="2000" dirty="0"/>
              <a:t> are going to use FLAGS.</a:t>
            </a:r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r>
              <a:rPr lang="fr-BE" sz="2000" dirty="0">
                <a:hlinkClick r:id="rId2"/>
              </a:rPr>
              <a:t>http://www.webflags.se/</a:t>
            </a: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r>
              <a:rPr lang="fr-BE" sz="2000" dirty="0"/>
              <a:t>FLAGS : « </a:t>
            </a:r>
            <a:r>
              <a:rPr lang="en-GB" sz="2000" i="1" dirty="0"/>
              <a:t>Predicting protein functional association</a:t>
            </a:r>
          </a:p>
          <a:p>
            <a:pPr marL="0" indent="0">
              <a:buNone/>
            </a:pPr>
            <a:r>
              <a:rPr lang="en-GB" sz="2000" i="1" dirty="0"/>
              <a:t> by analysis of conservation of genomic context</a:t>
            </a:r>
          </a:p>
          <a:p>
            <a:pPr marL="0" indent="0">
              <a:buNone/>
            </a:pPr>
            <a:r>
              <a:rPr lang="en-GB" sz="2000" i="1" dirty="0"/>
              <a:t> (Flanking Genes).”</a:t>
            </a:r>
            <a:endParaRPr lang="fr-BE" sz="20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E2CBB8-552F-4046-AF45-A542AB43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09" y="2242181"/>
            <a:ext cx="4891818" cy="40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1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FLAG </a:t>
            </a:r>
            <a:r>
              <a:rPr lang="fr-BE" u="sng" dirty="0" err="1"/>
              <a:t>example</a:t>
            </a:r>
            <a:endParaRPr lang="fr-BE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2E0217-071F-4252-80A5-C175B2C96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296"/>
            <a:ext cx="12192000" cy="197223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3832096-A765-4BDA-9148-24B50DF5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3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/>
              <a:t>1) Take one figure with successive module of 2 short </a:t>
            </a:r>
            <a:r>
              <a:rPr lang="fr-BE" sz="2000" dirty="0" err="1"/>
              <a:t>genes</a:t>
            </a:r>
            <a:endParaRPr lang="fr-BE" sz="2000" dirty="0"/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1554EAF4-B926-4B3A-B1BD-E86FB6E61298}"/>
              </a:ext>
            </a:extLst>
          </p:cNvPr>
          <p:cNvSpPr/>
          <p:nvPr/>
        </p:nvSpPr>
        <p:spPr>
          <a:xfrm>
            <a:off x="2826327" y="2150918"/>
            <a:ext cx="665018" cy="1278082"/>
          </a:xfrm>
          <a:prstGeom prst="frame">
            <a:avLst>
              <a:gd name="adj1" fmla="val 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5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FLAG </a:t>
            </a:r>
            <a:r>
              <a:rPr lang="fr-BE" u="sng" dirty="0" err="1"/>
              <a:t>example</a:t>
            </a:r>
            <a:endParaRPr lang="fr-BE" u="sng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3832096-A765-4BDA-9148-24B50DF5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3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/>
              <a:t>2) Check with </a:t>
            </a:r>
            <a:r>
              <a:rPr lang="fr-BE" sz="2000" dirty="0" err="1"/>
              <a:t>FgenesB</a:t>
            </a:r>
            <a:r>
              <a:rPr lang="fr-BE" sz="2000" dirty="0"/>
              <a:t> if they are part of the same operon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565835-4B79-4512-9E4E-B25FBC2C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00" y="1604477"/>
            <a:ext cx="4660287" cy="5195455"/>
          </a:xfrm>
          <a:prstGeom prst="rect">
            <a:avLst/>
          </a:prstGeom>
        </p:spPr>
      </p:pic>
      <p:sp>
        <p:nvSpPr>
          <p:cNvPr id="11" name="Cadre 10">
            <a:extLst>
              <a:ext uri="{FF2B5EF4-FFF2-40B4-BE49-F238E27FC236}">
                <a16:creationId xmlns:a16="http://schemas.microsoft.com/office/drawing/2014/main" id="{A981CD96-72B2-4F43-BBB3-1EADAB157486}"/>
              </a:ext>
            </a:extLst>
          </p:cNvPr>
          <p:cNvSpPr/>
          <p:nvPr/>
        </p:nvSpPr>
        <p:spPr>
          <a:xfrm>
            <a:off x="5096435" y="3563470"/>
            <a:ext cx="4496551" cy="242047"/>
          </a:xfrm>
          <a:prstGeom prst="frame">
            <a:avLst>
              <a:gd name="adj1" fmla="val 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7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Day 1 : introduction and CECI cluster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r>
              <a:rPr lang="fr-BE" dirty="0"/>
              <a:t>Presentation of the </a:t>
            </a:r>
            <a:r>
              <a:rPr lang="fr-BE" dirty="0" err="1"/>
              <a:t>project</a:t>
            </a:r>
            <a:r>
              <a:rPr lang="fr-BE" dirty="0"/>
              <a:t> of </a:t>
            </a:r>
            <a:r>
              <a:rPr lang="fr-BE" dirty="0" err="1"/>
              <a:t>defense</a:t>
            </a:r>
            <a:r>
              <a:rPr lang="fr-BE" dirty="0"/>
              <a:t> system</a:t>
            </a:r>
          </a:p>
          <a:p>
            <a:r>
              <a:rPr lang="fr-BE" dirty="0" err="1"/>
              <a:t>Explanation</a:t>
            </a:r>
            <a:r>
              <a:rPr lang="fr-BE" dirty="0"/>
              <a:t> of the essential concept : </a:t>
            </a:r>
            <a:r>
              <a:rPr lang="fr-BE" dirty="0" err="1"/>
              <a:t>defense</a:t>
            </a:r>
            <a:r>
              <a:rPr lang="fr-BE" dirty="0"/>
              <a:t> system, phage infection, prophage, </a:t>
            </a:r>
            <a:r>
              <a:rPr lang="fr-BE" dirty="0" err="1"/>
              <a:t>defense</a:t>
            </a:r>
            <a:r>
              <a:rPr lang="fr-BE" dirty="0"/>
              <a:t> </a:t>
            </a:r>
            <a:r>
              <a:rPr lang="fr-BE" dirty="0" err="1"/>
              <a:t>islands</a:t>
            </a:r>
            <a:r>
              <a:rPr lang="fr-BE" dirty="0"/>
              <a:t>, </a:t>
            </a:r>
            <a:r>
              <a:rPr lang="fr-BE" dirty="0" err="1"/>
              <a:t>bioinformatic</a:t>
            </a:r>
            <a:r>
              <a:rPr lang="fr-BE" dirty="0"/>
              <a:t> and experimental </a:t>
            </a:r>
            <a:r>
              <a:rPr lang="fr-BE" dirty="0" err="1"/>
              <a:t>strategy</a:t>
            </a:r>
            <a:r>
              <a:rPr lang="fr-BE" dirty="0"/>
              <a:t>,…</a:t>
            </a:r>
          </a:p>
          <a:p>
            <a:r>
              <a:rPr lang="fr-BE" dirty="0"/>
              <a:t>Presentation of </a:t>
            </a:r>
            <a:r>
              <a:rPr lang="fr-BE" dirty="0" err="1"/>
              <a:t>our</a:t>
            </a:r>
            <a:r>
              <a:rPr lang="fr-BE" dirty="0"/>
              <a:t> data and </a:t>
            </a:r>
            <a:r>
              <a:rPr lang="fr-BE" dirty="0" err="1"/>
              <a:t>example</a:t>
            </a:r>
            <a:r>
              <a:rPr lang="fr-BE" dirty="0"/>
              <a:t> of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endParaRPr lang="fr-BE" dirty="0"/>
          </a:p>
          <a:p>
            <a:r>
              <a:rPr lang="fr-BE" dirty="0"/>
              <a:t>Installation of </a:t>
            </a:r>
            <a:r>
              <a:rPr lang="fr-BE" dirty="0" err="1"/>
              <a:t>MobaXterm</a:t>
            </a:r>
            <a:r>
              <a:rPr lang="fr-BE" dirty="0"/>
              <a:t> </a:t>
            </a:r>
          </a:p>
          <a:p>
            <a:r>
              <a:rPr lang="fr-BE" dirty="0" err="1"/>
              <a:t>Downloading</a:t>
            </a:r>
            <a:r>
              <a:rPr lang="fr-BE" dirty="0"/>
              <a:t> of a folder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github</a:t>
            </a:r>
            <a:r>
              <a:rPr lang="fr-BE" dirty="0"/>
              <a:t> on which I </a:t>
            </a:r>
            <a:r>
              <a:rPr lang="fr-BE" dirty="0" err="1"/>
              <a:t>added</a:t>
            </a:r>
            <a:r>
              <a:rPr lang="fr-BE" dirty="0"/>
              <a:t> the data (contigs and </a:t>
            </a:r>
            <a:r>
              <a:rPr lang="fr-BE" dirty="0" err="1"/>
              <a:t>genes</a:t>
            </a:r>
            <a:r>
              <a:rPr lang="fr-BE" dirty="0"/>
              <a:t> </a:t>
            </a:r>
            <a:r>
              <a:rPr lang="fr-BE" dirty="0" err="1"/>
              <a:t>constituting</a:t>
            </a:r>
            <a:r>
              <a:rPr lang="fr-BE" dirty="0"/>
              <a:t> the contigs)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854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FLAG </a:t>
            </a:r>
            <a:r>
              <a:rPr lang="fr-BE" u="sng" dirty="0" err="1"/>
              <a:t>example</a:t>
            </a:r>
            <a:endParaRPr lang="fr-BE" u="sng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3832096-A765-4BDA-9148-24B50DF5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3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/>
              <a:t>3) Launch </a:t>
            </a:r>
            <a:r>
              <a:rPr lang="fr-BE" sz="2000" dirty="0" err="1"/>
              <a:t>webflags</a:t>
            </a:r>
            <a:r>
              <a:rPr lang="fr-BE" sz="2000" dirty="0"/>
              <a:t> for </a:t>
            </a:r>
            <a:r>
              <a:rPr lang="fr-BE" sz="2000" dirty="0" err="1"/>
              <a:t>these</a:t>
            </a:r>
            <a:r>
              <a:rPr lang="fr-BE" sz="2000" dirty="0"/>
              <a:t> 2 </a:t>
            </a:r>
            <a:r>
              <a:rPr lang="fr-BE" sz="2000" dirty="0" err="1"/>
              <a:t>genes</a:t>
            </a:r>
            <a:endParaRPr lang="fr-BE" sz="2000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60226C63-98FD-45B3-A6C2-3C674500E4A5}"/>
              </a:ext>
            </a:extLst>
          </p:cNvPr>
          <p:cNvSpPr/>
          <p:nvPr/>
        </p:nvSpPr>
        <p:spPr>
          <a:xfrm>
            <a:off x="4691835" y="188203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10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F9BBA7B8-9086-4EC1-8162-41BD5B51EFF3}"/>
              </a:ext>
            </a:extLst>
          </p:cNvPr>
          <p:cNvSpPr/>
          <p:nvPr/>
        </p:nvSpPr>
        <p:spPr>
          <a:xfrm>
            <a:off x="5842062" y="4507771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9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05C3FC-E817-4034-9565-55F82455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86" y="5151306"/>
            <a:ext cx="7968343" cy="16317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6E901C-56AB-40D5-91DC-8A8ECEF6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65" y="2679878"/>
            <a:ext cx="8285584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2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Work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3832096-A765-4BDA-9148-24B50DF5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2"/>
            <a:ext cx="11331175" cy="517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2000" dirty="0"/>
              <a:t>Launch the same 3 </a:t>
            </a:r>
            <a:r>
              <a:rPr lang="fr-BE" sz="2000" dirty="0" err="1"/>
              <a:t>steps</a:t>
            </a:r>
            <a:r>
              <a:rPr lang="fr-BE" sz="2000" dirty="0"/>
              <a:t> with </a:t>
            </a:r>
            <a:r>
              <a:rPr lang="fr-BE" sz="2000" dirty="0" err="1"/>
              <a:t>some</a:t>
            </a:r>
            <a:r>
              <a:rPr lang="fr-BE" sz="2000" dirty="0"/>
              <a:t> </a:t>
            </a:r>
            <a:r>
              <a:rPr lang="fr-BE" sz="2000" dirty="0" err="1"/>
              <a:t>interesting</a:t>
            </a:r>
            <a:r>
              <a:rPr lang="fr-BE" sz="2000" dirty="0"/>
              <a:t> other couples of two </a:t>
            </a:r>
            <a:r>
              <a:rPr lang="fr-BE" sz="2000" dirty="0" err="1"/>
              <a:t>genes</a:t>
            </a:r>
            <a:endParaRPr lang="fr-BE" sz="2000" dirty="0"/>
          </a:p>
          <a:p>
            <a:pPr marL="0" indent="0">
              <a:buNone/>
            </a:pPr>
            <a:r>
              <a:rPr lang="fr-BE" sz="2000" dirty="0"/>
              <a:t>For </a:t>
            </a:r>
            <a:r>
              <a:rPr lang="fr-BE" sz="2000" dirty="0" err="1"/>
              <a:t>example</a:t>
            </a: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457200" indent="-457200">
              <a:buAutoNum type="arabicParenR"/>
            </a:pPr>
            <a:r>
              <a:rPr lang="fr-BE" sz="2000" dirty="0"/>
              <a:t>Select good contigs </a:t>
            </a:r>
            <a:r>
              <a:rPr lang="fr-BE" sz="2000" dirty="0" err="1"/>
              <a:t>based</a:t>
            </a:r>
            <a:r>
              <a:rPr lang="fr-BE" sz="2000" dirty="0"/>
              <a:t> on figure</a:t>
            </a:r>
          </a:p>
          <a:p>
            <a:pPr marL="457200" indent="-457200">
              <a:buAutoNum type="arabicParenR"/>
            </a:pPr>
            <a:r>
              <a:rPr lang="fr-BE" sz="2000" dirty="0"/>
              <a:t>Check if they are on the same operon</a:t>
            </a:r>
          </a:p>
          <a:p>
            <a:pPr marL="457200" indent="-457200">
              <a:buAutoNum type="arabicParenR"/>
            </a:pPr>
            <a:r>
              <a:rPr lang="fr-BE" sz="2000" dirty="0" err="1"/>
              <a:t>We</a:t>
            </a:r>
            <a:r>
              <a:rPr lang="fr-BE" sz="2000" dirty="0"/>
              <a:t> launch on Flags</a:t>
            </a:r>
          </a:p>
          <a:p>
            <a:pPr marL="457200" indent="-457200">
              <a:buAutoNum type="arabicParenR"/>
            </a:pPr>
            <a:r>
              <a:rPr lang="fr-BE" sz="2000" dirty="0" err="1"/>
              <a:t>We</a:t>
            </a:r>
            <a:r>
              <a:rPr lang="fr-BE" sz="2000" dirty="0"/>
              <a:t> select the </a:t>
            </a:r>
            <a:r>
              <a:rPr lang="fr-BE" sz="2000" dirty="0" err="1"/>
              <a:t>ones</a:t>
            </a:r>
            <a:r>
              <a:rPr lang="fr-BE" sz="2000" dirty="0"/>
              <a:t> to launch on Alphafold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7720D4-31C9-47F3-BE25-E176FD417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0041"/>
            <a:ext cx="12192000" cy="1972235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42A10406-F68C-4666-992C-21728A417D06}"/>
              </a:ext>
            </a:extLst>
          </p:cNvPr>
          <p:cNvSpPr/>
          <p:nvPr/>
        </p:nvSpPr>
        <p:spPr>
          <a:xfrm>
            <a:off x="3930298" y="2630419"/>
            <a:ext cx="563643" cy="1278082"/>
          </a:xfrm>
          <a:prstGeom prst="frame">
            <a:avLst>
              <a:gd name="adj1" fmla="val 7813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471442B3-70BF-46CB-AFB1-AD303E343035}"/>
              </a:ext>
            </a:extLst>
          </p:cNvPr>
          <p:cNvSpPr/>
          <p:nvPr/>
        </p:nvSpPr>
        <p:spPr>
          <a:xfrm>
            <a:off x="1205683" y="2630419"/>
            <a:ext cx="563643" cy="1278082"/>
          </a:xfrm>
          <a:prstGeom prst="frame">
            <a:avLst>
              <a:gd name="adj1" fmla="val 7813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6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>
            <a:normAutofit/>
          </a:bodyPr>
          <a:lstStyle/>
          <a:p>
            <a:r>
              <a:rPr lang="fr-BE" u="sng" dirty="0"/>
              <a:t>Alphafold</a:t>
            </a:r>
          </a:p>
        </p:txBody>
      </p:sp>
    </p:spTree>
    <p:extLst>
      <p:ext uri="{BB962C8B-B14F-4D97-AF65-F5344CB8AC3E}">
        <p14:creationId xmlns:p14="http://schemas.microsoft.com/office/powerpoint/2010/main" val="34307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Day 7 :</a:t>
            </a:r>
            <a:r>
              <a:rPr lang="fr-BE" u="sng" dirty="0" err="1"/>
              <a:t>Results</a:t>
            </a:r>
            <a:r>
              <a:rPr lang="fr-BE" u="sng" dirty="0"/>
              <a:t> analyze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We</a:t>
            </a:r>
            <a:r>
              <a:rPr lang="fr-BE" dirty="0"/>
              <a:t> take all result to analyze the </a:t>
            </a:r>
            <a:r>
              <a:rPr lang="fr-BE" dirty="0" err="1"/>
              <a:t>figured</a:t>
            </a:r>
            <a:r>
              <a:rPr lang="fr-BE" dirty="0"/>
              <a:t> and the </a:t>
            </a:r>
            <a:r>
              <a:rPr lang="fr-BE" dirty="0" err="1"/>
              <a:t>unknown</a:t>
            </a:r>
            <a:r>
              <a:rPr lang="fr-BE" dirty="0"/>
              <a:t> </a:t>
            </a:r>
            <a:r>
              <a:rPr lang="fr-BE" dirty="0" err="1"/>
              <a:t>genes</a:t>
            </a:r>
            <a:r>
              <a:rPr lang="fr-BE" dirty="0"/>
              <a:t> and select the </a:t>
            </a:r>
            <a:r>
              <a:rPr lang="fr-BE" dirty="0" err="1"/>
              <a:t>potential</a:t>
            </a:r>
            <a:r>
              <a:rPr lang="fr-BE" dirty="0"/>
              <a:t> </a:t>
            </a:r>
            <a:r>
              <a:rPr lang="fr-BE" dirty="0" err="1"/>
              <a:t>defense</a:t>
            </a:r>
            <a:r>
              <a:rPr lang="fr-BE" dirty="0"/>
              <a:t> system.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Maybe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explanation</a:t>
            </a:r>
            <a:r>
              <a:rPr lang="fr-BE" dirty="0"/>
              <a:t> of experimental part (</a:t>
            </a:r>
            <a:r>
              <a:rPr lang="fr-BE" dirty="0" err="1"/>
              <a:t>killing</a:t>
            </a:r>
            <a:r>
              <a:rPr lang="fr-BE" dirty="0"/>
              <a:t> </a:t>
            </a:r>
            <a:r>
              <a:rPr lang="fr-BE" dirty="0" err="1"/>
              <a:t>rescue</a:t>
            </a:r>
            <a:r>
              <a:rPr lang="fr-BE"/>
              <a:t> test)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586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10398538" cy="735440"/>
          </a:xfrm>
        </p:spPr>
        <p:txBody>
          <a:bodyPr>
            <a:normAutofit fontScale="90000"/>
          </a:bodyPr>
          <a:lstStyle/>
          <a:p>
            <a:r>
              <a:rPr lang="fr-BE" u="sng" dirty="0"/>
              <a:t>Annexe : identification of Tyrosine recombinase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71808-D6B0-4BF8-A716-E2545ED2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127943"/>
            <a:ext cx="10965043" cy="504902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As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saw</a:t>
            </a:r>
            <a:r>
              <a:rPr lang="fr-BE" dirty="0"/>
              <a:t> in introduction, </a:t>
            </a:r>
            <a:r>
              <a:rPr lang="fr-BE" dirty="0" err="1"/>
              <a:t>defense</a:t>
            </a:r>
            <a:r>
              <a:rPr lang="fr-BE" dirty="0"/>
              <a:t> system are </a:t>
            </a:r>
            <a:r>
              <a:rPr lang="fr-BE" dirty="0" err="1"/>
              <a:t>often</a:t>
            </a:r>
            <a:r>
              <a:rPr lang="fr-BE" dirty="0"/>
              <a:t> </a:t>
            </a:r>
            <a:r>
              <a:rPr lang="fr-BE" dirty="0" err="1"/>
              <a:t>near</a:t>
            </a:r>
            <a:r>
              <a:rPr lang="fr-BE" dirty="0"/>
              <a:t> of mobile </a:t>
            </a:r>
            <a:r>
              <a:rPr lang="fr-BE" dirty="0" err="1"/>
              <a:t>genetic</a:t>
            </a:r>
            <a:r>
              <a:rPr lang="fr-BE" dirty="0"/>
              <a:t> </a:t>
            </a:r>
            <a:r>
              <a:rPr lang="fr-BE" dirty="0" err="1"/>
              <a:t>element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So </a:t>
            </a: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got</a:t>
            </a:r>
            <a:r>
              <a:rPr lang="fr-BE" dirty="0"/>
              <a:t> a hmm file of Tyrosine recombinase and </a:t>
            </a:r>
            <a:r>
              <a:rPr lang="fr-BE" dirty="0" err="1"/>
              <a:t>we</a:t>
            </a:r>
            <a:r>
              <a:rPr lang="fr-BE" dirty="0"/>
              <a:t> want to </a:t>
            </a:r>
            <a:r>
              <a:rPr lang="fr-BE" dirty="0" err="1"/>
              <a:t>color</a:t>
            </a:r>
            <a:r>
              <a:rPr lang="fr-BE" dirty="0"/>
              <a:t> </a:t>
            </a:r>
            <a:r>
              <a:rPr lang="fr-BE" dirty="0" err="1"/>
              <a:t>our</a:t>
            </a:r>
            <a:r>
              <a:rPr lang="fr-BE" dirty="0"/>
              <a:t> figure to </a:t>
            </a:r>
            <a:r>
              <a:rPr lang="fr-BE" dirty="0" err="1"/>
              <a:t>detect</a:t>
            </a:r>
            <a:r>
              <a:rPr lang="fr-BE" dirty="0"/>
              <a:t> tyrosine recombinase and </a:t>
            </a:r>
            <a:r>
              <a:rPr lang="fr-BE" dirty="0" err="1"/>
              <a:t>so</a:t>
            </a:r>
            <a:r>
              <a:rPr lang="fr-BE" dirty="0"/>
              <a:t> select best candidates for experimental validation.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How </a:t>
            </a:r>
            <a:r>
              <a:rPr lang="fr-BE" dirty="0" err="1"/>
              <a:t>we</a:t>
            </a:r>
            <a:r>
              <a:rPr lang="fr-BE" dirty="0"/>
              <a:t> can do </a:t>
            </a:r>
            <a:r>
              <a:rPr lang="fr-BE" dirty="0" err="1"/>
              <a:t>that</a:t>
            </a:r>
            <a:r>
              <a:rPr lang="fr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032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Step of </a:t>
            </a:r>
            <a:r>
              <a:rPr lang="fr-BE" u="sng" dirty="0" err="1"/>
              <a:t>our</a:t>
            </a:r>
            <a:r>
              <a:rPr lang="fr-BE" u="sng" dirty="0"/>
              <a:t> </a:t>
            </a:r>
            <a:r>
              <a:rPr lang="fr-BE" u="sng" dirty="0" err="1"/>
              <a:t>internship</a:t>
            </a:r>
            <a:endParaRPr lang="fr-BE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CF17B-82AD-46F4-ABE7-72BA34DC896F}"/>
              </a:ext>
            </a:extLst>
          </p:cNvPr>
          <p:cNvSpPr/>
          <p:nvPr/>
        </p:nvSpPr>
        <p:spPr>
          <a:xfrm>
            <a:off x="298415" y="2321817"/>
            <a:ext cx="4231162" cy="60275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Extraction of 58 </a:t>
            </a:r>
            <a:r>
              <a:rPr lang="fr-BE" dirty="0" err="1">
                <a:solidFill>
                  <a:schemeClr val="bg1"/>
                </a:solidFill>
              </a:rPr>
              <a:t>random</a:t>
            </a:r>
            <a:r>
              <a:rPr lang="fr-BE" dirty="0">
                <a:solidFill>
                  <a:schemeClr val="bg1"/>
                </a:solidFill>
              </a:rPr>
              <a:t> contigs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EDA603-13A0-4162-8F72-AEA380300C31}"/>
              </a:ext>
            </a:extLst>
          </p:cNvPr>
          <p:cNvSpPr/>
          <p:nvPr/>
        </p:nvSpPr>
        <p:spPr>
          <a:xfrm>
            <a:off x="298415" y="979091"/>
            <a:ext cx="4320674" cy="6689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1"/>
                </a:solidFill>
              </a:rPr>
              <a:t>Data </a:t>
            </a:r>
            <a:r>
              <a:rPr lang="fr-BE" sz="1600" dirty="0" err="1">
                <a:solidFill>
                  <a:schemeClr val="bg1"/>
                </a:solidFill>
              </a:rPr>
              <a:t>from</a:t>
            </a:r>
            <a:r>
              <a:rPr lang="fr-BE" sz="1600" dirty="0">
                <a:solidFill>
                  <a:schemeClr val="bg1"/>
                </a:solidFill>
              </a:rPr>
              <a:t> TARA </a:t>
            </a:r>
            <a:r>
              <a:rPr lang="fr-BE" sz="1600" dirty="0" err="1">
                <a:solidFill>
                  <a:schemeClr val="bg1"/>
                </a:solidFill>
              </a:rPr>
              <a:t>Oceans</a:t>
            </a:r>
            <a:endParaRPr lang="fr-BE" sz="1600" dirty="0">
              <a:solidFill>
                <a:schemeClr val="bg1"/>
              </a:solidFill>
            </a:endParaRPr>
          </a:p>
          <a:p>
            <a:pPr algn="ctr"/>
            <a:r>
              <a:rPr lang="fr-BE" sz="1600" dirty="0">
                <a:solidFill>
                  <a:schemeClr val="bg1"/>
                </a:solidFill>
              </a:rPr>
              <a:t>86 M contigs (154 M </a:t>
            </a:r>
            <a:r>
              <a:rPr lang="fr-BE" sz="1600" dirty="0" err="1">
                <a:solidFill>
                  <a:schemeClr val="bg1"/>
                </a:solidFill>
              </a:rPr>
              <a:t>genes</a:t>
            </a:r>
            <a:r>
              <a:rPr lang="fr-BE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AB836-164F-466F-889D-16B130B7815E}"/>
              </a:ext>
            </a:extLst>
          </p:cNvPr>
          <p:cNvCxnSpPr>
            <a:cxnSpLocks/>
          </p:cNvCxnSpPr>
          <p:nvPr/>
        </p:nvCxnSpPr>
        <p:spPr>
          <a:xfrm>
            <a:off x="2456953" y="1781092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5BF1B6-BA7A-4661-95CB-8B4E30EF8B97}"/>
              </a:ext>
            </a:extLst>
          </p:cNvPr>
          <p:cNvSpPr/>
          <p:nvPr/>
        </p:nvSpPr>
        <p:spPr>
          <a:xfrm>
            <a:off x="298415" y="3598335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Filtration of contigs with Command line in CECI cluster and </a:t>
            </a:r>
            <a:r>
              <a:rPr lang="fr-BE" dirty="0" err="1">
                <a:solidFill>
                  <a:schemeClr val="tx1"/>
                </a:solidFill>
              </a:rPr>
              <a:t>Seqkit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tools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D9DD5F-FF23-465C-AB80-99C23D1B25A3}"/>
              </a:ext>
            </a:extLst>
          </p:cNvPr>
          <p:cNvCxnSpPr>
            <a:cxnSpLocks/>
          </p:cNvCxnSpPr>
          <p:nvPr/>
        </p:nvCxnSpPr>
        <p:spPr>
          <a:xfrm>
            <a:off x="2456953" y="3057610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D824D6-8AE8-43F3-8734-9183B578B9E3}"/>
              </a:ext>
            </a:extLst>
          </p:cNvPr>
          <p:cNvSpPr/>
          <p:nvPr/>
        </p:nvSpPr>
        <p:spPr>
          <a:xfrm>
            <a:off x="298415" y="4874853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Extraction of information on </a:t>
            </a:r>
            <a:r>
              <a:rPr lang="fr-BE" dirty="0" err="1">
                <a:solidFill>
                  <a:schemeClr val="tx1"/>
                </a:solidFill>
              </a:rPr>
              <a:t>these</a:t>
            </a:r>
            <a:r>
              <a:rPr lang="fr-BE" dirty="0">
                <a:solidFill>
                  <a:schemeClr val="tx1"/>
                </a:solidFill>
              </a:rPr>
              <a:t> data with command line and R/</a:t>
            </a:r>
            <a:r>
              <a:rPr lang="fr-BE" dirty="0" err="1">
                <a:solidFill>
                  <a:schemeClr val="tx1"/>
                </a:solidFill>
              </a:rPr>
              <a:t>Rstudio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A3E840-6AED-40F3-96F6-1C4C56E3B735}"/>
              </a:ext>
            </a:extLst>
          </p:cNvPr>
          <p:cNvCxnSpPr>
            <a:cxnSpLocks/>
          </p:cNvCxnSpPr>
          <p:nvPr/>
        </p:nvCxnSpPr>
        <p:spPr>
          <a:xfrm>
            <a:off x="2474181" y="4331144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49BC34-F4EF-4212-A8F5-48707389FEC2}"/>
              </a:ext>
            </a:extLst>
          </p:cNvPr>
          <p:cNvSpPr/>
          <p:nvPr/>
        </p:nvSpPr>
        <p:spPr>
          <a:xfrm>
            <a:off x="6599582" y="357809"/>
            <a:ext cx="5293995" cy="2425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 dirty="0"/>
          </a:p>
          <a:p>
            <a:r>
              <a:rPr lang="fr-BE" dirty="0"/>
              <a:t>- how to use the CECI cluster to analyze </a:t>
            </a:r>
            <a:r>
              <a:rPr lang="fr-BE" dirty="0" err="1"/>
              <a:t>your</a:t>
            </a:r>
            <a:r>
              <a:rPr lang="fr-BE" dirty="0"/>
              <a:t> data</a:t>
            </a:r>
          </a:p>
          <a:p>
            <a:r>
              <a:rPr lang="fr-BE" dirty="0"/>
              <a:t>- how to use command line to quick </a:t>
            </a:r>
            <a:r>
              <a:rPr lang="fr-BE" dirty="0" err="1"/>
              <a:t>work</a:t>
            </a:r>
            <a:r>
              <a:rPr lang="fr-BE" dirty="0"/>
              <a:t> on data, files, documents, …</a:t>
            </a:r>
          </a:p>
          <a:p>
            <a:r>
              <a:rPr lang="fr-BE" dirty="0"/>
              <a:t>- how to use </a:t>
            </a:r>
            <a:r>
              <a:rPr lang="fr-BE" dirty="0" err="1"/>
              <a:t>seqkit</a:t>
            </a:r>
            <a:r>
              <a:rPr lang="fr-BE" dirty="0"/>
              <a:t> for </a:t>
            </a:r>
            <a:r>
              <a:rPr lang="fr-BE" dirty="0" err="1"/>
              <a:t>some</a:t>
            </a:r>
            <a:r>
              <a:rPr lang="fr-BE" dirty="0"/>
              <a:t> sequences manipulations</a:t>
            </a:r>
          </a:p>
          <a:p>
            <a:r>
              <a:rPr lang="fr-BE" dirty="0"/>
              <a:t>- How to use R for </a:t>
            </a:r>
            <a:r>
              <a:rPr lang="fr-BE" dirty="0" err="1"/>
              <a:t>some</a:t>
            </a:r>
            <a:r>
              <a:rPr lang="fr-BE" dirty="0"/>
              <a:t> sequence informations extraction</a:t>
            </a:r>
          </a:p>
          <a:p>
            <a:pPr algn="ctr"/>
            <a:endParaRPr lang="fr-BE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92150AF-EB7D-44F2-9EB1-1A71F05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" y="3184867"/>
            <a:ext cx="1498294" cy="41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000" dirty="0">
                <a:sym typeface="Wingdings" panose="05000000000000000000" pitchFamily="2" charset="2"/>
              </a:rPr>
              <a:t>Tue 26/04 – </a:t>
            </a: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AM</a:t>
            </a:r>
          </a:p>
        </p:txBody>
      </p:sp>
    </p:spTree>
    <p:extLst>
      <p:ext uri="{BB962C8B-B14F-4D97-AF65-F5344CB8AC3E}">
        <p14:creationId xmlns:p14="http://schemas.microsoft.com/office/powerpoint/2010/main" val="147358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Step of </a:t>
            </a:r>
            <a:r>
              <a:rPr lang="fr-BE" u="sng" dirty="0" err="1"/>
              <a:t>our</a:t>
            </a:r>
            <a:r>
              <a:rPr lang="fr-BE" u="sng" dirty="0"/>
              <a:t> </a:t>
            </a:r>
            <a:r>
              <a:rPr lang="fr-BE" u="sng" dirty="0" err="1"/>
              <a:t>internship</a:t>
            </a:r>
            <a:endParaRPr lang="fr-BE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CF17B-82AD-46F4-ABE7-72BA34DC896F}"/>
              </a:ext>
            </a:extLst>
          </p:cNvPr>
          <p:cNvSpPr/>
          <p:nvPr/>
        </p:nvSpPr>
        <p:spPr>
          <a:xfrm>
            <a:off x="298415" y="2321817"/>
            <a:ext cx="4231162" cy="60275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Extraction of 58 </a:t>
            </a:r>
            <a:r>
              <a:rPr lang="fr-BE" dirty="0" err="1">
                <a:solidFill>
                  <a:schemeClr val="bg1"/>
                </a:solidFill>
              </a:rPr>
              <a:t>random</a:t>
            </a:r>
            <a:r>
              <a:rPr lang="fr-BE" dirty="0">
                <a:solidFill>
                  <a:schemeClr val="bg1"/>
                </a:solidFill>
              </a:rPr>
              <a:t> contigs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EDA603-13A0-4162-8F72-AEA380300C31}"/>
              </a:ext>
            </a:extLst>
          </p:cNvPr>
          <p:cNvSpPr/>
          <p:nvPr/>
        </p:nvSpPr>
        <p:spPr>
          <a:xfrm>
            <a:off x="298415" y="979091"/>
            <a:ext cx="4320674" cy="6689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1"/>
                </a:solidFill>
              </a:rPr>
              <a:t>Data </a:t>
            </a:r>
            <a:r>
              <a:rPr lang="fr-BE" sz="1600" dirty="0" err="1">
                <a:solidFill>
                  <a:schemeClr val="bg1"/>
                </a:solidFill>
              </a:rPr>
              <a:t>from</a:t>
            </a:r>
            <a:r>
              <a:rPr lang="fr-BE" sz="1600" dirty="0">
                <a:solidFill>
                  <a:schemeClr val="bg1"/>
                </a:solidFill>
              </a:rPr>
              <a:t> TARA </a:t>
            </a:r>
            <a:r>
              <a:rPr lang="fr-BE" sz="1600" dirty="0" err="1">
                <a:solidFill>
                  <a:schemeClr val="bg1"/>
                </a:solidFill>
              </a:rPr>
              <a:t>Oceans</a:t>
            </a:r>
            <a:endParaRPr lang="fr-BE" sz="1600" dirty="0">
              <a:solidFill>
                <a:schemeClr val="bg1"/>
              </a:solidFill>
            </a:endParaRPr>
          </a:p>
          <a:p>
            <a:pPr algn="ctr"/>
            <a:r>
              <a:rPr lang="fr-BE" sz="1600" dirty="0">
                <a:solidFill>
                  <a:schemeClr val="bg1"/>
                </a:solidFill>
              </a:rPr>
              <a:t>86 M contigs (154 M </a:t>
            </a:r>
            <a:r>
              <a:rPr lang="fr-BE" sz="1600" dirty="0" err="1">
                <a:solidFill>
                  <a:schemeClr val="bg1"/>
                </a:solidFill>
              </a:rPr>
              <a:t>genes</a:t>
            </a:r>
            <a:r>
              <a:rPr lang="fr-BE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AB836-164F-466F-889D-16B130B7815E}"/>
              </a:ext>
            </a:extLst>
          </p:cNvPr>
          <p:cNvCxnSpPr>
            <a:cxnSpLocks/>
          </p:cNvCxnSpPr>
          <p:nvPr/>
        </p:nvCxnSpPr>
        <p:spPr>
          <a:xfrm>
            <a:off x="2456953" y="1781092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5BF1B6-BA7A-4661-95CB-8B4E30EF8B97}"/>
              </a:ext>
            </a:extLst>
          </p:cNvPr>
          <p:cNvSpPr/>
          <p:nvPr/>
        </p:nvSpPr>
        <p:spPr>
          <a:xfrm>
            <a:off x="298415" y="3598335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Filtration of contigs with Command line in CECI cluster and </a:t>
            </a:r>
            <a:r>
              <a:rPr lang="fr-BE" dirty="0" err="1">
                <a:solidFill>
                  <a:schemeClr val="tx1"/>
                </a:solidFill>
              </a:rPr>
              <a:t>Seqkit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tools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D9DD5F-FF23-465C-AB80-99C23D1B25A3}"/>
              </a:ext>
            </a:extLst>
          </p:cNvPr>
          <p:cNvCxnSpPr>
            <a:cxnSpLocks/>
          </p:cNvCxnSpPr>
          <p:nvPr/>
        </p:nvCxnSpPr>
        <p:spPr>
          <a:xfrm>
            <a:off x="2456953" y="3057610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D824D6-8AE8-43F3-8734-9183B578B9E3}"/>
              </a:ext>
            </a:extLst>
          </p:cNvPr>
          <p:cNvSpPr/>
          <p:nvPr/>
        </p:nvSpPr>
        <p:spPr>
          <a:xfrm>
            <a:off x="298415" y="4874853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Extraction of information on </a:t>
            </a:r>
            <a:r>
              <a:rPr lang="fr-BE" dirty="0" err="1">
                <a:solidFill>
                  <a:schemeClr val="tx1"/>
                </a:solidFill>
              </a:rPr>
              <a:t>these</a:t>
            </a:r>
            <a:r>
              <a:rPr lang="fr-BE" dirty="0">
                <a:solidFill>
                  <a:schemeClr val="tx1"/>
                </a:solidFill>
              </a:rPr>
              <a:t> data with command line and R/</a:t>
            </a:r>
            <a:r>
              <a:rPr lang="fr-BE" dirty="0" err="1">
                <a:solidFill>
                  <a:schemeClr val="tx1"/>
                </a:solidFill>
              </a:rPr>
              <a:t>Rstudio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14FB06-EDEC-4841-A7A5-940EB2DF9253}"/>
              </a:ext>
            </a:extLst>
          </p:cNvPr>
          <p:cNvCxnSpPr>
            <a:cxnSpLocks/>
          </p:cNvCxnSpPr>
          <p:nvPr/>
        </p:nvCxnSpPr>
        <p:spPr>
          <a:xfrm>
            <a:off x="3291840" y="6226538"/>
            <a:ext cx="492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A3E840-6AED-40F3-96F6-1C4C56E3B735}"/>
              </a:ext>
            </a:extLst>
          </p:cNvPr>
          <p:cNvCxnSpPr>
            <a:cxnSpLocks/>
          </p:cNvCxnSpPr>
          <p:nvPr/>
        </p:nvCxnSpPr>
        <p:spPr>
          <a:xfrm>
            <a:off x="2474181" y="4331144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3D80D9D-3EB3-4268-9D3A-6DFB7A1933A4}"/>
              </a:ext>
            </a:extLst>
          </p:cNvPr>
          <p:cNvCxnSpPr/>
          <p:nvPr/>
        </p:nvCxnSpPr>
        <p:spPr>
          <a:xfrm flipV="1">
            <a:off x="3291840" y="5709037"/>
            <a:ext cx="0" cy="517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6BA4268-2819-4788-8779-06F82907F8D6}"/>
              </a:ext>
            </a:extLst>
          </p:cNvPr>
          <p:cNvSpPr/>
          <p:nvPr/>
        </p:nvSpPr>
        <p:spPr>
          <a:xfrm>
            <a:off x="3949389" y="5849995"/>
            <a:ext cx="4231162" cy="6027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Detection</a:t>
            </a:r>
            <a:r>
              <a:rPr lang="fr-BE" dirty="0">
                <a:solidFill>
                  <a:schemeClr val="tx1"/>
                </a:solidFill>
              </a:rPr>
              <a:t> of prophages </a:t>
            </a:r>
            <a:r>
              <a:rPr lang="fr-BE" dirty="0" err="1">
                <a:solidFill>
                  <a:schemeClr val="tx1"/>
                </a:solidFill>
              </a:rPr>
              <a:t>into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our</a:t>
            </a:r>
            <a:r>
              <a:rPr lang="fr-BE" dirty="0">
                <a:solidFill>
                  <a:schemeClr val="tx1"/>
                </a:solidFill>
              </a:rPr>
              <a:t> data with </a:t>
            </a:r>
            <a:r>
              <a:rPr lang="fr-BE" dirty="0" err="1">
                <a:solidFill>
                  <a:schemeClr val="tx1"/>
                </a:solidFill>
              </a:rPr>
              <a:t>Virsorter</a:t>
            </a:r>
            <a:r>
              <a:rPr lang="fr-B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28C53-E2B3-4BC7-A048-600A436A6ADA}"/>
              </a:ext>
            </a:extLst>
          </p:cNvPr>
          <p:cNvSpPr/>
          <p:nvPr/>
        </p:nvSpPr>
        <p:spPr>
          <a:xfrm>
            <a:off x="6599590" y="353518"/>
            <a:ext cx="5293995" cy="2425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How to use a module on CECI cluster and how to send a script to the Cluster to make big analyze</a:t>
            </a:r>
          </a:p>
          <a:p>
            <a:pPr marL="285750" indent="-285750">
              <a:buFontTx/>
              <a:buChar char="-"/>
            </a:pPr>
            <a:r>
              <a:rPr lang="fr-BE" dirty="0"/>
              <a:t>How to </a:t>
            </a:r>
            <a:r>
              <a:rPr lang="fr-BE" dirty="0" err="1"/>
              <a:t>predict</a:t>
            </a:r>
            <a:r>
              <a:rPr lang="fr-BE" dirty="0"/>
              <a:t> prophage</a:t>
            </a:r>
          </a:p>
          <a:p>
            <a:pPr algn="ctr"/>
            <a:endParaRPr lang="fr-BE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B01DF92-5A62-49B3-BDCD-EE93D32750E9}"/>
              </a:ext>
            </a:extLst>
          </p:cNvPr>
          <p:cNvSpPr txBox="1">
            <a:spLocks/>
          </p:cNvSpPr>
          <p:nvPr/>
        </p:nvSpPr>
        <p:spPr>
          <a:xfrm>
            <a:off x="44258" y="3184867"/>
            <a:ext cx="1498294" cy="413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>
                <a:sym typeface="Wingdings" panose="05000000000000000000" pitchFamily="2" charset="2"/>
              </a:rPr>
              <a:t>Tue 26/04 – Wed 27/04 AM</a:t>
            </a:r>
            <a:endParaRPr lang="fr-BE" sz="2000" dirty="0">
              <a:sym typeface="Wingdings" panose="05000000000000000000" pitchFamily="2" charset="2"/>
            </a:endParaRP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548E735B-7E4A-4AA1-83ED-ED71532AA6A6}"/>
              </a:ext>
            </a:extLst>
          </p:cNvPr>
          <p:cNvSpPr txBox="1">
            <a:spLocks/>
          </p:cNvSpPr>
          <p:nvPr/>
        </p:nvSpPr>
        <p:spPr>
          <a:xfrm>
            <a:off x="3036970" y="6328707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PM</a:t>
            </a:r>
          </a:p>
        </p:txBody>
      </p:sp>
    </p:spTree>
    <p:extLst>
      <p:ext uri="{BB962C8B-B14F-4D97-AF65-F5344CB8AC3E}">
        <p14:creationId xmlns:p14="http://schemas.microsoft.com/office/powerpoint/2010/main" val="39408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Step of </a:t>
            </a:r>
            <a:r>
              <a:rPr lang="fr-BE" u="sng" dirty="0" err="1"/>
              <a:t>our</a:t>
            </a:r>
            <a:r>
              <a:rPr lang="fr-BE" u="sng" dirty="0"/>
              <a:t> </a:t>
            </a:r>
            <a:r>
              <a:rPr lang="fr-BE" u="sng" dirty="0" err="1"/>
              <a:t>internship</a:t>
            </a:r>
            <a:endParaRPr lang="fr-BE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CF17B-82AD-46F4-ABE7-72BA34DC896F}"/>
              </a:ext>
            </a:extLst>
          </p:cNvPr>
          <p:cNvSpPr/>
          <p:nvPr/>
        </p:nvSpPr>
        <p:spPr>
          <a:xfrm>
            <a:off x="298415" y="2321817"/>
            <a:ext cx="4231162" cy="60275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Extraction of 58 </a:t>
            </a:r>
            <a:r>
              <a:rPr lang="fr-BE" dirty="0" err="1">
                <a:solidFill>
                  <a:schemeClr val="bg1"/>
                </a:solidFill>
              </a:rPr>
              <a:t>random</a:t>
            </a:r>
            <a:r>
              <a:rPr lang="fr-BE" dirty="0">
                <a:solidFill>
                  <a:schemeClr val="bg1"/>
                </a:solidFill>
              </a:rPr>
              <a:t> contigs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EDA603-13A0-4162-8F72-AEA380300C31}"/>
              </a:ext>
            </a:extLst>
          </p:cNvPr>
          <p:cNvSpPr/>
          <p:nvPr/>
        </p:nvSpPr>
        <p:spPr>
          <a:xfrm>
            <a:off x="298415" y="979091"/>
            <a:ext cx="4320674" cy="6689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1"/>
                </a:solidFill>
              </a:rPr>
              <a:t>Data </a:t>
            </a:r>
            <a:r>
              <a:rPr lang="fr-BE" sz="1600" dirty="0" err="1">
                <a:solidFill>
                  <a:schemeClr val="bg1"/>
                </a:solidFill>
              </a:rPr>
              <a:t>from</a:t>
            </a:r>
            <a:r>
              <a:rPr lang="fr-BE" sz="1600" dirty="0">
                <a:solidFill>
                  <a:schemeClr val="bg1"/>
                </a:solidFill>
              </a:rPr>
              <a:t> TARA </a:t>
            </a:r>
            <a:r>
              <a:rPr lang="fr-BE" sz="1600" dirty="0" err="1">
                <a:solidFill>
                  <a:schemeClr val="bg1"/>
                </a:solidFill>
              </a:rPr>
              <a:t>Oceans</a:t>
            </a:r>
            <a:endParaRPr lang="fr-BE" sz="1600" dirty="0">
              <a:solidFill>
                <a:schemeClr val="bg1"/>
              </a:solidFill>
            </a:endParaRPr>
          </a:p>
          <a:p>
            <a:pPr algn="ctr"/>
            <a:r>
              <a:rPr lang="fr-BE" sz="1600" dirty="0">
                <a:solidFill>
                  <a:schemeClr val="bg1"/>
                </a:solidFill>
              </a:rPr>
              <a:t>86 M contigs (154 M </a:t>
            </a:r>
            <a:r>
              <a:rPr lang="fr-BE" sz="1600" dirty="0" err="1">
                <a:solidFill>
                  <a:schemeClr val="bg1"/>
                </a:solidFill>
              </a:rPr>
              <a:t>genes</a:t>
            </a:r>
            <a:r>
              <a:rPr lang="fr-BE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AB836-164F-466F-889D-16B130B7815E}"/>
              </a:ext>
            </a:extLst>
          </p:cNvPr>
          <p:cNvCxnSpPr>
            <a:cxnSpLocks/>
          </p:cNvCxnSpPr>
          <p:nvPr/>
        </p:nvCxnSpPr>
        <p:spPr>
          <a:xfrm>
            <a:off x="2456953" y="1781092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5BF1B6-BA7A-4661-95CB-8B4E30EF8B97}"/>
              </a:ext>
            </a:extLst>
          </p:cNvPr>
          <p:cNvSpPr/>
          <p:nvPr/>
        </p:nvSpPr>
        <p:spPr>
          <a:xfrm>
            <a:off x="298415" y="3598335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Filtration of contigs with Command line in CECI cluster and </a:t>
            </a:r>
            <a:r>
              <a:rPr lang="fr-BE" dirty="0" err="1">
                <a:solidFill>
                  <a:schemeClr val="tx1"/>
                </a:solidFill>
              </a:rPr>
              <a:t>Seqkit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tools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D9DD5F-FF23-465C-AB80-99C23D1B25A3}"/>
              </a:ext>
            </a:extLst>
          </p:cNvPr>
          <p:cNvCxnSpPr>
            <a:cxnSpLocks/>
          </p:cNvCxnSpPr>
          <p:nvPr/>
        </p:nvCxnSpPr>
        <p:spPr>
          <a:xfrm>
            <a:off x="2456953" y="3057610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B6663A0-D1B9-44DD-AFA1-389017B4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" y="3184867"/>
            <a:ext cx="1498294" cy="41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000" dirty="0">
                <a:sym typeface="Wingdings" panose="05000000000000000000" pitchFamily="2" charset="2"/>
              </a:rPr>
              <a:t>Tue 26/04 – </a:t>
            </a: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AM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D824D6-8AE8-43F3-8734-9183B578B9E3}"/>
              </a:ext>
            </a:extLst>
          </p:cNvPr>
          <p:cNvSpPr/>
          <p:nvPr/>
        </p:nvSpPr>
        <p:spPr>
          <a:xfrm>
            <a:off x="298415" y="4874853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Extraction of information on </a:t>
            </a:r>
            <a:r>
              <a:rPr lang="fr-BE" dirty="0" err="1">
                <a:solidFill>
                  <a:schemeClr val="tx1"/>
                </a:solidFill>
              </a:rPr>
              <a:t>these</a:t>
            </a:r>
            <a:r>
              <a:rPr lang="fr-BE" dirty="0">
                <a:solidFill>
                  <a:schemeClr val="tx1"/>
                </a:solidFill>
              </a:rPr>
              <a:t> data with command line and R/</a:t>
            </a:r>
            <a:r>
              <a:rPr lang="fr-BE" dirty="0" err="1">
                <a:solidFill>
                  <a:schemeClr val="tx1"/>
                </a:solidFill>
              </a:rPr>
              <a:t>Rstudio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14FB06-EDEC-4841-A7A5-940EB2DF9253}"/>
              </a:ext>
            </a:extLst>
          </p:cNvPr>
          <p:cNvCxnSpPr>
            <a:cxnSpLocks/>
          </p:cNvCxnSpPr>
          <p:nvPr/>
        </p:nvCxnSpPr>
        <p:spPr>
          <a:xfrm>
            <a:off x="3291840" y="6226538"/>
            <a:ext cx="492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A3E840-6AED-40F3-96F6-1C4C56E3B735}"/>
              </a:ext>
            </a:extLst>
          </p:cNvPr>
          <p:cNvCxnSpPr>
            <a:cxnSpLocks/>
          </p:cNvCxnSpPr>
          <p:nvPr/>
        </p:nvCxnSpPr>
        <p:spPr>
          <a:xfrm>
            <a:off x="2474181" y="4331144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3D80D9D-3EB3-4268-9D3A-6DFB7A1933A4}"/>
              </a:ext>
            </a:extLst>
          </p:cNvPr>
          <p:cNvCxnSpPr/>
          <p:nvPr/>
        </p:nvCxnSpPr>
        <p:spPr>
          <a:xfrm flipV="1">
            <a:off x="3291840" y="5709037"/>
            <a:ext cx="0" cy="517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A3660EA-D1C0-4A03-A4B6-8DE540A397A8}"/>
              </a:ext>
            </a:extLst>
          </p:cNvPr>
          <p:cNvSpPr txBox="1">
            <a:spLocks/>
          </p:cNvSpPr>
          <p:nvPr/>
        </p:nvSpPr>
        <p:spPr>
          <a:xfrm>
            <a:off x="3036970" y="6328707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PM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28C53-E2B3-4BC7-A048-600A436A6ADA}"/>
              </a:ext>
            </a:extLst>
          </p:cNvPr>
          <p:cNvSpPr/>
          <p:nvPr/>
        </p:nvSpPr>
        <p:spPr>
          <a:xfrm>
            <a:off x="6599590" y="353518"/>
            <a:ext cx="5293995" cy="2425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How to make a </a:t>
            </a:r>
            <a:r>
              <a:rPr lang="fr-BE" dirty="0" err="1"/>
              <a:t>functionnal</a:t>
            </a:r>
            <a:r>
              <a:rPr lang="fr-BE" dirty="0"/>
              <a:t> </a:t>
            </a:r>
            <a:r>
              <a:rPr lang="fr-BE" dirty="0" err="1"/>
              <a:t>prediction</a:t>
            </a:r>
            <a:r>
              <a:rPr lang="fr-BE" dirty="0"/>
              <a:t> with PFAM database</a:t>
            </a:r>
          </a:p>
          <a:p>
            <a:pPr marL="285750" indent="-285750">
              <a:buFontTx/>
              <a:buChar char="-"/>
            </a:pPr>
            <a:r>
              <a:rPr lang="fr-BE" dirty="0"/>
              <a:t>Filtration of best sequences for </a:t>
            </a:r>
            <a:r>
              <a:rPr lang="fr-BE" dirty="0" err="1"/>
              <a:t>next</a:t>
            </a:r>
            <a:r>
              <a:rPr lang="fr-BE" dirty="0"/>
              <a:t> step</a:t>
            </a:r>
          </a:p>
          <a:p>
            <a:pPr marL="285750" indent="-285750">
              <a:buFontTx/>
              <a:buChar char="-"/>
            </a:pPr>
            <a:r>
              <a:rPr lang="fr-BE" dirty="0"/>
              <a:t>Conservation of </a:t>
            </a:r>
            <a:r>
              <a:rPr lang="fr-BE" dirty="0" err="1"/>
              <a:t>gene</a:t>
            </a:r>
            <a:r>
              <a:rPr lang="fr-BE" dirty="0"/>
              <a:t> order with FLAGS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7FD8686-1BBD-4DF1-B271-C38F823B6E8A}"/>
              </a:ext>
            </a:extLst>
          </p:cNvPr>
          <p:cNvCxnSpPr>
            <a:cxnSpLocks/>
          </p:cNvCxnSpPr>
          <p:nvPr/>
        </p:nvCxnSpPr>
        <p:spPr>
          <a:xfrm flipV="1">
            <a:off x="7699513" y="525496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5527B62-F642-4AAC-823E-75DEC2691508}"/>
              </a:ext>
            </a:extLst>
          </p:cNvPr>
          <p:cNvSpPr/>
          <p:nvPr/>
        </p:nvSpPr>
        <p:spPr>
          <a:xfrm>
            <a:off x="5583932" y="4537878"/>
            <a:ext cx="4231162" cy="6027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Functionnal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prediction</a:t>
            </a:r>
            <a:r>
              <a:rPr lang="fr-BE" dirty="0">
                <a:solidFill>
                  <a:schemeClr val="tx1"/>
                </a:solidFill>
              </a:rPr>
              <a:t> of sequence with PFAM and filtration of best sequences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B3281BD-208E-4F50-82F8-D78145F98C2E}"/>
              </a:ext>
            </a:extLst>
          </p:cNvPr>
          <p:cNvSpPr txBox="1">
            <a:spLocks/>
          </p:cNvSpPr>
          <p:nvPr/>
        </p:nvSpPr>
        <p:spPr>
          <a:xfrm>
            <a:off x="9375484" y="5145535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>
                <a:sym typeface="Wingdings" panose="05000000000000000000" pitchFamily="2" charset="2"/>
              </a:rPr>
              <a:t>Thur 28/04 PM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01D1B6A-3EB6-7166-749E-6DD811F48E4E}"/>
              </a:ext>
            </a:extLst>
          </p:cNvPr>
          <p:cNvSpPr/>
          <p:nvPr/>
        </p:nvSpPr>
        <p:spPr>
          <a:xfrm>
            <a:off x="3949389" y="5849995"/>
            <a:ext cx="4231162" cy="6027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Detection</a:t>
            </a:r>
            <a:r>
              <a:rPr lang="fr-BE" dirty="0">
                <a:solidFill>
                  <a:schemeClr val="tx1"/>
                </a:solidFill>
              </a:rPr>
              <a:t> of prophages </a:t>
            </a:r>
            <a:r>
              <a:rPr lang="fr-BE" dirty="0" err="1">
                <a:solidFill>
                  <a:schemeClr val="tx1"/>
                </a:solidFill>
              </a:rPr>
              <a:t>into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our</a:t>
            </a:r>
            <a:r>
              <a:rPr lang="fr-BE" dirty="0">
                <a:solidFill>
                  <a:schemeClr val="tx1"/>
                </a:solidFill>
              </a:rPr>
              <a:t> data with </a:t>
            </a:r>
            <a:r>
              <a:rPr lang="fr-BE" dirty="0" err="1">
                <a:solidFill>
                  <a:schemeClr val="tx1"/>
                </a:solidFill>
              </a:rPr>
              <a:t>Virsorter</a:t>
            </a:r>
            <a:r>
              <a:rPr lang="fr-B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8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Step of </a:t>
            </a:r>
            <a:r>
              <a:rPr lang="fr-BE" u="sng" dirty="0" err="1"/>
              <a:t>our</a:t>
            </a:r>
            <a:r>
              <a:rPr lang="fr-BE" u="sng" dirty="0"/>
              <a:t> </a:t>
            </a:r>
            <a:r>
              <a:rPr lang="fr-BE" u="sng" dirty="0" err="1"/>
              <a:t>internship</a:t>
            </a:r>
            <a:endParaRPr lang="fr-BE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CF17B-82AD-46F4-ABE7-72BA34DC896F}"/>
              </a:ext>
            </a:extLst>
          </p:cNvPr>
          <p:cNvSpPr/>
          <p:nvPr/>
        </p:nvSpPr>
        <p:spPr>
          <a:xfrm>
            <a:off x="298415" y="2321817"/>
            <a:ext cx="4231162" cy="60275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Extraction of 58 </a:t>
            </a:r>
            <a:r>
              <a:rPr lang="fr-BE" dirty="0" err="1">
                <a:solidFill>
                  <a:schemeClr val="bg1"/>
                </a:solidFill>
              </a:rPr>
              <a:t>random</a:t>
            </a:r>
            <a:r>
              <a:rPr lang="fr-BE" dirty="0">
                <a:solidFill>
                  <a:schemeClr val="bg1"/>
                </a:solidFill>
              </a:rPr>
              <a:t> contigs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EDA603-13A0-4162-8F72-AEA380300C31}"/>
              </a:ext>
            </a:extLst>
          </p:cNvPr>
          <p:cNvSpPr/>
          <p:nvPr/>
        </p:nvSpPr>
        <p:spPr>
          <a:xfrm>
            <a:off x="298415" y="979091"/>
            <a:ext cx="4320674" cy="6689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1"/>
                </a:solidFill>
              </a:rPr>
              <a:t>Data </a:t>
            </a:r>
            <a:r>
              <a:rPr lang="fr-BE" sz="1600" dirty="0" err="1">
                <a:solidFill>
                  <a:schemeClr val="bg1"/>
                </a:solidFill>
              </a:rPr>
              <a:t>from</a:t>
            </a:r>
            <a:r>
              <a:rPr lang="fr-BE" sz="1600" dirty="0">
                <a:solidFill>
                  <a:schemeClr val="bg1"/>
                </a:solidFill>
              </a:rPr>
              <a:t> TARA </a:t>
            </a:r>
            <a:r>
              <a:rPr lang="fr-BE" sz="1600" dirty="0" err="1">
                <a:solidFill>
                  <a:schemeClr val="bg1"/>
                </a:solidFill>
              </a:rPr>
              <a:t>Oceans</a:t>
            </a:r>
            <a:endParaRPr lang="fr-BE" sz="1600" dirty="0">
              <a:solidFill>
                <a:schemeClr val="bg1"/>
              </a:solidFill>
            </a:endParaRPr>
          </a:p>
          <a:p>
            <a:pPr algn="ctr"/>
            <a:r>
              <a:rPr lang="fr-BE" sz="1600" dirty="0">
                <a:solidFill>
                  <a:schemeClr val="bg1"/>
                </a:solidFill>
              </a:rPr>
              <a:t>86 M contigs (154 M </a:t>
            </a:r>
            <a:r>
              <a:rPr lang="fr-BE" sz="1600" dirty="0" err="1">
                <a:solidFill>
                  <a:schemeClr val="bg1"/>
                </a:solidFill>
              </a:rPr>
              <a:t>genes</a:t>
            </a:r>
            <a:r>
              <a:rPr lang="fr-BE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AB836-164F-466F-889D-16B130B7815E}"/>
              </a:ext>
            </a:extLst>
          </p:cNvPr>
          <p:cNvCxnSpPr>
            <a:cxnSpLocks/>
          </p:cNvCxnSpPr>
          <p:nvPr/>
        </p:nvCxnSpPr>
        <p:spPr>
          <a:xfrm>
            <a:off x="2456953" y="1781092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5BF1B6-BA7A-4661-95CB-8B4E30EF8B97}"/>
              </a:ext>
            </a:extLst>
          </p:cNvPr>
          <p:cNvSpPr/>
          <p:nvPr/>
        </p:nvSpPr>
        <p:spPr>
          <a:xfrm>
            <a:off x="298415" y="3598335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Filtration of contigs with Command line in CECI cluster and </a:t>
            </a:r>
            <a:r>
              <a:rPr lang="fr-BE" dirty="0" err="1">
                <a:solidFill>
                  <a:schemeClr val="tx1"/>
                </a:solidFill>
              </a:rPr>
              <a:t>Seqkit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tools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D9DD5F-FF23-465C-AB80-99C23D1B25A3}"/>
              </a:ext>
            </a:extLst>
          </p:cNvPr>
          <p:cNvCxnSpPr>
            <a:cxnSpLocks/>
          </p:cNvCxnSpPr>
          <p:nvPr/>
        </p:nvCxnSpPr>
        <p:spPr>
          <a:xfrm>
            <a:off x="2456953" y="3057610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B6663A0-D1B9-44DD-AFA1-389017B4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" y="3184867"/>
            <a:ext cx="1498294" cy="41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000" dirty="0">
                <a:sym typeface="Wingdings" panose="05000000000000000000" pitchFamily="2" charset="2"/>
              </a:rPr>
              <a:t>Tue 26/04 – </a:t>
            </a: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AM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D824D6-8AE8-43F3-8734-9183B578B9E3}"/>
              </a:ext>
            </a:extLst>
          </p:cNvPr>
          <p:cNvSpPr/>
          <p:nvPr/>
        </p:nvSpPr>
        <p:spPr>
          <a:xfrm>
            <a:off x="298415" y="4874853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Extraction of information on </a:t>
            </a:r>
            <a:r>
              <a:rPr lang="fr-BE" dirty="0" err="1">
                <a:solidFill>
                  <a:schemeClr val="tx1"/>
                </a:solidFill>
              </a:rPr>
              <a:t>these</a:t>
            </a:r>
            <a:r>
              <a:rPr lang="fr-BE" dirty="0">
                <a:solidFill>
                  <a:schemeClr val="tx1"/>
                </a:solidFill>
              </a:rPr>
              <a:t> data with command line and R/</a:t>
            </a:r>
            <a:r>
              <a:rPr lang="fr-BE" dirty="0" err="1">
                <a:solidFill>
                  <a:schemeClr val="tx1"/>
                </a:solidFill>
              </a:rPr>
              <a:t>Rstudio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14FB06-EDEC-4841-A7A5-940EB2DF9253}"/>
              </a:ext>
            </a:extLst>
          </p:cNvPr>
          <p:cNvCxnSpPr>
            <a:cxnSpLocks/>
          </p:cNvCxnSpPr>
          <p:nvPr/>
        </p:nvCxnSpPr>
        <p:spPr>
          <a:xfrm>
            <a:off x="3291840" y="6226538"/>
            <a:ext cx="492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A3E840-6AED-40F3-96F6-1C4C56E3B735}"/>
              </a:ext>
            </a:extLst>
          </p:cNvPr>
          <p:cNvCxnSpPr>
            <a:cxnSpLocks/>
          </p:cNvCxnSpPr>
          <p:nvPr/>
        </p:nvCxnSpPr>
        <p:spPr>
          <a:xfrm>
            <a:off x="2474181" y="4331144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3D80D9D-3EB3-4268-9D3A-6DFB7A1933A4}"/>
              </a:ext>
            </a:extLst>
          </p:cNvPr>
          <p:cNvCxnSpPr/>
          <p:nvPr/>
        </p:nvCxnSpPr>
        <p:spPr>
          <a:xfrm flipV="1">
            <a:off x="3291840" y="5709037"/>
            <a:ext cx="0" cy="517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A3660EA-D1C0-4A03-A4B6-8DE540A397A8}"/>
              </a:ext>
            </a:extLst>
          </p:cNvPr>
          <p:cNvSpPr txBox="1">
            <a:spLocks/>
          </p:cNvSpPr>
          <p:nvPr/>
        </p:nvSpPr>
        <p:spPr>
          <a:xfrm>
            <a:off x="3036970" y="6328707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PM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7FD8686-1BBD-4DF1-B271-C38F823B6E8A}"/>
              </a:ext>
            </a:extLst>
          </p:cNvPr>
          <p:cNvCxnSpPr>
            <a:cxnSpLocks/>
          </p:cNvCxnSpPr>
          <p:nvPr/>
        </p:nvCxnSpPr>
        <p:spPr>
          <a:xfrm flipV="1">
            <a:off x="7699513" y="525496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5527B62-F642-4AAC-823E-75DEC2691508}"/>
              </a:ext>
            </a:extLst>
          </p:cNvPr>
          <p:cNvSpPr/>
          <p:nvPr/>
        </p:nvSpPr>
        <p:spPr>
          <a:xfrm>
            <a:off x="5583932" y="4537878"/>
            <a:ext cx="4231162" cy="6027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Functionnal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prediction</a:t>
            </a:r>
            <a:r>
              <a:rPr lang="fr-BE" dirty="0">
                <a:solidFill>
                  <a:schemeClr val="tx1"/>
                </a:solidFill>
              </a:rPr>
              <a:t> of sequence with PFAM and filtration of best sequences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B3281BD-208E-4F50-82F8-D78145F98C2E}"/>
              </a:ext>
            </a:extLst>
          </p:cNvPr>
          <p:cNvSpPr txBox="1">
            <a:spLocks/>
          </p:cNvSpPr>
          <p:nvPr/>
        </p:nvSpPr>
        <p:spPr>
          <a:xfrm>
            <a:off x="9375484" y="5145535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>
                <a:sym typeface="Wingdings" panose="05000000000000000000" pitchFamily="2" charset="2"/>
              </a:rPr>
              <a:t>Thur 28/04 PM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1C6F3C-177D-46BE-B2DD-0762E843AE48}"/>
              </a:ext>
            </a:extLst>
          </p:cNvPr>
          <p:cNvCxnSpPr>
            <a:cxnSpLocks/>
          </p:cNvCxnSpPr>
          <p:nvPr/>
        </p:nvCxnSpPr>
        <p:spPr>
          <a:xfrm flipV="1">
            <a:off x="7699513" y="3942852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60129F3-DD50-446D-9218-97AA1E02ACD3}"/>
              </a:ext>
            </a:extLst>
          </p:cNvPr>
          <p:cNvSpPr/>
          <p:nvPr/>
        </p:nvSpPr>
        <p:spPr>
          <a:xfrm>
            <a:off x="5583931" y="3135608"/>
            <a:ext cx="4327181" cy="69290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FLAGS </a:t>
            </a:r>
            <a:r>
              <a:rPr lang="fr-BE" dirty="0" err="1">
                <a:solidFill>
                  <a:schemeClr val="tx1"/>
                </a:solidFill>
              </a:rPr>
              <a:t>gene</a:t>
            </a:r>
            <a:r>
              <a:rPr lang="fr-BE" dirty="0">
                <a:solidFill>
                  <a:schemeClr val="tx1"/>
                </a:solidFill>
              </a:rPr>
              <a:t> order conservation and contig figure </a:t>
            </a:r>
            <a:r>
              <a:rPr lang="fr-BE" dirty="0" err="1">
                <a:solidFill>
                  <a:schemeClr val="tx1"/>
                </a:solidFill>
              </a:rPr>
              <a:t>creation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01E7330-701D-49E9-BFC2-0FCEDCA0CB8C}"/>
              </a:ext>
            </a:extLst>
          </p:cNvPr>
          <p:cNvSpPr txBox="1">
            <a:spLocks/>
          </p:cNvSpPr>
          <p:nvPr/>
        </p:nvSpPr>
        <p:spPr>
          <a:xfrm>
            <a:off x="9472225" y="3844973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Fri</a:t>
            </a:r>
            <a:r>
              <a:rPr lang="fr-BE" sz="2000" dirty="0">
                <a:sym typeface="Wingdings" panose="05000000000000000000" pitchFamily="2" charset="2"/>
              </a:rPr>
              <a:t> 29/04 AM 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4040E72-CFB0-4A5D-B949-268AC56BBB5A}"/>
              </a:ext>
            </a:extLst>
          </p:cNvPr>
          <p:cNvCxnSpPr>
            <a:cxnSpLocks/>
          </p:cNvCxnSpPr>
          <p:nvPr/>
        </p:nvCxnSpPr>
        <p:spPr>
          <a:xfrm flipV="1">
            <a:off x="7699513" y="260211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3B1B731-28BC-49F1-B221-309778AF2C34}"/>
              </a:ext>
            </a:extLst>
          </p:cNvPr>
          <p:cNvSpPr/>
          <p:nvPr/>
        </p:nvSpPr>
        <p:spPr>
          <a:xfrm>
            <a:off x="5583931" y="1794875"/>
            <a:ext cx="4327181" cy="69290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Alphafold protein 3D structure </a:t>
            </a:r>
            <a:r>
              <a:rPr lang="fr-BE" dirty="0" err="1">
                <a:solidFill>
                  <a:schemeClr val="tx1"/>
                </a:solidFill>
              </a:rPr>
              <a:t>prediction</a:t>
            </a:r>
            <a:r>
              <a:rPr lang="fr-BE" dirty="0">
                <a:solidFill>
                  <a:schemeClr val="tx1"/>
                </a:solidFill>
              </a:rPr>
              <a:t> for </a:t>
            </a:r>
            <a:r>
              <a:rPr lang="fr-BE" dirty="0" err="1">
                <a:solidFill>
                  <a:schemeClr val="tx1"/>
                </a:solidFill>
              </a:rPr>
              <a:t>interesting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genes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F14832F7-A6B4-46ED-AED8-05147769D4F1}"/>
              </a:ext>
            </a:extLst>
          </p:cNvPr>
          <p:cNvSpPr txBox="1">
            <a:spLocks/>
          </p:cNvSpPr>
          <p:nvPr/>
        </p:nvSpPr>
        <p:spPr>
          <a:xfrm>
            <a:off x="9472225" y="2504240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Fri</a:t>
            </a:r>
            <a:r>
              <a:rPr lang="fr-BE" sz="2000" dirty="0">
                <a:sym typeface="Wingdings" panose="05000000000000000000" pitchFamily="2" charset="2"/>
              </a:rPr>
              <a:t> 29/04 PM 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30C76D1-38BD-800A-BE8C-9C2AC0C337C0}"/>
              </a:ext>
            </a:extLst>
          </p:cNvPr>
          <p:cNvSpPr/>
          <p:nvPr/>
        </p:nvSpPr>
        <p:spPr>
          <a:xfrm>
            <a:off x="3949389" y="5849995"/>
            <a:ext cx="4231162" cy="6027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Detection</a:t>
            </a:r>
            <a:r>
              <a:rPr lang="fr-BE" dirty="0">
                <a:solidFill>
                  <a:schemeClr val="tx1"/>
                </a:solidFill>
              </a:rPr>
              <a:t> of prophages </a:t>
            </a:r>
            <a:r>
              <a:rPr lang="fr-BE" dirty="0" err="1">
                <a:solidFill>
                  <a:schemeClr val="tx1"/>
                </a:solidFill>
              </a:rPr>
              <a:t>into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our</a:t>
            </a:r>
            <a:r>
              <a:rPr lang="fr-BE" dirty="0">
                <a:solidFill>
                  <a:schemeClr val="tx1"/>
                </a:solidFill>
              </a:rPr>
              <a:t> data with </a:t>
            </a:r>
            <a:r>
              <a:rPr lang="fr-BE" dirty="0" err="1">
                <a:solidFill>
                  <a:schemeClr val="tx1"/>
                </a:solidFill>
              </a:rPr>
              <a:t>Virsorter</a:t>
            </a:r>
            <a:r>
              <a:rPr lang="fr-B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62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4BC92-F07B-4E84-B408-A9525CA8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9" y="74927"/>
            <a:ext cx="9548728" cy="735440"/>
          </a:xfrm>
        </p:spPr>
        <p:txBody>
          <a:bodyPr/>
          <a:lstStyle/>
          <a:p>
            <a:r>
              <a:rPr lang="fr-BE" u="sng" dirty="0"/>
              <a:t>Step of </a:t>
            </a:r>
            <a:r>
              <a:rPr lang="fr-BE" u="sng" dirty="0" err="1"/>
              <a:t>our</a:t>
            </a:r>
            <a:r>
              <a:rPr lang="fr-BE" u="sng" dirty="0"/>
              <a:t> </a:t>
            </a:r>
            <a:r>
              <a:rPr lang="fr-BE" u="sng" dirty="0" err="1"/>
              <a:t>internship</a:t>
            </a:r>
            <a:endParaRPr lang="fr-BE" u="sng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CF17B-82AD-46F4-ABE7-72BA34DC896F}"/>
              </a:ext>
            </a:extLst>
          </p:cNvPr>
          <p:cNvSpPr/>
          <p:nvPr/>
        </p:nvSpPr>
        <p:spPr>
          <a:xfrm>
            <a:off x="298415" y="2321817"/>
            <a:ext cx="4231162" cy="60275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Extraction of 58 </a:t>
            </a:r>
            <a:r>
              <a:rPr lang="fr-BE" dirty="0" err="1">
                <a:solidFill>
                  <a:schemeClr val="bg1"/>
                </a:solidFill>
              </a:rPr>
              <a:t>random</a:t>
            </a:r>
            <a:r>
              <a:rPr lang="fr-BE" dirty="0">
                <a:solidFill>
                  <a:schemeClr val="bg1"/>
                </a:solidFill>
              </a:rPr>
              <a:t> contigs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EDA603-13A0-4162-8F72-AEA380300C31}"/>
              </a:ext>
            </a:extLst>
          </p:cNvPr>
          <p:cNvSpPr/>
          <p:nvPr/>
        </p:nvSpPr>
        <p:spPr>
          <a:xfrm>
            <a:off x="298415" y="979091"/>
            <a:ext cx="4320674" cy="6689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bg1"/>
                </a:solidFill>
              </a:rPr>
              <a:t>Data </a:t>
            </a:r>
            <a:r>
              <a:rPr lang="fr-BE" sz="1600" dirty="0" err="1">
                <a:solidFill>
                  <a:schemeClr val="bg1"/>
                </a:solidFill>
              </a:rPr>
              <a:t>from</a:t>
            </a:r>
            <a:r>
              <a:rPr lang="fr-BE" sz="1600" dirty="0">
                <a:solidFill>
                  <a:schemeClr val="bg1"/>
                </a:solidFill>
              </a:rPr>
              <a:t> TARA </a:t>
            </a:r>
            <a:r>
              <a:rPr lang="fr-BE" sz="1600" dirty="0" err="1">
                <a:solidFill>
                  <a:schemeClr val="bg1"/>
                </a:solidFill>
              </a:rPr>
              <a:t>Oceans</a:t>
            </a:r>
            <a:endParaRPr lang="fr-BE" sz="1600" dirty="0">
              <a:solidFill>
                <a:schemeClr val="bg1"/>
              </a:solidFill>
            </a:endParaRPr>
          </a:p>
          <a:p>
            <a:pPr algn="ctr"/>
            <a:r>
              <a:rPr lang="fr-BE" sz="1600" dirty="0">
                <a:solidFill>
                  <a:schemeClr val="bg1"/>
                </a:solidFill>
              </a:rPr>
              <a:t>86 M contigs (154 M </a:t>
            </a:r>
            <a:r>
              <a:rPr lang="fr-BE" sz="1600" dirty="0" err="1">
                <a:solidFill>
                  <a:schemeClr val="bg1"/>
                </a:solidFill>
              </a:rPr>
              <a:t>genes</a:t>
            </a:r>
            <a:r>
              <a:rPr lang="fr-BE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AB836-164F-466F-889D-16B130B7815E}"/>
              </a:ext>
            </a:extLst>
          </p:cNvPr>
          <p:cNvCxnSpPr>
            <a:cxnSpLocks/>
          </p:cNvCxnSpPr>
          <p:nvPr/>
        </p:nvCxnSpPr>
        <p:spPr>
          <a:xfrm>
            <a:off x="2456953" y="1781092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35BF1B6-BA7A-4661-95CB-8B4E30EF8B97}"/>
              </a:ext>
            </a:extLst>
          </p:cNvPr>
          <p:cNvSpPr/>
          <p:nvPr/>
        </p:nvSpPr>
        <p:spPr>
          <a:xfrm>
            <a:off x="298415" y="3598335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Filtration of contigs with Command line in CECI cluster and </a:t>
            </a:r>
            <a:r>
              <a:rPr lang="fr-BE" dirty="0" err="1">
                <a:solidFill>
                  <a:schemeClr val="tx1"/>
                </a:solidFill>
              </a:rPr>
              <a:t>Seqkit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tools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FD9DD5F-FF23-465C-AB80-99C23D1B25A3}"/>
              </a:ext>
            </a:extLst>
          </p:cNvPr>
          <p:cNvCxnSpPr>
            <a:cxnSpLocks/>
          </p:cNvCxnSpPr>
          <p:nvPr/>
        </p:nvCxnSpPr>
        <p:spPr>
          <a:xfrm>
            <a:off x="2456953" y="3057610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0B6663A0-D1B9-44DD-AFA1-389017B4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" y="3184867"/>
            <a:ext cx="1498294" cy="413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000" dirty="0">
                <a:sym typeface="Wingdings" panose="05000000000000000000" pitchFamily="2" charset="2"/>
              </a:rPr>
              <a:t>Tue 26/04 – </a:t>
            </a: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AM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D824D6-8AE8-43F3-8734-9183B578B9E3}"/>
              </a:ext>
            </a:extLst>
          </p:cNvPr>
          <p:cNvSpPr/>
          <p:nvPr/>
        </p:nvSpPr>
        <p:spPr>
          <a:xfrm>
            <a:off x="298415" y="4874853"/>
            <a:ext cx="4231162" cy="602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Extraction of information on </a:t>
            </a:r>
            <a:r>
              <a:rPr lang="fr-BE" dirty="0" err="1">
                <a:solidFill>
                  <a:schemeClr val="tx1"/>
                </a:solidFill>
              </a:rPr>
              <a:t>these</a:t>
            </a:r>
            <a:r>
              <a:rPr lang="fr-BE" dirty="0">
                <a:solidFill>
                  <a:schemeClr val="tx1"/>
                </a:solidFill>
              </a:rPr>
              <a:t> data with command line and R/</a:t>
            </a:r>
            <a:r>
              <a:rPr lang="fr-BE" dirty="0" err="1">
                <a:solidFill>
                  <a:schemeClr val="tx1"/>
                </a:solidFill>
              </a:rPr>
              <a:t>Rstudio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014FB06-EDEC-4841-A7A5-940EB2DF9253}"/>
              </a:ext>
            </a:extLst>
          </p:cNvPr>
          <p:cNvCxnSpPr>
            <a:cxnSpLocks/>
          </p:cNvCxnSpPr>
          <p:nvPr/>
        </p:nvCxnSpPr>
        <p:spPr>
          <a:xfrm>
            <a:off x="3291840" y="6226538"/>
            <a:ext cx="492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BA3E840-6AED-40F3-96F6-1C4C56E3B735}"/>
              </a:ext>
            </a:extLst>
          </p:cNvPr>
          <p:cNvCxnSpPr>
            <a:cxnSpLocks/>
          </p:cNvCxnSpPr>
          <p:nvPr/>
        </p:nvCxnSpPr>
        <p:spPr>
          <a:xfrm>
            <a:off x="2474181" y="4331144"/>
            <a:ext cx="0" cy="4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3D80D9D-3EB3-4268-9D3A-6DFB7A1933A4}"/>
              </a:ext>
            </a:extLst>
          </p:cNvPr>
          <p:cNvCxnSpPr/>
          <p:nvPr/>
        </p:nvCxnSpPr>
        <p:spPr>
          <a:xfrm flipV="1">
            <a:off x="3291840" y="5709037"/>
            <a:ext cx="0" cy="517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7A3660EA-D1C0-4A03-A4B6-8DE540A397A8}"/>
              </a:ext>
            </a:extLst>
          </p:cNvPr>
          <p:cNvSpPr txBox="1">
            <a:spLocks/>
          </p:cNvSpPr>
          <p:nvPr/>
        </p:nvSpPr>
        <p:spPr>
          <a:xfrm>
            <a:off x="3036970" y="6328707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Wed</a:t>
            </a:r>
            <a:r>
              <a:rPr lang="fr-BE" sz="2000" dirty="0">
                <a:sym typeface="Wingdings" panose="05000000000000000000" pitchFamily="2" charset="2"/>
              </a:rPr>
              <a:t> 27/04 PM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7FD8686-1BBD-4DF1-B271-C38F823B6E8A}"/>
              </a:ext>
            </a:extLst>
          </p:cNvPr>
          <p:cNvCxnSpPr>
            <a:cxnSpLocks/>
          </p:cNvCxnSpPr>
          <p:nvPr/>
        </p:nvCxnSpPr>
        <p:spPr>
          <a:xfrm flipV="1">
            <a:off x="7699513" y="525496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5527B62-F642-4AAC-823E-75DEC2691508}"/>
              </a:ext>
            </a:extLst>
          </p:cNvPr>
          <p:cNvSpPr/>
          <p:nvPr/>
        </p:nvSpPr>
        <p:spPr>
          <a:xfrm>
            <a:off x="5583932" y="4537878"/>
            <a:ext cx="4231162" cy="6027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Functionnal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prediction</a:t>
            </a:r>
            <a:r>
              <a:rPr lang="fr-BE" dirty="0">
                <a:solidFill>
                  <a:schemeClr val="tx1"/>
                </a:solidFill>
              </a:rPr>
              <a:t> of sequence with PFAM and filtration of best sequences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6B3281BD-208E-4F50-82F8-D78145F98C2E}"/>
              </a:ext>
            </a:extLst>
          </p:cNvPr>
          <p:cNvSpPr txBox="1">
            <a:spLocks/>
          </p:cNvSpPr>
          <p:nvPr/>
        </p:nvSpPr>
        <p:spPr>
          <a:xfrm>
            <a:off x="9375484" y="5145535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>
                <a:sym typeface="Wingdings" panose="05000000000000000000" pitchFamily="2" charset="2"/>
              </a:rPr>
              <a:t>Thur 28/04 PM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1C6F3C-177D-46BE-B2DD-0762E843AE48}"/>
              </a:ext>
            </a:extLst>
          </p:cNvPr>
          <p:cNvCxnSpPr>
            <a:cxnSpLocks/>
          </p:cNvCxnSpPr>
          <p:nvPr/>
        </p:nvCxnSpPr>
        <p:spPr>
          <a:xfrm flipV="1">
            <a:off x="7699513" y="3942852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60129F3-DD50-446D-9218-97AA1E02ACD3}"/>
              </a:ext>
            </a:extLst>
          </p:cNvPr>
          <p:cNvSpPr/>
          <p:nvPr/>
        </p:nvSpPr>
        <p:spPr>
          <a:xfrm>
            <a:off x="5583931" y="3135608"/>
            <a:ext cx="4327181" cy="69290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FLAGS </a:t>
            </a:r>
            <a:r>
              <a:rPr lang="fr-BE" dirty="0" err="1">
                <a:solidFill>
                  <a:schemeClr val="tx1"/>
                </a:solidFill>
              </a:rPr>
              <a:t>gene</a:t>
            </a:r>
            <a:r>
              <a:rPr lang="fr-BE" dirty="0">
                <a:solidFill>
                  <a:schemeClr val="tx1"/>
                </a:solidFill>
              </a:rPr>
              <a:t> order conservation and contig figure </a:t>
            </a:r>
            <a:r>
              <a:rPr lang="fr-BE" dirty="0" err="1">
                <a:solidFill>
                  <a:schemeClr val="tx1"/>
                </a:solidFill>
              </a:rPr>
              <a:t>creation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101E7330-701D-49E9-BFC2-0FCEDCA0CB8C}"/>
              </a:ext>
            </a:extLst>
          </p:cNvPr>
          <p:cNvSpPr txBox="1">
            <a:spLocks/>
          </p:cNvSpPr>
          <p:nvPr/>
        </p:nvSpPr>
        <p:spPr>
          <a:xfrm>
            <a:off x="9472225" y="3844973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Fri</a:t>
            </a:r>
            <a:r>
              <a:rPr lang="fr-BE" sz="2000" dirty="0">
                <a:sym typeface="Wingdings" panose="05000000000000000000" pitchFamily="2" charset="2"/>
              </a:rPr>
              <a:t> 29/04 AM 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4040E72-CFB0-4A5D-B949-268AC56BBB5A}"/>
              </a:ext>
            </a:extLst>
          </p:cNvPr>
          <p:cNvCxnSpPr>
            <a:cxnSpLocks/>
          </p:cNvCxnSpPr>
          <p:nvPr/>
        </p:nvCxnSpPr>
        <p:spPr>
          <a:xfrm flipV="1">
            <a:off x="7699513" y="260211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3B1B731-28BC-49F1-B221-309778AF2C34}"/>
              </a:ext>
            </a:extLst>
          </p:cNvPr>
          <p:cNvSpPr/>
          <p:nvPr/>
        </p:nvSpPr>
        <p:spPr>
          <a:xfrm>
            <a:off x="5583931" y="1794875"/>
            <a:ext cx="4327181" cy="69290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Alphafold protein 3D structure </a:t>
            </a:r>
            <a:r>
              <a:rPr lang="fr-BE" dirty="0" err="1">
                <a:solidFill>
                  <a:schemeClr val="tx1"/>
                </a:solidFill>
              </a:rPr>
              <a:t>prediction</a:t>
            </a:r>
            <a:r>
              <a:rPr lang="fr-BE" dirty="0">
                <a:solidFill>
                  <a:schemeClr val="tx1"/>
                </a:solidFill>
              </a:rPr>
              <a:t> for </a:t>
            </a:r>
            <a:r>
              <a:rPr lang="fr-BE" dirty="0" err="1">
                <a:solidFill>
                  <a:schemeClr val="tx1"/>
                </a:solidFill>
              </a:rPr>
              <a:t>interesting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genes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F14832F7-A6B4-46ED-AED8-05147769D4F1}"/>
              </a:ext>
            </a:extLst>
          </p:cNvPr>
          <p:cNvSpPr txBox="1">
            <a:spLocks/>
          </p:cNvSpPr>
          <p:nvPr/>
        </p:nvSpPr>
        <p:spPr>
          <a:xfrm>
            <a:off x="9472225" y="2504240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 err="1">
                <a:sym typeface="Wingdings" panose="05000000000000000000" pitchFamily="2" charset="2"/>
              </a:rPr>
              <a:t>Fri</a:t>
            </a:r>
            <a:r>
              <a:rPr lang="fr-BE" sz="2000" dirty="0">
                <a:sym typeface="Wingdings" panose="05000000000000000000" pitchFamily="2" charset="2"/>
              </a:rPr>
              <a:t> 29/04 PM 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AA2E6C2-C848-4B45-A348-4A5DBCE370B4}"/>
              </a:ext>
            </a:extLst>
          </p:cNvPr>
          <p:cNvCxnSpPr>
            <a:cxnSpLocks/>
          </p:cNvCxnSpPr>
          <p:nvPr/>
        </p:nvCxnSpPr>
        <p:spPr>
          <a:xfrm flipV="1">
            <a:off x="7699512" y="1199849"/>
            <a:ext cx="0" cy="45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7879708-56DC-43AE-94EC-CABF011E67BC}"/>
              </a:ext>
            </a:extLst>
          </p:cNvPr>
          <p:cNvSpPr/>
          <p:nvPr/>
        </p:nvSpPr>
        <p:spPr>
          <a:xfrm>
            <a:off x="5583931" y="482758"/>
            <a:ext cx="4231162" cy="602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Analyze of result and </a:t>
            </a:r>
            <a:r>
              <a:rPr lang="fr-BE" dirty="0" err="1">
                <a:solidFill>
                  <a:schemeClr val="tx1"/>
                </a:solidFill>
              </a:rPr>
              <a:t>some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useful</a:t>
            </a:r>
            <a:r>
              <a:rPr lang="fr-BE" dirty="0">
                <a:solidFill>
                  <a:schemeClr val="tx1"/>
                </a:solidFill>
              </a:rPr>
              <a:t> R command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684BC79C-2218-4FDF-91CC-368153D1BA9B}"/>
              </a:ext>
            </a:extLst>
          </p:cNvPr>
          <p:cNvSpPr txBox="1">
            <a:spLocks/>
          </p:cNvSpPr>
          <p:nvPr/>
        </p:nvSpPr>
        <p:spPr>
          <a:xfrm>
            <a:off x="9409752" y="1110874"/>
            <a:ext cx="1002720" cy="45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000" dirty="0">
                <a:sym typeface="Wingdings" panose="05000000000000000000" pitchFamily="2" charset="2"/>
              </a:rPr>
              <a:t>Mon 02/04 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5FD0366-2537-4B5C-3003-98765FCD73BE}"/>
              </a:ext>
            </a:extLst>
          </p:cNvPr>
          <p:cNvSpPr/>
          <p:nvPr/>
        </p:nvSpPr>
        <p:spPr>
          <a:xfrm>
            <a:off x="3949389" y="5849995"/>
            <a:ext cx="4231162" cy="6027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Detection</a:t>
            </a:r>
            <a:r>
              <a:rPr lang="fr-BE" dirty="0">
                <a:solidFill>
                  <a:schemeClr val="tx1"/>
                </a:solidFill>
              </a:rPr>
              <a:t> of prophages </a:t>
            </a:r>
            <a:r>
              <a:rPr lang="fr-BE" dirty="0" err="1">
                <a:solidFill>
                  <a:schemeClr val="tx1"/>
                </a:solidFill>
              </a:rPr>
              <a:t>into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our</a:t>
            </a:r>
            <a:r>
              <a:rPr lang="fr-BE" dirty="0">
                <a:solidFill>
                  <a:schemeClr val="tx1"/>
                </a:solidFill>
              </a:rPr>
              <a:t> data with </a:t>
            </a:r>
            <a:r>
              <a:rPr lang="fr-BE" dirty="0" err="1">
                <a:solidFill>
                  <a:schemeClr val="tx1"/>
                </a:solidFill>
              </a:rPr>
              <a:t>Virsorter</a:t>
            </a:r>
            <a:r>
              <a:rPr lang="fr-B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030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Microsoft Office PowerPoint</Application>
  <PresentationFormat>Grand écran</PresentationFormat>
  <Paragraphs>363</Paragraphs>
  <Slides>44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0" baseType="lpstr">
      <vt:lpstr>Arial</vt:lpstr>
      <vt:lpstr>Arial Unicode MS</vt:lpstr>
      <vt:lpstr>Calibri</vt:lpstr>
      <vt:lpstr>Calibri Light</vt:lpstr>
      <vt:lpstr>Wingdings</vt:lpstr>
      <vt:lpstr>Thème Office</vt:lpstr>
      <vt:lpstr>Intership Bac3</vt:lpstr>
      <vt:lpstr>Présentation PowerPoint</vt:lpstr>
      <vt:lpstr>Présentation PowerPoint</vt:lpstr>
      <vt:lpstr>Day 1 : introduction and CECI cluster</vt:lpstr>
      <vt:lpstr>Step of our internship</vt:lpstr>
      <vt:lpstr>Step of our internship</vt:lpstr>
      <vt:lpstr>Step of our internship</vt:lpstr>
      <vt:lpstr>Step of our internship</vt:lpstr>
      <vt:lpstr>Step of our internship</vt:lpstr>
      <vt:lpstr>MobaXterm and the CECI cluster</vt:lpstr>
      <vt:lpstr>MobaXterm and the CECI cluster</vt:lpstr>
      <vt:lpstr>MobaXterm and the CECI cluster</vt:lpstr>
      <vt:lpstr>MobaXterm and the CECI cluster</vt:lpstr>
      <vt:lpstr>Day 2 : cluster, command line &amp; R on bioinformatic</vt:lpstr>
      <vt:lpstr>Command Line Interface</vt:lpstr>
      <vt:lpstr>Data downloading</vt:lpstr>
      <vt:lpstr>Présentation PowerPoint</vt:lpstr>
      <vt:lpstr>Présentation PowerPoint</vt:lpstr>
      <vt:lpstr>Présentation PowerPoint</vt:lpstr>
      <vt:lpstr>Présentation PowerPoint</vt:lpstr>
      <vt:lpstr>Day 3 : prophage prediction</vt:lpstr>
      <vt:lpstr>Virsorter2 a prophage prediction tool</vt:lpstr>
      <vt:lpstr>Installation of Anaconda</vt:lpstr>
      <vt:lpstr>Installation of Virsorter2</vt:lpstr>
      <vt:lpstr>Launching of Virsorter2</vt:lpstr>
      <vt:lpstr>Day 4 : functionnal prediction, launch a module in CECI and send a script</vt:lpstr>
      <vt:lpstr>PFAM database</vt:lpstr>
      <vt:lpstr>HHsuite</vt:lpstr>
      <vt:lpstr>Hmmsearch</vt:lpstr>
      <vt:lpstr>Launch a module in CECI cluster</vt:lpstr>
      <vt:lpstr>HMMsearch in CECI</vt:lpstr>
      <vt:lpstr>Send a script to CECI</vt:lpstr>
      <vt:lpstr>Day 5/6 : R figure creation – FLAGS - Alphafold</vt:lpstr>
      <vt:lpstr>Figure creation</vt:lpstr>
      <vt:lpstr>Focus on toxin/antitoxin</vt:lpstr>
      <vt:lpstr>Operon detection</vt:lpstr>
      <vt:lpstr>FLAG</vt:lpstr>
      <vt:lpstr>FLAG example</vt:lpstr>
      <vt:lpstr>FLAG example</vt:lpstr>
      <vt:lpstr>FLAG example</vt:lpstr>
      <vt:lpstr>Work</vt:lpstr>
      <vt:lpstr>Alphafold</vt:lpstr>
      <vt:lpstr>Day 7 :Results analyze</vt:lpstr>
      <vt:lpstr>Annexe : identification of Tyrosine recombinase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Intership Bac3</dc:title>
  <dc:creator>Rémy Dugauquier</dc:creator>
  <cp:lastModifiedBy>Rémy Dugauquier</cp:lastModifiedBy>
  <cp:revision>138</cp:revision>
  <dcterms:created xsi:type="dcterms:W3CDTF">2022-04-04T11:15:52Z</dcterms:created>
  <dcterms:modified xsi:type="dcterms:W3CDTF">2022-04-22T12:44:22Z</dcterms:modified>
</cp:coreProperties>
</file>