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9" d="100"/>
          <a:sy n="89" d="100"/>
        </p:scale>
        <p:origin x="68" y="3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duggani@gmail.com" userId="22963c90c59a0b6e" providerId="LiveId" clId="{701D03B5-B332-4CF2-A596-C02FB5C31EEC}"/>
    <pc:docChg chg="custSel addSld delSld modSld">
      <pc:chgData name="rohithduggani@gmail.com" userId="22963c90c59a0b6e" providerId="LiveId" clId="{701D03B5-B332-4CF2-A596-C02FB5C31EEC}" dt="2023-07-05T08:05:02.556" v="6816" actId="207"/>
      <pc:docMkLst>
        <pc:docMk/>
      </pc:docMkLst>
      <pc:sldChg chg="modSp mod">
        <pc:chgData name="rohithduggani@gmail.com" userId="22963c90c59a0b6e" providerId="LiveId" clId="{701D03B5-B332-4CF2-A596-C02FB5C31EEC}" dt="2023-06-29T08:33:52.487" v="528" actId="20577"/>
        <pc:sldMkLst>
          <pc:docMk/>
          <pc:sldMk cId="877246849" sldId="257"/>
        </pc:sldMkLst>
        <pc:spChg chg="mod">
          <ac:chgData name="rohithduggani@gmail.com" userId="22963c90c59a0b6e" providerId="LiveId" clId="{701D03B5-B332-4CF2-A596-C02FB5C31EEC}" dt="2023-06-29T08:33:52.487" v="528" actId="20577"/>
          <ac:spMkLst>
            <pc:docMk/>
            <pc:sldMk cId="877246849" sldId="257"/>
            <ac:spMk id="5" creationId="{9F8FA508-8049-90BE-7857-09CE34CC47DC}"/>
          </ac:spMkLst>
        </pc:spChg>
      </pc:sldChg>
      <pc:sldChg chg="addSp delSp modSp new mod">
        <pc:chgData name="rohithduggani@gmail.com" userId="22963c90c59a0b6e" providerId="LiveId" clId="{701D03B5-B332-4CF2-A596-C02FB5C31EEC}" dt="2023-06-30T07:50:32.520" v="2440" actId="113"/>
        <pc:sldMkLst>
          <pc:docMk/>
          <pc:sldMk cId="797350975" sldId="258"/>
        </pc:sldMkLst>
        <pc:spChg chg="add del mod">
          <ac:chgData name="rohithduggani@gmail.com" userId="22963c90c59a0b6e" providerId="LiveId" clId="{701D03B5-B332-4CF2-A596-C02FB5C31EEC}" dt="2023-06-29T08:34:56.546" v="536"/>
          <ac:spMkLst>
            <pc:docMk/>
            <pc:sldMk cId="797350975" sldId="258"/>
            <ac:spMk id="2" creationId="{46774319-361D-0B0F-E859-227748C1BEB0}"/>
          </ac:spMkLst>
        </pc:spChg>
        <pc:spChg chg="add del mod">
          <ac:chgData name="rohithduggani@gmail.com" userId="22963c90c59a0b6e" providerId="LiveId" clId="{701D03B5-B332-4CF2-A596-C02FB5C31EEC}" dt="2023-06-29T08:37:16.191" v="555" actId="478"/>
          <ac:spMkLst>
            <pc:docMk/>
            <pc:sldMk cId="797350975" sldId="258"/>
            <ac:spMk id="3" creationId="{89A47D90-A7F3-A937-FB8B-55DA5190C5AD}"/>
          </ac:spMkLst>
        </pc:spChg>
        <pc:spChg chg="add del mod">
          <ac:chgData name="rohithduggani@gmail.com" userId="22963c90c59a0b6e" providerId="LiveId" clId="{701D03B5-B332-4CF2-A596-C02FB5C31EEC}" dt="2023-06-29T08:37:48.601" v="561"/>
          <ac:spMkLst>
            <pc:docMk/>
            <pc:sldMk cId="797350975" sldId="258"/>
            <ac:spMk id="4" creationId="{C1FEE389-BBD9-FDB5-849F-C720F80A5214}"/>
          </ac:spMkLst>
        </pc:spChg>
        <pc:spChg chg="add del mod">
          <ac:chgData name="rohithduggani@gmail.com" userId="22963c90c59a0b6e" providerId="LiveId" clId="{701D03B5-B332-4CF2-A596-C02FB5C31EEC}" dt="2023-06-29T08:39:50.900" v="577" actId="478"/>
          <ac:spMkLst>
            <pc:docMk/>
            <pc:sldMk cId="797350975" sldId="258"/>
            <ac:spMk id="5" creationId="{2D9926E4-E029-19E0-810A-42C70F1E8480}"/>
          </ac:spMkLst>
        </pc:spChg>
        <pc:spChg chg="add mod">
          <ac:chgData name="rohithduggani@gmail.com" userId="22963c90c59a0b6e" providerId="LiveId" clId="{701D03B5-B332-4CF2-A596-C02FB5C31EEC}" dt="2023-06-30T07:50:32.520" v="2440" actId="113"/>
          <ac:spMkLst>
            <pc:docMk/>
            <pc:sldMk cId="797350975" sldId="258"/>
            <ac:spMk id="6" creationId="{E5AF9D02-857D-AA92-EAB9-639BFC14CAE9}"/>
          </ac:spMkLst>
        </pc:spChg>
        <pc:graphicFrameChg chg="add mod">
          <ac:chgData name="rohithduggani@gmail.com" userId="22963c90c59a0b6e" providerId="LiveId" clId="{701D03B5-B332-4CF2-A596-C02FB5C31EEC}" dt="2023-06-29T08:53:00.059" v="1465" actId="1076"/>
          <ac:graphicFrameMkLst>
            <pc:docMk/>
            <pc:sldMk cId="797350975" sldId="258"/>
            <ac:graphicFrameMk id="7" creationId="{32C45D06-08CB-0512-841B-F451DF44BBA0}"/>
          </ac:graphicFrameMkLst>
        </pc:graphicFrameChg>
        <pc:graphicFrameChg chg="add mod">
          <ac:chgData name="rohithduggani@gmail.com" userId="22963c90c59a0b6e" providerId="LiveId" clId="{701D03B5-B332-4CF2-A596-C02FB5C31EEC}" dt="2023-06-29T08:53:52.498" v="1470" actId="1076"/>
          <ac:graphicFrameMkLst>
            <pc:docMk/>
            <pc:sldMk cId="797350975" sldId="258"/>
            <ac:graphicFrameMk id="8" creationId="{BB0BF791-8527-6F3E-3389-4CED531664EC}"/>
          </ac:graphicFrameMkLst>
        </pc:graphicFrameChg>
      </pc:sldChg>
      <pc:sldChg chg="addSp modSp new mod">
        <pc:chgData name="rohithduggani@gmail.com" userId="22963c90c59a0b6e" providerId="LiveId" clId="{701D03B5-B332-4CF2-A596-C02FB5C31EEC}" dt="2023-07-05T07:59:11.041" v="6790" actId="1076"/>
        <pc:sldMkLst>
          <pc:docMk/>
          <pc:sldMk cId="1128925938" sldId="259"/>
        </pc:sldMkLst>
        <pc:spChg chg="add mod">
          <ac:chgData name="rohithduggani@gmail.com" userId="22963c90c59a0b6e" providerId="LiveId" clId="{701D03B5-B332-4CF2-A596-C02FB5C31EEC}" dt="2023-06-30T07:50:22.481" v="2438" actId="113"/>
          <ac:spMkLst>
            <pc:docMk/>
            <pc:sldMk cId="1128925938" sldId="259"/>
            <ac:spMk id="2" creationId="{F2CBC976-884B-FB68-0A84-14956D45DEBC}"/>
          </ac:spMkLst>
        </pc:spChg>
        <pc:graphicFrameChg chg="add mod">
          <ac:chgData name="rohithduggani@gmail.com" userId="22963c90c59a0b6e" providerId="LiveId" clId="{701D03B5-B332-4CF2-A596-C02FB5C31EEC}" dt="2023-07-05T07:59:11.041" v="6790" actId="1076"/>
          <ac:graphicFrameMkLst>
            <pc:docMk/>
            <pc:sldMk cId="1128925938" sldId="259"/>
            <ac:graphicFrameMk id="3" creationId="{573DF6F3-969F-69B7-162D-8A148726CFAF}"/>
          </ac:graphicFrameMkLst>
        </pc:graphicFrameChg>
        <pc:graphicFrameChg chg="add mod">
          <ac:chgData name="rohithduggani@gmail.com" userId="22963c90c59a0b6e" providerId="LiveId" clId="{701D03B5-B332-4CF2-A596-C02FB5C31EEC}" dt="2023-06-30T07:43:22.202" v="1988"/>
          <ac:graphicFrameMkLst>
            <pc:docMk/>
            <pc:sldMk cId="1128925938" sldId="259"/>
            <ac:graphicFrameMk id="4" creationId="{5739A93E-5827-A4BE-729C-C083EF7AC9A1}"/>
          </ac:graphicFrameMkLst>
        </pc:graphicFrameChg>
      </pc:sldChg>
      <pc:sldChg chg="addSp modSp new mod">
        <pc:chgData name="rohithduggani@gmail.com" userId="22963c90c59a0b6e" providerId="LiveId" clId="{701D03B5-B332-4CF2-A596-C02FB5C31EEC}" dt="2023-07-03T16:22:50.983" v="4097" actId="113"/>
        <pc:sldMkLst>
          <pc:docMk/>
          <pc:sldMk cId="1493419876" sldId="260"/>
        </pc:sldMkLst>
        <pc:spChg chg="add mod">
          <ac:chgData name="rohithduggani@gmail.com" userId="22963c90c59a0b6e" providerId="LiveId" clId="{701D03B5-B332-4CF2-A596-C02FB5C31EEC}" dt="2023-07-03T16:22:50.983" v="4097" actId="113"/>
          <ac:spMkLst>
            <pc:docMk/>
            <pc:sldMk cId="1493419876" sldId="260"/>
            <ac:spMk id="2" creationId="{1E8F68E8-7609-0DD0-B9A1-E99E1A29F346}"/>
          </ac:spMkLst>
        </pc:spChg>
        <pc:graphicFrameChg chg="add mod modGraphic">
          <ac:chgData name="rohithduggani@gmail.com" userId="22963c90c59a0b6e" providerId="LiveId" clId="{701D03B5-B332-4CF2-A596-C02FB5C31EEC}" dt="2023-07-03T16:03:57.469" v="2791" actId="14100"/>
          <ac:graphicFrameMkLst>
            <pc:docMk/>
            <pc:sldMk cId="1493419876" sldId="260"/>
            <ac:graphicFrameMk id="3" creationId="{90F1F121-0C1D-CA46-DA32-1F1FA750A471}"/>
          </ac:graphicFrameMkLst>
        </pc:graphicFrameChg>
      </pc:sldChg>
      <pc:sldChg chg="addSp modSp new mod">
        <pc:chgData name="rohithduggani@gmail.com" userId="22963c90c59a0b6e" providerId="LiveId" clId="{701D03B5-B332-4CF2-A596-C02FB5C31EEC}" dt="2023-07-05T07:59:26.752" v="6792" actId="1076"/>
        <pc:sldMkLst>
          <pc:docMk/>
          <pc:sldMk cId="3904720791" sldId="261"/>
        </pc:sldMkLst>
        <pc:spChg chg="add mod">
          <ac:chgData name="rohithduggani@gmail.com" userId="22963c90c59a0b6e" providerId="LiveId" clId="{701D03B5-B332-4CF2-A596-C02FB5C31EEC}" dt="2023-07-03T16:16:08.208" v="3673" actId="20577"/>
          <ac:spMkLst>
            <pc:docMk/>
            <pc:sldMk cId="3904720791" sldId="261"/>
            <ac:spMk id="3" creationId="{66753D90-1F63-CA83-EE42-E05256D7F64B}"/>
          </ac:spMkLst>
        </pc:spChg>
        <pc:graphicFrameChg chg="add mod">
          <ac:chgData name="rohithduggani@gmail.com" userId="22963c90c59a0b6e" providerId="LiveId" clId="{701D03B5-B332-4CF2-A596-C02FB5C31EEC}" dt="2023-07-05T07:59:26.752" v="6792" actId="1076"/>
          <ac:graphicFrameMkLst>
            <pc:docMk/>
            <pc:sldMk cId="3904720791" sldId="261"/>
            <ac:graphicFrameMk id="2" creationId="{0805BE1C-0DD9-BC4C-67A1-D8FEC65E32B1}"/>
          </ac:graphicFrameMkLst>
        </pc:graphicFrameChg>
      </pc:sldChg>
      <pc:sldChg chg="addSp modSp new mod">
        <pc:chgData name="rohithduggani@gmail.com" userId="22963c90c59a0b6e" providerId="LiveId" clId="{701D03B5-B332-4CF2-A596-C02FB5C31EEC}" dt="2023-07-03T16:37:56.671" v="4483" actId="255"/>
        <pc:sldMkLst>
          <pc:docMk/>
          <pc:sldMk cId="546804235" sldId="262"/>
        </pc:sldMkLst>
        <pc:spChg chg="add mod">
          <ac:chgData name="rohithduggani@gmail.com" userId="22963c90c59a0b6e" providerId="LiveId" clId="{701D03B5-B332-4CF2-A596-C02FB5C31EEC}" dt="2023-07-03T16:32:38.121" v="4219" actId="2711"/>
          <ac:spMkLst>
            <pc:docMk/>
            <pc:sldMk cId="546804235" sldId="262"/>
            <ac:spMk id="2" creationId="{41279174-75E3-28CB-9FC3-44B7CBBE1F0C}"/>
          </ac:spMkLst>
        </pc:spChg>
        <pc:spChg chg="add mod">
          <ac:chgData name="rohithduggani@gmail.com" userId="22963c90c59a0b6e" providerId="LiveId" clId="{701D03B5-B332-4CF2-A596-C02FB5C31EEC}" dt="2023-07-03T16:37:56.671" v="4483" actId="255"/>
          <ac:spMkLst>
            <pc:docMk/>
            <pc:sldMk cId="546804235" sldId="262"/>
            <ac:spMk id="4" creationId="{39F93C35-F9F6-A2F3-6E4F-F1BF947B50C7}"/>
          </ac:spMkLst>
        </pc:spChg>
        <pc:graphicFrameChg chg="add mod modGraphic">
          <ac:chgData name="rohithduggani@gmail.com" userId="22963c90c59a0b6e" providerId="LiveId" clId="{701D03B5-B332-4CF2-A596-C02FB5C31EEC}" dt="2023-07-03T16:33:24.346" v="4223" actId="14734"/>
          <ac:graphicFrameMkLst>
            <pc:docMk/>
            <pc:sldMk cId="546804235" sldId="262"/>
            <ac:graphicFrameMk id="3" creationId="{CD488E8C-A490-45FB-A229-6A6A5BC8311E}"/>
          </ac:graphicFrameMkLst>
        </pc:graphicFrameChg>
      </pc:sldChg>
      <pc:sldChg chg="new del">
        <pc:chgData name="rohithduggani@gmail.com" userId="22963c90c59a0b6e" providerId="LiveId" clId="{701D03B5-B332-4CF2-A596-C02FB5C31EEC}" dt="2023-07-05T04:46:03.902" v="4485" actId="2696"/>
        <pc:sldMkLst>
          <pc:docMk/>
          <pc:sldMk cId="1347487846" sldId="263"/>
        </pc:sldMkLst>
      </pc:sldChg>
      <pc:sldChg chg="addSp delSp modSp new mod">
        <pc:chgData name="rohithduggani@gmail.com" userId="22963c90c59a0b6e" providerId="LiveId" clId="{701D03B5-B332-4CF2-A596-C02FB5C31EEC}" dt="2023-07-05T04:51:58.091" v="4538" actId="14100"/>
        <pc:sldMkLst>
          <pc:docMk/>
          <pc:sldMk cId="2585382904" sldId="263"/>
        </pc:sldMkLst>
        <pc:spChg chg="add del mod">
          <ac:chgData name="rohithduggani@gmail.com" userId="22963c90c59a0b6e" providerId="LiveId" clId="{701D03B5-B332-4CF2-A596-C02FB5C31EEC}" dt="2023-07-05T04:49:00.062" v="4509" actId="478"/>
          <ac:spMkLst>
            <pc:docMk/>
            <pc:sldMk cId="2585382904" sldId="263"/>
            <ac:spMk id="2" creationId="{8CA7525F-99FF-489E-0393-0ACB87B40C1D}"/>
          </ac:spMkLst>
        </pc:spChg>
        <pc:spChg chg="add mod">
          <ac:chgData name="rohithduggani@gmail.com" userId="22963c90c59a0b6e" providerId="LiveId" clId="{701D03B5-B332-4CF2-A596-C02FB5C31EEC}" dt="2023-07-05T04:51:00.654" v="4532" actId="14100"/>
          <ac:spMkLst>
            <pc:docMk/>
            <pc:sldMk cId="2585382904" sldId="263"/>
            <ac:spMk id="3" creationId="{B287DAF3-ED7F-CE9B-D8F9-7564BCB8D13D}"/>
          </ac:spMkLst>
        </pc:spChg>
        <pc:graphicFrameChg chg="add mod modGraphic">
          <ac:chgData name="rohithduggani@gmail.com" userId="22963c90c59a0b6e" providerId="LiveId" clId="{701D03B5-B332-4CF2-A596-C02FB5C31EEC}" dt="2023-07-05T04:51:58.091" v="4538" actId="14100"/>
          <ac:graphicFrameMkLst>
            <pc:docMk/>
            <pc:sldMk cId="2585382904" sldId="263"/>
            <ac:graphicFrameMk id="4" creationId="{C98794D4-653D-128E-9CFF-B79B4B2E39FD}"/>
          </ac:graphicFrameMkLst>
        </pc:graphicFrameChg>
        <pc:picChg chg="add del mod">
          <ac:chgData name="rohithduggani@gmail.com" userId="22963c90c59a0b6e" providerId="LiveId" clId="{701D03B5-B332-4CF2-A596-C02FB5C31EEC}" dt="2023-07-05T04:49:00.062" v="4509" actId="478"/>
          <ac:picMkLst>
            <pc:docMk/>
            <pc:sldMk cId="2585382904" sldId="263"/>
            <ac:picMk id="1026" creationId="{5331F40D-D43B-E4CC-C796-927B04269921}"/>
          </ac:picMkLst>
        </pc:picChg>
        <pc:picChg chg="add mod">
          <ac:chgData name="rohithduggani@gmail.com" userId="22963c90c59a0b6e" providerId="LiveId" clId="{701D03B5-B332-4CF2-A596-C02FB5C31EEC}" dt="2023-07-05T04:51:00.654" v="4532" actId="14100"/>
          <ac:picMkLst>
            <pc:docMk/>
            <pc:sldMk cId="2585382904" sldId="263"/>
            <ac:picMk id="1028" creationId="{0590349A-F806-F87C-6B70-AAF0DB40E224}"/>
          </ac:picMkLst>
        </pc:picChg>
      </pc:sldChg>
      <pc:sldChg chg="addSp modSp new mod">
        <pc:chgData name="rohithduggani@gmail.com" userId="22963c90c59a0b6e" providerId="LiveId" clId="{701D03B5-B332-4CF2-A596-C02FB5C31EEC}" dt="2023-07-05T08:05:02.556" v="6816" actId="207"/>
        <pc:sldMkLst>
          <pc:docMk/>
          <pc:sldMk cId="3448153250" sldId="264"/>
        </pc:sldMkLst>
        <pc:spChg chg="add mod">
          <ac:chgData name="rohithduggani@gmail.com" userId="22963c90c59a0b6e" providerId="LiveId" clId="{701D03B5-B332-4CF2-A596-C02FB5C31EEC}" dt="2023-07-05T04:53:55.842" v="4541" actId="14100"/>
          <ac:spMkLst>
            <pc:docMk/>
            <pc:sldMk cId="3448153250" sldId="264"/>
            <ac:spMk id="2" creationId="{3D87F2CA-869B-3469-9786-0D06935D9F25}"/>
          </ac:spMkLst>
        </pc:spChg>
        <pc:spChg chg="add mod">
          <ac:chgData name="rohithduggani@gmail.com" userId="22963c90c59a0b6e" providerId="LiveId" clId="{701D03B5-B332-4CF2-A596-C02FB5C31EEC}" dt="2023-07-05T08:05:02.556" v="6816" actId="207"/>
          <ac:spMkLst>
            <pc:docMk/>
            <pc:sldMk cId="3448153250" sldId="264"/>
            <ac:spMk id="3" creationId="{94C3553E-6629-F7B1-1FB7-67A4EF15839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ROHITH\Downloads\Call%20VolumeTrend%20Analysis%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OHITH\Downloads\Call%20VolumeTrend%20Analysis%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OHITH\Downloads\Call%20VolumeTrend%20Analysis%20Projec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 VolumeTrend Analysis Project.xlsx]Average of call seconds!PivotTable3</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'Average of call seconds'!$B$3</c:f>
              <c:strCache>
                <c:ptCount val="1"/>
                <c:pt idx="0">
                  <c:v>Total</c:v>
                </c:pt>
              </c:strCache>
            </c:strRef>
          </c:tx>
          <c:spPr>
            <a:solidFill>
              <a:schemeClr val="accent1"/>
            </a:solidFill>
            <a:ln>
              <a:noFill/>
            </a:ln>
            <a:effectLst/>
          </c:spPr>
          <c:invertIfNegative val="0"/>
          <c:cat>
            <c:strRef>
              <c:f>'Average of call seconds'!$A$4:$A$16</c:f>
              <c:strCache>
                <c:ptCount val="12"/>
                <c:pt idx="0">
                  <c:v>10_11</c:v>
                </c:pt>
                <c:pt idx="1">
                  <c:v>11_12</c:v>
                </c:pt>
                <c:pt idx="2">
                  <c:v>12_13</c:v>
                </c:pt>
                <c:pt idx="3">
                  <c:v>13_14</c:v>
                </c:pt>
                <c:pt idx="4">
                  <c:v>14_15</c:v>
                </c:pt>
                <c:pt idx="5">
                  <c:v>15_16</c:v>
                </c:pt>
                <c:pt idx="6">
                  <c:v>16_17</c:v>
                </c:pt>
                <c:pt idx="7">
                  <c:v>17_18</c:v>
                </c:pt>
                <c:pt idx="8">
                  <c:v>18_19</c:v>
                </c:pt>
                <c:pt idx="9">
                  <c:v>19_20</c:v>
                </c:pt>
                <c:pt idx="10">
                  <c:v>20_21</c:v>
                </c:pt>
                <c:pt idx="11">
                  <c:v>9_10</c:v>
                </c:pt>
              </c:strCache>
            </c:strRef>
          </c:cat>
          <c:val>
            <c:numRef>
              <c:f>'Average of call seconds'!$B$4:$B$16</c:f>
              <c:numCache>
                <c:formatCode>General</c:formatCode>
                <c:ptCount val="12"/>
                <c:pt idx="0">
                  <c:v>203.33103015075378</c:v>
                </c:pt>
                <c:pt idx="1">
                  <c:v>199.25502336448599</c:v>
                </c:pt>
                <c:pt idx="2">
                  <c:v>192.88878286683629</c:v>
                </c:pt>
                <c:pt idx="3">
                  <c:v>194.74017442518971</c:v>
                </c:pt>
                <c:pt idx="4">
                  <c:v>193.67707549535993</c:v>
                </c:pt>
                <c:pt idx="5">
                  <c:v>198.88891752577319</c:v>
                </c:pt>
                <c:pt idx="6">
                  <c:v>200.86818644931228</c:v>
                </c:pt>
                <c:pt idx="7">
                  <c:v>200.24878305486121</c:v>
                </c:pt>
                <c:pt idx="8">
                  <c:v>202.55096774193549</c:v>
                </c:pt>
                <c:pt idx="9">
                  <c:v>203.40607252075142</c:v>
                </c:pt>
                <c:pt idx="10">
                  <c:v>202.84599303135889</c:v>
                </c:pt>
                <c:pt idx="11">
                  <c:v>199.0691056910569</c:v>
                </c:pt>
              </c:numCache>
            </c:numRef>
          </c:val>
          <c:extLst>
            <c:ext xmlns:c16="http://schemas.microsoft.com/office/drawing/2014/chart" uri="{C3380CC4-5D6E-409C-BE32-E72D297353CC}">
              <c16:uniqueId val="{00000000-CD86-452E-AD60-DCF6D1214EF7}"/>
            </c:ext>
          </c:extLst>
        </c:ser>
        <c:dLbls>
          <c:showLegendKey val="0"/>
          <c:showVal val="0"/>
          <c:showCatName val="0"/>
          <c:showSerName val="0"/>
          <c:showPercent val="0"/>
          <c:showBubbleSize val="0"/>
        </c:dLbls>
        <c:gapWidth val="219"/>
        <c:overlap val="-27"/>
        <c:axId val="691314191"/>
        <c:axId val="691307951"/>
      </c:barChart>
      <c:catAx>
        <c:axId val="691314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1307951"/>
        <c:crosses val="autoZero"/>
        <c:auto val="1"/>
        <c:lblAlgn val="ctr"/>
        <c:lblOffset val="100"/>
        <c:noMultiLvlLbl val="0"/>
      </c:catAx>
      <c:valAx>
        <c:axId val="6913079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13141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 VolumeTrend Analysis Project.xlsx]count of call seconds!PivotTable1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'count of call seconds'!$B$3</c:f>
              <c:strCache>
                <c:ptCount val="1"/>
                <c:pt idx="0">
                  <c:v>Count of Customer_Phone_No</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'count of call seconds'!$A$4:$A$16</c:f>
              <c:strCache>
                <c:ptCount val="12"/>
                <c:pt idx="0">
                  <c:v>10_11</c:v>
                </c:pt>
                <c:pt idx="1">
                  <c:v>11_12</c:v>
                </c:pt>
                <c:pt idx="2">
                  <c:v>12_13</c:v>
                </c:pt>
                <c:pt idx="3">
                  <c:v>13_14</c:v>
                </c:pt>
                <c:pt idx="4">
                  <c:v>14_15</c:v>
                </c:pt>
                <c:pt idx="5">
                  <c:v>15_16</c:v>
                </c:pt>
                <c:pt idx="6">
                  <c:v>16_17</c:v>
                </c:pt>
                <c:pt idx="7">
                  <c:v>17_18</c:v>
                </c:pt>
                <c:pt idx="8">
                  <c:v>18_19</c:v>
                </c:pt>
                <c:pt idx="9">
                  <c:v>19_20</c:v>
                </c:pt>
                <c:pt idx="10">
                  <c:v>20_21</c:v>
                </c:pt>
                <c:pt idx="11">
                  <c:v>9_10</c:v>
                </c:pt>
              </c:strCache>
            </c:strRef>
          </c:cat>
          <c:val>
            <c:numRef>
              <c:f>'count of call seconds'!$B$4:$B$16</c:f>
              <c:numCache>
                <c:formatCode>General</c:formatCode>
                <c:ptCount val="12"/>
                <c:pt idx="0">
                  <c:v>13313</c:v>
                </c:pt>
                <c:pt idx="1">
                  <c:v>14626</c:v>
                </c:pt>
                <c:pt idx="2">
                  <c:v>12652</c:v>
                </c:pt>
                <c:pt idx="3">
                  <c:v>11561</c:v>
                </c:pt>
                <c:pt idx="4">
                  <c:v>10561</c:v>
                </c:pt>
                <c:pt idx="5">
                  <c:v>9159</c:v>
                </c:pt>
                <c:pt idx="6">
                  <c:v>8788</c:v>
                </c:pt>
                <c:pt idx="7">
                  <c:v>8534</c:v>
                </c:pt>
                <c:pt idx="8">
                  <c:v>7238</c:v>
                </c:pt>
                <c:pt idx="9">
                  <c:v>6463</c:v>
                </c:pt>
                <c:pt idx="10">
                  <c:v>5505</c:v>
                </c:pt>
                <c:pt idx="11">
                  <c:v>9588</c:v>
                </c:pt>
              </c:numCache>
            </c:numRef>
          </c:val>
          <c:extLst>
            <c:ext xmlns:c16="http://schemas.microsoft.com/office/drawing/2014/chart" uri="{C3380CC4-5D6E-409C-BE32-E72D297353CC}">
              <c16:uniqueId val="{00000000-3BD7-4D34-90A8-D42C535C61A0}"/>
            </c:ext>
          </c:extLst>
        </c:ser>
        <c:ser>
          <c:idx val="1"/>
          <c:order val="1"/>
          <c:tx>
            <c:strRef>
              <c:f>'count of call seconds'!$C$3</c:f>
              <c:strCache>
                <c:ptCount val="1"/>
                <c:pt idx="0">
                  <c:v>Count of Call_Seconds (s)</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'count of call seconds'!$A$4:$A$16</c:f>
              <c:strCache>
                <c:ptCount val="12"/>
                <c:pt idx="0">
                  <c:v>10_11</c:v>
                </c:pt>
                <c:pt idx="1">
                  <c:v>11_12</c:v>
                </c:pt>
                <c:pt idx="2">
                  <c:v>12_13</c:v>
                </c:pt>
                <c:pt idx="3">
                  <c:v>13_14</c:v>
                </c:pt>
                <c:pt idx="4">
                  <c:v>14_15</c:v>
                </c:pt>
                <c:pt idx="5">
                  <c:v>15_16</c:v>
                </c:pt>
                <c:pt idx="6">
                  <c:v>16_17</c:v>
                </c:pt>
                <c:pt idx="7">
                  <c:v>17_18</c:v>
                </c:pt>
                <c:pt idx="8">
                  <c:v>18_19</c:v>
                </c:pt>
                <c:pt idx="9">
                  <c:v>19_20</c:v>
                </c:pt>
                <c:pt idx="10">
                  <c:v>20_21</c:v>
                </c:pt>
                <c:pt idx="11">
                  <c:v>9_10</c:v>
                </c:pt>
              </c:strCache>
            </c:strRef>
          </c:cat>
          <c:val>
            <c:numRef>
              <c:f>'count of call seconds'!$C$4:$C$16</c:f>
              <c:numCache>
                <c:formatCode>0.00%</c:formatCode>
                <c:ptCount val="12"/>
                <c:pt idx="0">
                  <c:v>0.11283350849238906</c:v>
                </c:pt>
                <c:pt idx="1">
                  <c:v>0.12396175882293115</c:v>
                </c:pt>
                <c:pt idx="2">
                  <c:v>0.10723124385530731</c:v>
                </c:pt>
                <c:pt idx="3">
                  <c:v>9.7984540800759398E-2</c:v>
                </c:pt>
                <c:pt idx="4">
                  <c:v>8.9509102620605491E-2</c:v>
                </c:pt>
                <c:pt idx="5">
                  <c:v>7.7626538292029701E-2</c:v>
                </c:pt>
                <c:pt idx="6">
                  <c:v>7.4482150727192595E-2</c:v>
                </c:pt>
                <c:pt idx="7">
                  <c:v>7.2329389429433497E-2</c:v>
                </c:pt>
                <c:pt idx="8">
                  <c:v>6.1345221547954028E-2</c:v>
                </c:pt>
                <c:pt idx="9">
                  <c:v>5.4776756958334748E-2</c:v>
                </c:pt>
                <c:pt idx="10">
                  <c:v>4.6657287181747296E-2</c:v>
                </c:pt>
                <c:pt idx="11">
                  <c:v>8.1262501271315721E-2</c:v>
                </c:pt>
              </c:numCache>
            </c:numRef>
          </c:val>
          <c:extLst>
            <c:ext xmlns:c16="http://schemas.microsoft.com/office/drawing/2014/chart" uri="{C3380CC4-5D6E-409C-BE32-E72D297353CC}">
              <c16:uniqueId val="{00000001-3BD7-4D34-90A8-D42C535C61A0}"/>
            </c:ext>
          </c:extLst>
        </c:ser>
        <c:dLbls>
          <c:dLblPos val="outEnd"/>
          <c:showLegendKey val="0"/>
          <c:showVal val="1"/>
          <c:showCatName val="0"/>
          <c:showSerName val="0"/>
          <c:showPercent val="0"/>
          <c:showBubbleSize val="0"/>
        </c:dLbls>
        <c:gapWidth val="444"/>
        <c:overlap val="-90"/>
        <c:axId val="1557730816"/>
        <c:axId val="1557724576"/>
      </c:barChart>
      <c:catAx>
        <c:axId val="15577308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57724576"/>
        <c:crosses val="autoZero"/>
        <c:auto val="1"/>
        <c:lblAlgn val="ctr"/>
        <c:lblOffset val="100"/>
        <c:noMultiLvlLbl val="0"/>
      </c:catAx>
      <c:valAx>
        <c:axId val="1557724576"/>
        <c:scaling>
          <c:orientation val="minMax"/>
        </c:scaling>
        <c:delete val="1"/>
        <c:axPos val="l"/>
        <c:numFmt formatCode="General" sourceLinked="1"/>
        <c:majorTickMark val="none"/>
        <c:minorTickMark val="none"/>
        <c:tickLblPos val="nextTo"/>
        <c:crossAx val="15577308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 VolumeTrend Analysis Project.xlsx]Count of phone no.1!PivotTable1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'Count of phone no.1'!$B$3</c:f>
              <c:strCache>
                <c:ptCount val="1"/>
                <c:pt idx="0">
                  <c:v>Average of Call_Seconds (s)</c:v>
                </c:pt>
              </c:strCache>
            </c:strRef>
          </c:tx>
          <c:spPr>
            <a:solidFill>
              <a:schemeClr val="accent1"/>
            </a:solidFill>
            <a:ln>
              <a:noFill/>
            </a:ln>
            <a:effectLst/>
          </c:spPr>
          <c:invertIfNegative val="0"/>
          <c:cat>
            <c:strRef>
              <c:f>'Count of phone no.1'!$A$4:$A$7</c:f>
              <c:strCache>
                <c:ptCount val="3"/>
                <c:pt idx="0">
                  <c:v>abandon</c:v>
                </c:pt>
                <c:pt idx="1">
                  <c:v>answered</c:v>
                </c:pt>
                <c:pt idx="2">
                  <c:v>transfer</c:v>
                </c:pt>
              </c:strCache>
            </c:strRef>
          </c:cat>
          <c:val>
            <c:numRef>
              <c:f>'Count of phone no.1'!$B$4:$B$7</c:f>
              <c:numCache>
                <c:formatCode>General</c:formatCode>
                <c:ptCount val="3"/>
                <c:pt idx="0">
                  <c:v>0</c:v>
                </c:pt>
                <c:pt idx="1">
                  <c:v>198.6227744627177</c:v>
                </c:pt>
                <c:pt idx="2">
                  <c:v>76.146513680494266</c:v>
                </c:pt>
              </c:numCache>
            </c:numRef>
          </c:val>
          <c:extLst>
            <c:ext xmlns:c16="http://schemas.microsoft.com/office/drawing/2014/chart" uri="{C3380CC4-5D6E-409C-BE32-E72D297353CC}">
              <c16:uniqueId val="{00000000-0470-4DB8-BB4C-6EEDB7A13DB6}"/>
            </c:ext>
          </c:extLst>
        </c:ser>
        <c:ser>
          <c:idx val="1"/>
          <c:order val="1"/>
          <c:tx>
            <c:strRef>
              <c:f>'Count of phone no.1'!$C$3</c:f>
              <c:strCache>
                <c:ptCount val="1"/>
                <c:pt idx="0">
                  <c:v>Count of Customer_Phone_No</c:v>
                </c:pt>
              </c:strCache>
            </c:strRef>
          </c:tx>
          <c:spPr>
            <a:solidFill>
              <a:schemeClr val="accent2"/>
            </a:solidFill>
            <a:ln>
              <a:noFill/>
            </a:ln>
            <a:effectLst/>
          </c:spPr>
          <c:invertIfNegative val="0"/>
          <c:cat>
            <c:strRef>
              <c:f>'Count of phone no.1'!$A$4:$A$7</c:f>
              <c:strCache>
                <c:ptCount val="3"/>
                <c:pt idx="0">
                  <c:v>abandon</c:v>
                </c:pt>
                <c:pt idx="1">
                  <c:v>answered</c:v>
                </c:pt>
                <c:pt idx="2">
                  <c:v>transfer</c:v>
                </c:pt>
              </c:strCache>
            </c:strRef>
          </c:cat>
          <c:val>
            <c:numRef>
              <c:f>'Count of phone no.1'!$C$4:$C$7</c:f>
              <c:numCache>
                <c:formatCode>General</c:formatCode>
                <c:ptCount val="3"/>
                <c:pt idx="0">
                  <c:v>34403</c:v>
                </c:pt>
                <c:pt idx="1">
                  <c:v>82452</c:v>
                </c:pt>
                <c:pt idx="2">
                  <c:v>1133</c:v>
                </c:pt>
              </c:numCache>
            </c:numRef>
          </c:val>
          <c:extLst>
            <c:ext xmlns:c16="http://schemas.microsoft.com/office/drawing/2014/chart" uri="{C3380CC4-5D6E-409C-BE32-E72D297353CC}">
              <c16:uniqueId val="{00000001-0470-4DB8-BB4C-6EEDB7A13DB6}"/>
            </c:ext>
          </c:extLst>
        </c:ser>
        <c:ser>
          <c:idx val="2"/>
          <c:order val="2"/>
          <c:tx>
            <c:strRef>
              <c:f>'Count of phone no.1'!$D$3</c:f>
              <c:strCache>
                <c:ptCount val="1"/>
                <c:pt idx="0">
                  <c:v>Count of Customer_Phone_No2</c:v>
                </c:pt>
              </c:strCache>
            </c:strRef>
          </c:tx>
          <c:spPr>
            <a:solidFill>
              <a:schemeClr val="accent3"/>
            </a:solidFill>
            <a:ln>
              <a:noFill/>
            </a:ln>
            <a:effectLst/>
          </c:spPr>
          <c:invertIfNegative val="0"/>
          <c:cat>
            <c:strRef>
              <c:f>'Count of phone no.1'!$A$4:$A$7</c:f>
              <c:strCache>
                <c:ptCount val="3"/>
                <c:pt idx="0">
                  <c:v>abandon</c:v>
                </c:pt>
                <c:pt idx="1">
                  <c:v>answered</c:v>
                </c:pt>
                <c:pt idx="2">
                  <c:v>transfer</c:v>
                </c:pt>
              </c:strCache>
            </c:strRef>
          </c:cat>
          <c:val>
            <c:numRef>
              <c:f>'Count of phone no.1'!$D$4:$D$7</c:f>
              <c:numCache>
                <c:formatCode>0.00%</c:formatCode>
                <c:ptCount val="3"/>
                <c:pt idx="0">
                  <c:v>0.29158049971183508</c:v>
                </c:pt>
                <c:pt idx="1">
                  <c:v>0.69881682883005047</c:v>
                </c:pt>
                <c:pt idx="2">
                  <c:v>9.6026714581143851E-3</c:v>
                </c:pt>
              </c:numCache>
            </c:numRef>
          </c:val>
          <c:extLst>
            <c:ext xmlns:c16="http://schemas.microsoft.com/office/drawing/2014/chart" uri="{C3380CC4-5D6E-409C-BE32-E72D297353CC}">
              <c16:uniqueId val="{00000002-0470-4DB8-BB4C-6EEDB7A13DB6}"/>
            </c:ext>
          </c:extLst>
        </c:ser>
        <c:dLbls>
          <c:showLegendKey val="0"/>
          <c:showVal val="0"/>
          <c:showCatName val="0"/>
          <c:showSerName val="0"/>
          <c:showPercent val="0"/>
          <c:showBubbleSize val="0"/>
        </c:dLbls>
        <c:gapWidth val="219"/>
        <c:overlap val="-27"/>
        <c:axId val="820188496"/>
        <c:axId val="817184880"/>
      </c:barChart>
      <c:catAx>
        <c:axId val="820188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7184880"/>
        <c:crosses val="autoZero"/>
        <c:auto val="1"/>
        <c:lblAlgn val="ctr"/>
        <c:lblOffset val="100"/>
        <c:noMultiLvlLbl val="0"/>
      </c:catAx>
      <c:valAx>
        <c:axId val="817184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01884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3EC280-34EF-40BE-AF96-1CF744C8E18C}"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DB0517-6697-491E-8947-00D80F5CEA06}" type="slidenum">
              <a:rPr lang="en-IN" smtClean="0"/>
              <a:t>‹#›</a:t>
            </a:fld>
            <a:endParaRPr lang="en-IN"/>
          </a:p>
        </p:txBody>
      </p:sp>
    </p:spTree>
    <p:extLst>
      <p:ext uri="{BB962C8B-B14F-4D97-AF65-F5344CB8AC3E}">
        <p14:creationId xmlns:p14="http://schemas.microsoft.com/office/powerpoint/2010/main" val="4319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3EC280-34EF-40BE-AF96-1CF744C8E18C}"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DB0517-6697-491E-8947-00D80F5CEA06}" type="slidenum">
              <a:rPr lang="en-IN" smtClean="0"/>
              <a:t>‹#›</a:t>
            </a:fld>
            <a:endParaRPr lang="en-IN"/>
          </a:p>
        </p:txBody>
      </p:sp>
    </p:spTree>
    <p:extLst>
      <p:ext uri="{BB962C8B-B14F-4D97-AF65-F5344CB8AC3E}">
        <p14:creationId xmlns:p14="http://schemas.microsoft.com/office/powerpoint/2010/main" val="2686380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3EC280-34EF-40BE-AF96-1CF744C8E18C}"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DB0517-6697-491E-8947-00D80F5CEA06}" type="slidenum">
              <a:rPr lang="en-IN" smtClean="0"/>
              <a:t>‹#›</a:t>
            </a:fld>
            <a:endParaRPr lang="en-IN"/>
          </a:p>
        </p:txBody>
      </p:sp>
    </p:spTree>
    <p:extLst>
      <p:ext uri="{BB962C8B-B14F-4D97-AF65-F5344CB8AC3E}">
        <p14:creationId xmlns:p14="http://schemas.microsoft.com/office/powerpoint/2010/main" val="2476558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3EC280-34EF-40BE-AF96-1CF744C8E18C}"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DB0517-6697-491E-8947-00D80F5CEA06}"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97887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3EC280-34EF-40BE-AF96-1CF744C8E18C}"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DB0517-6697-491E-8947-00D80F5CEA06}" type="slidenum">
              <a:rPr lang="en-IN" smtClean="0"/>
              <a:t>‹#›</a:t>
            </a:fld>
            <a:endParaRPr lang="en-IN"/>
          </a:p>
        </p:txBody>
      </p:sp>
    </p:spTree>
    <p:extLst>
      <p:ext uri="{BB962C8B-B14F-4D97-AF65-F5344CB8AC3E}">
        <p14:creationId xmlns:p14="http://schemas.microsoft.com/office/powerpoint/2010/main" val="494629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3EC280-34EF-40BE-AF96-1CF744C8E18C}" type="datetimeFigureOut">
              <a:rPr lang="en-IN" smtClean="0"/>
              <a:t>05-07-2023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DB0517-6697-491E-8947-00D80F5CEA06}" type="slidenum">
              <a:rPr lang="en-IN" smtClean="0"/>
              <a:t>‹#›</a:t>
            </a:fld>
            <a:endParaRPr lang="en-IN"/>
          </a:p>
        </p:txBody>
      </p:sp>
    </p:spTree>
    <p:extLst>
      <p:ext uri="{BB962C8B-B14F-4D97-AF65-F5344CB8AC3E}">
        <p14:creationId xmlns:p14="http://schemas.microsoft.com/office/powerpoint/2010/main" val="3929531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3EC280-34EF-40BE-AF96-1CF744C8E18C}" type="datetimeFigureOut">
              <a:rPr lang="en-IN" smtClean="0"/>
              <a:t>05-07-2023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DB0517-6697-491E-8947-00D80F5CEA06}" type="slidenum">
              <a:rPr lang="en-IN" smtClean="0"/>
              <a:t>‹#›</a:t>
            </a:fld>
            <a:endParaRPr lang="en-IN"/>
          </a:p>
        </p:txBody>
      </p:sp>
    </p:spTree>
    <p:extLst>
      <p:ext uri="{BB962C8B-B14F-4D97-AF65-F5344CB8AC3E}">
        <p14:creationId xmlns:p14="http://schemas.microsoft.com/office/powerpoint/2010/main" val="3664652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EC280-34EF-40BE-AF96-1CF744C8E18C}"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DB0517-6697-491E-8947-00D80F5CEA06}" type="slidenum">
              <a:rPr lang="en-IN" smtClean="0"/>
              <a:t>‹#›</a:t>
            </a:fld>
            <a:endParaRPr lang="en-IN"/>
          </a:p>
        </p:txBody>
      </p:sp>
    </p:spTree>
    <p:extLst>
      <p:ext uri="{BB962C8B-B14F-4D97-AF65-F5344CB8AC3E}">
        <p14:creationId xmlns:p14="http://schemas.microsoft.com/office/powerpoint/2010/main" val="1998093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EC280-34EF-40BE-AF96-1CF744C8E18C}"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DB0517-6697-491E-8947-00D80F5CEA06}" type="slidenum">
              <a:rPr lang="en-IN" smtClean="0"/>
              <a:t>‹#›</a:t>
            </a:fld>
            <a:endParaRPr lang="en-IN"/>
          </a:p>
        </p:txBody>
      </p:sp>
    </p:spTree>
    <p:extLst>
      <p:ext uri="{BB962C8B-B14F-4D97-AF65-F5344CB8AC3E}">
        <p14:creationId xmlns:p14="http://schemas.microsoft.com/office/powerpoint/2010/main" val="338140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EC280-34EF-40BE-AF96-1CF744C8E18C}"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DB0517-6697-491E-8947-00D80F5CEA06}" type="slidenum">
              <a:rPr lang="en-IN" smtClean="0"/>
              <a:t>‹#›</a:t>
            </a:fld>
            <a:endParaRPr lang="en-IN"/>
          </a:p>
        </p:txBody>
      </p:sp>
    </p:spTree>
    <p:extLst>
      <p:ext uri="{BB962C8B-B14F-4D97-AF65-F5344CB8AC3E}">
        <p14:creationId xmlns:p14="http://schemas.microsoft.com/office/powerpoint/2010/main" val="4100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EC280-34EF-40BE-AF96-1CF744C8E18C}"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DB0517-6697-491E-8947-00D80F5CEA06}" type="slidenum">
              <a:rPr lang="en-IN" smtClean="0"/>
              <a:t>‹#›</a:t>
            </a:fld>
            <a:endParaRPr lang="en-IN"/>
          </a:p>
        </p:txBody>
      </p:sp>
    </p:spTree>
    <p:extLst>
      <p:ext uri="{BB962C8B-B14F-4D97-AF65-F5344CB8AC3E}">
        <p14:creationId xmlns:p14="http://schemas.microsoft.com/office/powerpoint/2010/main" val="259037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3EC280-34EF-40BE-AF96-1CF744C8E18C}"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DB0517-6697-491E-8947-00D80F5CEA06}" type="slidenum">
              <a:rPr lang="en-IN" smtClean="0"/>
              <a:t>‹#›</a:t>
            </a:fld>
            <a:endParaRPr lang="en-IN"/>
          </a:p>
        </p:txBody>
      </p:sp>
    </p:spTree>
    <p:extLst>
      <p:ext uri="{BB962C8B-B14F-4D97-AF65-F5344CB8AC3E}">
        <p14:creationId xmlns:p14="http://schemas.microsoft.com/office/powerpoint/2010/main" val="242528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3EC280-34EF-40BE-AF96-1CF744C8E18C}" type="datetimeFigureOut">
              <a:rPr lang="en-IN" smtClean="0"/>
              <a:t>05-07-2023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DB0517-6697-491E-8947-00D80F5CEA06}" type="slidenum">
              <a:rPr lang="en-IN" smtClean="0"/>
              <a:t>‹#›</a:t>
            </a:fld>
            <a:endParaRPr lang="en-IN"/>
          </a:p>
        </p:txBody>
      </p:sp>
    </p:spTree>
    <p:extLst>
      <p:ext uri="{BB962C8B-B14F-4D97-AF65-F5344CB8AC3E}">
        <p14:creationId xmlns:p14="http://schemas.microsoft.com/office/powerpoint/2010/main" val="3685535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3EC280-34EF-40BE-AF96-1CF744C8E18C}" type="datetimeFigureOut">
              <a:rPr lang="en-IN" smtClean="0"/>
              <a:t>05-07-2023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DB0517-6697-491E-8947-00D80F5CEA06}" type="slidenum">
              <a:rPr lang="en-IN" smtClean="0"/>
              <a:t>‹#›</a:t>
            </a:fld>
            <a:endParaRPr lang="en-IN"/>
          </a:p>
        </p:txBody>
      </p:sp>
    </p:spTree>
    <p:extLst>
      <p:ext uri="{BB962C8B-B14F-4D97-AF65-F5344CB8AC3E}">
        <p14:creationId xmlns:p14="http://schemas.microsoft.com/office/powerpoint/2010/main" val="2867887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73EC280-34EF-40BE-AF96-1CF744C8E18C}" type="datetimeFigureOut">
              <a:rPr lang="en-IN" smtClean="0"/>
              <a:t>05-07-2023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DB0517-6697-491E-8947-00D80F5CEA06}" type="slidenum">
              <a:rPr lang="en-IN" smtClean="0"/>
              <a:t>‹#›</a:t>
            </a:fld>
            <a:endParaRPr lang="en-IN"/>
          </a:p>
        </p:txBody>
      </p:sp>
    </p:spTree>
    <p:extLst>
      <p:ext uri="{BB962C8B-B14F-4D97-AF65-F5344CB8AC3E}">
        <p14:creationId xmlns:p14="http://schemas.microsoft.com/office/powerpoint/2010/main" val="101358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3EC280-34EF-40BE-AF96-1CF744C8E18C}"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DB0517-6697-491E-8947-00D80F5CEA06}" type="slidenum">
              <a:rPr lang="en-IN" smtClean="0"/>
              <a:t>‹#›</a:t>
            </a:fld>
            <a:endParaRPr lang="en-IN"/>
          </a:p>
        </p:txBody>
      </p:sp>
    </p:spTree>
    <p:extLst>
      <p:ext uri="{BB962C8B-B14F-4D97-AF65-F5344CB8AC3E}">
        <p14:creationId xmlns:p14="http://schemas.microsoft.com/office/powerpoint/2010/main" val="204330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3EC280-34EF-40BE-AF96-1CF744C8E18C}"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DB0517-6697-491E-8947-00D80F5CEA06}" type="slidenum">
              <a:rPr lang="en-IN" smtClean="0"/>
              <a:t>‹#›</a:t>
            </a:fld>
            <a:endParaRPr lang="en-IN"/>
          </a:p>
        </p:txBody>
      </p:sp>
    </p:spTree>
    <p:extLst>
      <p:ext uri="{BB962C8B-B14F-4D97-AF65-F5344CB8AC3E}">
        <p14:creationId xmlns:p14="http://schemas.microsoft.com/office/powerpoint/2010/main" val="4224876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73EC280-34EF-40BE-AF96-1CF744C8E18C}" type="datetimeFigureOut">
              <a:rPr lang="en-IN" smtClean="0"/>
              <a:t>05-07-2023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0DB0517-6697-491E-8947-00D80F5CEA06}" type="slidenum">
              <a:rPr lang="en-IN" smtClean="0"/>
              <a:t>‹#›</a:t>
            </a:fld>
            <a:endParaRPr lang="en-IN"/>
          </a:p>
        </p:txBody>
      </p:sp>
    </p:spTree>
    <p:extLst>
      <p:ext uri="{BB962C8B-B14F-4D97-AF65-F5344CB8AC3E}">
        <p14:creationId xmlns:p14="http://schemas.microsoft.com/office/powerpoint/2010/main" val="245378399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1drv.ms/x/s!Am4LmsWQPJYihQLyB3mMgeoRuAbQ?e=ST5t=o5"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A24F6D-941C-E55E-84BB-83007F69D262}"/>
              </a:ext>
            </a:extLst>
          </p:cNvPr>
          <p:cNvSpPr txBox="1"/>
          <p:nvPr/>
        </p:nvSpPr>
        <p:spPr>
          <a:xfrm>
            <a:off x="1157287" y="107157"/>
            <a:ext cx="9251156" cy="769441"/>
          </a:xfrm>
          <a:prstGeom prst="rect">
            <a:avLst/>
          </a:prstGeom>
          <a:noFill/>
        </p:spPr>
        <p:txBody>
          <a:bodyPr wrap="square" rtlCol="0">
            <a:spAutoFit/>
          </a:bodyPr>
          <a:lstStyle/>
          <a:p>
            <a:pPr algn="ctr"/>
            <a:r>
              <a:rPr lang="en-IN" sz="4400" b="1" u="sng" dirty="0">
                <a:latin typeface="Book Antiqua" panose="02040602050305030304" pitchFamily="18" charset="0"/>
              </a:rPr>
              <a:t>ABC Volume Trend Analysis</a:t>
            </a:r>
          </a:p>
        </p:txBody>
      </p:sp>
      <p:sp>
        <p:nvSpPr>
          <p:cNvPr id="5" name="TextBox 4">
            <a:extLst>
              <a:ext uri="{FF2B5EF4-FFF2-40B4-BE49-F238E27FC236}">
                <a16:creationId xmlns:a16="http://schemas.microsoft.com/office/drawing/2014/main" id="{CF15E105-71A2-E3FC-2103-243934BEEFEB}"/>
              </a:ext>
            </a:extLst>
          </p:cNvPr>
          <p:cNvSpPr txBox="1"/>
          <p:nvPr/>
        </p:nvSpPr>
        <p:spPr>
          <a:xfrm>
            <a:off x="7800975" y="5172016"/>
            <a:ext cx="4014788" cy="769441"/>
          </a:xfrm>
          <a:prstGeom prst="rect">
            <a:avLst/>
          </a:prstGeom>
          <a:noFill/>
        </p:spPr>
        <p:txBody>
          <a:bodyPr wrap="square" rtlCol="0">
            <a:spAutoFit/>
          </a:bodyPr>
          <a:lstStyle/>
          <a:p>
            <a:r>
              <a:rPr lang="en-IN" sz="2400" b="1" u="sng" dirty="0">
                <a:latin typeface="Book Antiqua" panose="02040602050305030304" pitchFamily="18" charset="0"/>
              </a:rPr>
              <a:t>Submitted by:</a:t>
            </a:r>
          </a:p>
          <a:p>
            <a:r>
              <a:rPr lang="en-IN" sz="2000" dirty="0" err="1">
                <a:latin typeface="Book Antiqua" panose="02040602050305030304" pitchFamily="18" charset="0"/>
              </a:rPr>
              <a:t>D.Rohith</a:t>
            </a:r>
            <a:endParaRPr lang="en-IN" sz="2000" dirty="0">
              <a:latin typeface="Book Antiqua" panose="02040602050305030304" pitchFamily="18" charset="0"/>
            </a:endParaRPr>
          </a:p>
        </p:txBody>
      </p:sp>
    </p:spTree>
    <p:extLst>
      <p:ext uri="{BB962C8B-B14F-4D97-AF65-F5344CB8AC3E}">
        <p14:creationId xmlns:p14="http://schemas.microsoft.com/office/powerpoint/2010/main" val="205117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959C14-8E25-740E-8247-2104913BD4BF}"/>
              </a:ext>
            </a:extLst>
          </p:cNvPr>
          <p:cNvSpPr txBox="1"/>
          <p:nvPr/>
        </p:nvSpPr>
        <p:spPr>
          <a:xfrm>
            <a:off x="121444" y="92869"/>
            <a:ext cx="3436144" cy="400110"/>
          </a:xfrm>
          <a:prstGeom prst="rect">
            <a:avLst/>
          </a:prstGeom>
          <a:noFill/>
        </p:spPr>
        <p:txBody>
          <a:bodyPr wrap="square" rtlCol="0">
            <a:spAutoFit/>
          </a:bodyPr>
          <a:lstStyle/>
          <a:p>
            <a:r>
              <a:rPr lang="en-IN" sz="2000" b="1" u="sng" dirty="0">
                <a:latin typeface="Book Antiqua" panose="02040602050305030304" pitchFamily="18" charset="0"/>
              </a:rPr>
              <a:t>Project Description:</a:t>
            </a:r>
          </a:p>
        </p:txBody>
      </p:sp>
      <p:sp>
        <p:nvSpPr>
          <p:cNvPr id="5" name="TextBox 4">
            <a:extLst>
              <a:ext uri="{FF2B5EF4-FFF2-40B4-BE49-F238E27FC236}">
                <a16:creationId xmlns:a16="http://schemas.microsoft.com/office/drawing/2014/main" id="{9F8FA508-8049-90BE-7857-09CE34CC47DC}"/>
              </a:ext>
            </a:extLst>
          </p:cNvPr>
          <p:cNvSpPr txBox="1"/>
          <p:nvPr/>
        </p:nvSpPr>
        <p:spPr>
          <a:xfrm>
            <a:off x="0" y="1321594"/>
            <a:ext cx="12192000" cy="5262979"/>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latin typeface="Book Antiqua" panose="02040602050305030304" pitchFamily="18" charset="0"/>
              </a:rPr>
              <a:t>The dataset which is attached is of inbound calls of an ABC company from the insurance category consists of a customer Experience (CX) inbound calling team for 23 days .Dataset which includes data of </a:t>
            </a:r>
            <a:r>
              <a:rPr lang="en-IN" sz="1600" dirty="0" err="1">
                <a:latin typeface="Book Antiqua" panose="02040602050305030304" pitchFamily="18" charset="0"/>
              </a:rPr>
              <a:t>Agent_Name,Agent_ID,Queue_Time</a:t>
            </a:r>
            <a:r>
              <a:rPr lang="en-IN" sz="1600" dirty="0">
                <a:latin typeface="Book Antiqua" panose="02040602050305030304" pitchFamily="18" charset="0"/>
              </a:rPr>
              <a:t> [duration for which customer have to wait before they get connected to an agent],Time[time at which call was made by customer in a day],</a:t>
            </a:r>
            <a:r>
              <a:rPr lang="en-IN" sz="1600" dirty="0" err="1">
                <a:latin typeface="Book Antiqua" panose="02040602050305030304" pitchFamily="18" charset="0"/>
              </a:rPr>
              <a:t>Time_Bucket</a:t>
            </a:r>
            <a:r>
              <a:rPr lang="en-IN" sz="1600" dirty="0">
                <a:latin typeface="Book Antiqua" panose="02040602050305030304" pitchFamily="18" charset="0"/>
              </a:rPr>
              <a:t>[for making the time easy we have also provided you with the time bucket],Duration[duration for which a customer and executives are on call ,Call_Seconds[for better  understanding and for work flexibility we have also converted those time into seconds],call status (Abandon,answered,transferred).</a:t>
            </a:r>
          </a:p>
          <a:p>
            <a:pPr marL="285750" indent="-285750" algn="just">
              <a:buFont typeface="Arial" panose="020B0604020202020204" pitchFamily="34" charset="0"/>
              <a:buChar char="•"/>
            </a:pPr>
            <a:endParaRPr lang="en-IN" sz="1600" dirty="0">
              <a:latin typeface="Book Antiqua" panose="02040602050305030304" pitchFamily="18" charset="0"/>
            </a:endParaRPr>
          </a:p>
          <a:p>
            <a:pPr marL="285750" indent="-285750" algn="just">
              <a:buFont typeface="Arial" panose="020B0604020202020204" pitchFamily="34" charset="0"/>
              <a:buChar char="•"/>
            </a:pPr>
            <a:r>
              <a:rPr lang="en-IN" sz="1600" dirty="0">
                <a:latin typeface="Book Antiqua" panose="02040602050305030304" pitchFamily="18" charset="0"/>
              </a:rPr>
              <a:t>A customer experience team consists of professionals who analyze customer feedback and </a:t>
            </a:r>
            <a:r>
              <a:rPr lang="en-IN" sz="1600" dirty="0" err="1">
                <a:latin typeface="Book Antiqua" panose="02040602050305030304" pitchFamily="18" charset="0"/>
              </a:rPr>
              <a:t>data,and</a:t>
            </a:r>
            <a:r>
              <a:rPr lang="en-IN" sz="1600" dirty="0">
                <a:latin typeface="Book Antiqua" panose="02040602050305030304" pitchFamily="18" charset="0"/>
              </a:rPr>
              <a:t> share insights with the rest of the organisation. </a:t>
            </a:r>
            <a:r>
              <a:rPr lang="en-IN" sz="1600" dirty="0" err="1">
                <a:latin typeface="Book Antiqua" panose="02040602050305030304" pitchFamily="18" charset="0"/>
              </a:rPr>
              <a:t>Typically,these</a:t>
            </a:r>
            <a:r>
              <a:rPr lang="en-IN" sz="1600" dirty="0">
                <a:latin typeface="Book Antiqua" panose="02040602050305030304" pitchFamily="18" charset="0"/>
              </a:rPr>
              <a:t> teams fulfil various roles and responsibilities such as ; Customer experience programmes(CX programs),Digital customer experience ,Design and processes, Internal </a:t>
            </a:r>
            <a:r>
              <a:rPr lang="en-IN" sz="1600" dirty="0" err="1">
                <a:latin typeface="Book Antiqua" panose="02040602050305030304" pitchFamily="18" charset="0"/>
              </a:rPr>
              <a:t>communications,Voice</a:t>
            </a:r>
            <a:r>
              <a:rPr lang="en-IN" sz="1600" dirty="0">
                <a:latin typeface="Book Antiqua" panose="02040602050305030304" pitchFamily="18" charset="0"/>
              </a:rPr>
              <a:t> of Customers(</a:t>
            </a:r>
            <a:r>
              <a:rPr lang="en-IN" sz="1600" dirty="0" err="1">
                <a:latin typeface="Book Antiqua" panose="02040602050305030304" pitchFamily="18" charset="0"/>
              </a:rPr>
              <a:t>voC</a:t>
            </a:r>
            <a:r>
              <a:rPr lang="en-IN" sz="1600" dirty="0">
                <a:latin typeface="Book Antiqua" panose="02040602050305030304" pitchFamily="18" charset="0"/>
              </a:rPr>
              <a:t>),User experiences ,Customer experience management, Journey mapping, Nurturing customer </a:t>
            </a:r>
            <a:r>
              <a:rPr lang="en-IN" sz="1600" dirty="0" err="1">
                <a:latin typeface="Book Antiqua" panose="02040602050305030304" pitchFamily="18" charset="0"/>
              </a:rPr>
              <a:t>interactions,Customer</a:t>
            </a:r>
            <a:r>
              <a:rPr lang="en-IN" sz="1600" dirty="0">
                <a:latin typeface="Book Antiqua" panose="02040602050305030304" pitchFamily="18" charset="0"/>
              </a:rPr>
              <a:t> success ,Handling customer data, Learning about the customer journey.</a:t>
            </a:r>
          </a:p>
          <a:p>
            <a:pPr marL="285750" indent="-285750" algn="just">
              <a:buFont typeface="Arial" panose="020B0604020202020204" pitchFamily="34" charset="0"/>
              <a:buChar char="•"/>
            </a:pPr>
            <a:endParaRPr lang="en-IN" sz="1600" dirty="0">
              <a:latin typeface="Book Antiqua" panose="02040602050305030304" pitchFamily="18" charset="0"/>
            </a:endParaRPr>
          </a:p>
          <a:p>
            <a:pPr algn="just"/>
            <a:endParaRPr lang="en-IN" sz="1600" dirty="0">
              <a:latin typeface="Book Antiqua" panose="02040602050305030304" pitchFamily="18" charset="0"/>
            </a:endParaRPr>
          </a:p>
          <a:p>
            <a:pPr marL="285750" indent="-285750" algn="just">
              <a:buFont typeface="Arial" panose="020B0604020202020204" pitchFamily="34" charset="0"/>
              <a:buChar char="•"/>
            </a:pPr>
            <a:r>
              <a:rPr lang="en-IN" sz="1600" dirty="0">
                <a:latin typeface="Book Antiqua" panose="02040602050305030304" pitchFamily="18" charset="0"/>
              </a:rPr>
              <a:t>Interactive Voice Response (IVR),Robotic Process Automation(RPA)Predictive </a:t>
            </a:r>
            <a:r>
              <a:rPr lang="en-IN" sz="1600" dirty="0" err="1">
                <a:latin typeface="Book Antiqua" panose="02040602050305030304" pitchFamily="18" charset="0"/>
              </a:rPr>
              <a:t>Analytics,Intelligent</a:t>
            </a:r>
            <a:r>
              <a:rPr lang="en-IN" sz="1600" dirty="0">
                <a:latin typeface="Book Antiqua" panose="02040602050305030304" pitchFamily="18" charset="0"/>
              </a:rPr>
              <a:t> Routing are some of the most impactful AI- empowered customer experience tools we can use this project.</a:t>
            </a:r>
          </a:p>
          <a:p>
            <a:pPr marL="285750" indent="-285750" algn="just">
              <a:buFont typeface="Arial" panose="020B0604020202020204" pitchFamily="34" charset="0"/>
              <a:buChar char="•"/>
            </a:pPr>
            <a:endParaRPr lang="en-IN" sz="1600" dirty="0">
              <a:latin typeface="Book Antiqua" panose="02040602050305030304" pitchFamily="18" charset="0"/>
            </a:endParaRPr>
          </a:p>
          <a:p>
            <a:pPr marL="285750" indent="-285750" algn="just">
              <a:buFont typeface="Arial" panose="020B0604020202020204" pitchFamily="34" charset="0"/>
              <a:buChar char="•"/>
            </a:pPr>
            <a:endParaRPr lang="en-IN" sz="1600" dirty="0">
              <a:latin typeface="Book Antiqua" panose="02040602050305030304" pitchFamily="18" charset="0"/>
            </a:endParaRPr>
          </a:p>
          <a:p>
            <a:pPr marL="285750" indent="-285750" algn="just">
              <a:buFont typeface="Arial" panose="020B0604020202020204" pitchFamily="34" charset="0"/>
              <a:buChar char="•"/>
            </a:pPr>
            <a:r>
              <a:rPr lang="en-IN" sz="1600" dirty="0">
                <a:latin typeface="Book Antiqua" panose="02040602050305030304" pitchFamily="18" charset="0"/>
              </a:rPr>
              <a:t>In a Customer Experience team, there is a huge employment and huge chances of </a:t>
            </a:r>
            <a:r>
              <a:rPr lang="en-IN" sz="1600" dirty="0" err="1">
                <a:latin typeface="Book Antiqua" panose="02040602050305030304" pitchFamily="18" charset="0"/>
              </a:rPr>
              <a:t>jons</a:t>
            </a:r>
            <a:r>
              <a:rPr lang="en-IN" sz="1600" dirty="0">
                <a:latin typeface="Book Antiqua" panose="02040602050305030304" pitchFamily="18" charset="0"/>
              </a:rPr>
              <a:t> for Customer service Representatives </a:t>
            </a:r>
            <a:r>
              <a:rPr lang="en-IN" sz="1600" dirty="0" err="1">
                <a:latin typeface="Book Antiqua" panose="02040602050305030304" pitchFamily="18" charset="0"/>
              </a:rPr>
              <a:t>A.k.a</a:t>
            </a:r>
            <a:r>
              <a:rPr lang="en-IN" sz="1600" dirty="0">
                <a:latin typeface="Book Antiqua" panose="02040602050305030304" pitchFamily="18" charset="0"/>
              </a:rPr>
              <a:t> call </a:t>
            </a:r>
            <a:r>
              <a:rPr lang="en-IN" sz="1600" dirty="0" err="1">
                <a:latin typeface="Book Antiqua" panose="02040602050305030304" pitchFamily="18" charset="0"/>
              </a:rPr>
              <a:t>center</a:t>
            </a:r>
            <a:r>
              <a:rPr lang="en-IN" sz="1600" dirty="0">
                <a:latin typeface="Book Antiqua" panose="02040602050305030304" pitchFamily="18" charset="0"/>
              </a:rPr>
              <a:t> </a:t>
            </a:r>
            <a:r>
              <a:rPr lang="en-IN" sz="1600" dirty="0" err="1">
                <a:latin typeface="Book Antiqua" panose="02040602050305030304" pitchFamily="18" charset="0"/>
              </a:rPr>
              <a:t>agents,and</a:t>
            </a:r>
            <a:r>
              <a:rPr lang="en-IN" sz="1600" dirty="0">
                <a:latin typeface="Book Antiqua" panose="02040602050305030304" pitchFamily="18" charset="0"/>
              </a:rPr>
              <a:t> customer service </a:t>
            </a:r>
            <a:r>
              <a:rPr lang="en-IN" sz="1600" dirty="0" err="1">
                <a:latin typeface="Book Antiqua" panose="02040602050305030304" pitchFamily="18" charset="0"/>
              </a:rPr>
              <a:t>agents.Their</a:t>
            </a:r>
            <a:r>
              <a:rPr lang="en-IN" sz="1600" dirty="0">
                <a:latin typeface="Book Antiqua" panose="02040602050305030304" pitchFamily="18" charset="0"/>
              </a:rPr>
              <a:t> roles include Email </a:t>
            </a:r>
            <a:r>
              <a:rPr lang="en-IN" sz="1600" dirty="0" err="1">
                <a:latin typeface="Book Antiqua" panose="02040602050305030304" pitchFamily="18" charset="0"/>
              </a:rPr>
              <a:t>support,Inbound</a:t>
            </a:r>
            <a:r>
              <a:rPr lang="en-IN" sz="1600" dirty="0">
                <a:latin typeface="Book Antiqua" panose="02040602050305030304" pitchFamily="18" charset="0"/>
              </a:rPr>
              <a:t> </a:t>
            </a:r>
            <a:r>
              <a:rPr lang="en-IN" sz="1600" dirty="0" err="1">
                <a:latin typeface="Book Antiqua" panose="02040602050305030304" pitchFamily="18" charset="0"/>
              </a:rPr>
              <a:t>support,Outbound</a:t>
            </a:r>
            <a:r>
              <a:rPr lang="en-IN" sz="1600" dirty="0">
                <a:latin typeface="Book Antiqua" panose="02040602050305030304" pitchFamily="18" charset="0"/>
              </a:rPr>
              <a:t> </a:t>
            </a:r>
            <a:r>
              <a:rPr lang="en-IN" sz="1600" dirty="0" err="1">
                <a:latin typeface="Book Antiqua" panose="02040602050305030304" pitchFamily="18" charset="0"/>
              </a:rPr>
              <a:t>support,social</a:t>
            </a:r>
            <a:r>
              <a:rPr lang="en-IN" sz="1600" dirty="0">
                <a:latin typeface="Book Antiqua" panose="02040602050305030304" pitchFamily="18" charset="0"/>
              </a:rPr>
              <a:t> media support. In bound customer support refers to the call </a:t>
            </a:r>
            <a:r>
              <a:rPr lang="en-IN" sz="1600" dirty="0" err="1">
                <a:latin typeface="Book Antiqua" panose="02040602050305030304" pitchFamily="18" charset="0"/>
              </a:rPr>
              <a:t>center</a:t>
            </a:r>
            <a:r>
              <a:rPr lang="en-IN" sz="1600" dirty="0">
                <a:latin typeface="Book Antiqua" panose="02040602050305030304" pitchFamily="18" charset="0"/>
              </a:rPr>
              <a:t> which is responsible for handling inbound calls of customers.</a:t>
            </a:r>
          </a:p>
        </p:txBody>
      </p:sp>
    </p:spTree>
    <p:extLst>
      <p:ext uri="{BB962C8B-B14F-4D97-AF65-F5344CB8AC3E}">
        <p14:creationId xmlns:p14="http://schemas.microsoft.com/office/powerpoint/2010/main" val="87724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AF9D02-857D-AA92-EAB9-639BFC14CAE9}"/>
              </a:ext>
            </a:extLst>
          </p:cNvPr>
          <p:cNvSpPr txBox="1"/>
          <p:nvPr/>
        </p:nvSpPr>
        <p:spPr>
          <a:xfrm>
            <a:off x="0" y="64294"/>
            <a:ext cx="12192000" cy="3600986"/>
          </a:xfrm>
          <a:prstGeom prst="rect">
            <a:avLst/>
          </a:prstGeom>
          <a:noFill/>
        </p:spPr>
        <p:txBody>
          <a:bodyPr wrap="square" rtlCol="0">
            <a:spAutoFit/>
          </a:bodyPr>
          <a:lstStyle/>
          <a:p>
            <a:r>
              <a:rPr lang="en-IN" sz="1600" dirty="0">
                <a:latin typeface="Book Antiqua" panose="02040602050305030304" pitchFamily="18" charset="0"/>
              </a:rPr>
              <a:t>Inbound calls are the incoming voice calls of existing customers or prospective customers for our business which are attended by customer care employee. Inbound customer service is the method of attracting, engaging and </a:t>
            </a:r>
            <a:r>
              <a:rPr lang="en-IN" sz="1600" dirty="0" err="1">
                <a:latin typeface="Book Antiqua" panose="02040602050305030304" pitchFamily="18" charset="0"/>
              </a:rPr>
              <a:t>delighting,our</a:t>
            </a:r>
            <a:r>
              <a:rPr lang="en-IN" sz="1600" dirty="0">
                <a:latin typeface="Book Antiqua" panose="02040602050305030304" pitchFamily="18" charset="0"/>
              </a:rPr>
              <a:t> customers to turn them into our loyal persons. By solving our customers problems and helping them achieve success using our product or </a:t>
            </a:r>
            <a:r>
              <a:rPr lang="en-IN" sz="1600" dirty="0" err="1">
                <a:latin typeface="Book Antiqua" panose="02040602050305030304" pitchFamily="18" charset="0"/>
              </a:rPr>
              <a:t>service,we</a:t>
            </a:r>
            <a:r>
              <a:rPr lang="en-IN" sz="1600" dirty="0">
                <a:latin typeface="Book Antiqua" panose="02040602050305030304" pitchFamily="18" charset="0"/>
              </a:rPr>
              <a:t> can delight our customers and turn them into a growth engine for our business.</a:t>
            </a:r>
          </a:p>
          <a:p>
            <a:endParaRPr lang="en-IN" sz="1600" dirty="0">
              <a:latin typeface="Book Antiqua" panose="02040602050305030304" pitchFamily="18" charset="0"/>
            </a:endParaRPr>
          </a:p>
          <a:p>
            <a:r>
              <a:rPr lang="en-IN" b="1" u="sng" dirty="0">
                <a:latin typeface="Book Antiqua" panose="02040602050305030304" pitchFamily="18" charset="0"/>
              </a:rPr>
              <a:t>Tech-Stack-Used</a:t>
            </a:r>
          </a:p>
          <a:p>
            <a:r>
              <a:rPr lang="en-IN" sz="1600" dirty="0">
                <a:latin typeface="Book Antiqua" panose="02040602050305030304" pitchFamily="18" charset="0"/>
              </a:rPr>
              <a:t>Ms-Excel for formatting organizing and calculating data in a spreadsheet.</a:t>
            </a:r>
          </a:p>
          <a:p>
            <a:r>
              <a:rPr lang="en-IN" sz="1600" dirty="0">
                <a:latin typeface="Book Antiqua" panose="02040602050305030304" pitchFamily="18" charset="0"/>
              </a:rPr>
              <a:t>Ms-power point to create presentation.</a:t>
            </a:r>
          </a:p>
          <a:p>
            <a:endParaRPr lang="en-IN" sz="1600" dirty="0">
              <a:latin typeface="Book Antiqua" panose="02040602050305030304" pitchFamily="18" charset="0"/>
            </a:endParaRPr>
          </a:p>
          <a:p>
            <a:endParaRPr lang="en-IN" sz="1600" dirty="0">
              <a:latin typeface="Book Antiqua" panose="02040602050305030304" pitchFamily="18" charset="0"/>
            </a:endParaRPr>
          </a:p>
          <a:p>
            <a:r>
              <a:rPr lang="en-IN" b="1" u="sng" dirty="0">
                <a:latin typeface="Book Antiqua" panose="02040602050305030304" pitchFamily="18" charset="0"/>
              </a:rPr>
              <a:t>Tasks</a:t>
            </a:r>
          </a:p>
          <a:p>
            <a:r>
              <a:rPr lang="en-IN" sz="1600" b="1" dirty="0">
                <a:latin typeface="Book Antiqua" panose="02040602050305030304" pitchFamily="18" charset="0"/>
              </a:rPr>
              <a:t>1.Calculate average call time duration for all incoming calls  received by agents (in each Time _Bucket)</a:t>
            </a:r>
          </a:p>
          <a:p>
            <a:endParaRPr lang="en-IN" sz="1600" dirty="0">
              <a:latin typeface="Book Antiqua" panose="02040602050305030304" pitchFamily="18" charset="0"/>
            </a:endParaRPr>
          </a:p>
          <a:p>
            <a:endParaRPr lang="en-IN" sz="1600" dirty="0">
              <a:latin typeface="Book Antiqua" panose="02040602050305030304" pitchFamily="18" charset="0"/>
            </a:endParaRPr>
          </a:p>
        </p:txBody>
      </p:sp>
      <p:graphicFrame>
        <p:nvGraphicFramePr>
          <p:cNvPr id="7" name="Table 6">
            <a:extLst>
              <a:ext uri="{FF2B5EF4-FFF2-40B4-BE49-F238E27FC236}">
                <a16:creationId xmlns:a16="http://schemas.microsoft.com/office/drawing/2014/main" id="{32C45D06-08CB-0512-841B-F451DF44BBA0}"/>
              </a:ext>
            </a:extLst>
          </p:cNvPr>
          <p:cNvGraphicFramePr>
            <a:graphicFrameLocks noGrp="1"/>
          </p:cNvGraphicFramePr>
          <p:nvPr>
            <p:extLst>
              <p:ext uri="{D42A27DB-BD31-4B8C-83A1-F6EECF244321}">
                <p14:modId xmlns:p14="http://schemas.microsoft.com/office/powerpoint/2010/main" val="2150450434"/>
              </p:ext>
            </p:extLst>
          </p:nvPr>
        </p:nvGraphicFramePr>
        <p:xfrm>
          <a:off x="235744" y="3157538"/>
          <a:ext cx="2755900" cy="2755900"/>
        </p:xfrm>
        <a:graphic>
          <a:graphicData uri="http://schemas.openxmlformats.org/drawingml/2006/table">
            <a:tbl>
              <a:tblPr>
                <a:tableStyleId>{5C22544A-7EE6-4342-B048-85BDC9FD1C3A}</a:tableStyleId>
              </a:tblPr>
              <a:tblGrid>
                <a:gridCol w="939800">
                  <a:extLst>
                    <a:ext uri="{9D8B030D-6E8A-4147-A177-3AD203B41FA5}">
                      <a16:colId xmlns:a16="http://schemas.microsoft.com/office/drawing/2014/main" val="856331644"/>
                    </a:ext>
                  </a:extLst>
                </a:gridCol>
                <a:gridCol w="1816100">
                  <a:extLst>
                    <a:ext uri="{9D8B030D-6E8A-4147-A177-3AD203B41FA5}">
                      <a16:colId xmlns:a16="http://schemas.microsoft.com/office/drawing/2014/main" val="3409175597"/>
                    </a:ext>
                  </a:extLst>
                </a:gridCol>
              </a:tblGrid>
              <a:tr h="196850">
                <a:tc>
                  <a:txBody>
                    <a:bodyPr/>
                    <a:lstStyle/>
                    <a:p>
                      <a:pPr algn="l" fontAlgn="b"/>
                      <a:r>
                        <a:rPr lang="en-IN" sz="1200" u="none" strike="noStrike">
                          <a:effectLst/>
                        </a:rPr>
                        <a:t>Time Bucket</a:t>
                      </a:r>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200" u="none" strike="noStrike">
                          <a:effectLst/>
                        </a:rPr>
                        <a:t>Average of Call_Seconds (s)</a:t>
                      </a:r>
                      <a:endParaRPr lang="en-US" sz="12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76789321"/>
                  </a:ext>
                </a:extLst>
              </a:tr>
              <a:tr h="196850">
                <a:tc>
                  <a:txBody>
                    <a:bodyPr/>
                    <a:lstStyle/>
                    <a:p>
                      <a:pPr algn="l" fontAlgn="b"/>
                      <a:r>
                        <a:rPr lang="en-IN" sz="1200" u="none" strike="noStrike">
                          <a:effectLst/>
                        </a:rPr>
                        <a:t>10_11</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203.3310302</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33330754"/>
                  </a:ext>
                </a:extLst>
              </a:tr>
              <a:tr h="196850">
                <a:tc>
                  <a:txBody>
                    <a:bodyPr/>
                    <a:lstStyle/>
                    <a:p>
                      <a:pPr algn="l" fontAlgn="b"/>
                      <a:r>
                        <a:rPr lang="en-IN" sz="1200" u="none" strike="noStrike">
                          <a:effectLst/>
                        </a:rPr>
                        <a:t>11_12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199.2550234</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09813126"/>
                  </a:ext>
                </a:extLst>
              </a:tr>
              <a:tr h="196850">
                <a:tc>
                  <a:txBody>
                    <a:bodyPr/>
                    <a:lstStyle/>
                    <a:p>
                      <a:pPr algn="l" fontAlgn="b"/>
                      <a:r>
                        <a:rPr lang="en-IN" sz="1200" u="none" strike="noStrike">
                          <a:effectLst/>
                        </a:rPr>
                        <a:t>12_13</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192.8887829</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83384417"/>
                  </a:ext>
                </a:extLst>
              </a:tr>
              <a:tr h="196850">
                <a:tc>
                  <a:txBody>
                    <a:bodyPr/>
                    <a:lstStyle/>
                    <a:p>
                      <a:pPr algn="l" fontAlgn="b"/>
                      <a:r>
                        <a:rPr lang="en-IN" sz="1200" u="none" strike="noStrike">
                          <a:effectLst/>
                        </a:rPr>
                        <a:t>13_14</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194.7401744</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8451203"/>
                  </a:ext>
                </a:extLst>
              </a:tr>
              <a:tr h="196850">
                <a:tc>
                  <a:txBody>
                    <a:bodyPr/>
                    <a:lstStyle/>
                    <a:p>
                      <a:pPr algn="l" fontAlgn="b"/>
                      <a:r>
                        <a:rPr lang="en-IN" sz="1200" u="none" strike="noStrike">
                          <a:effectLst/>
                        </a:rPr>
                        <a:t>14_15</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193.6770755</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0795053"/>
                  </a:ext>
                </a:extLst>
              </a:tr>
              <a:tr h="196850">
                <a:tc>
                  <a:txBody>
                    <a:bodyPr/>
                    <a:lstStyle/>
                    <a:p>
                      <a:pPr algn="l" fontAlgn="b"/>
                      <a:r>
                        <a:rPr lang="en-IN" sz="1200" u="none" strike="noStrike">
                          <a:effectLst/>
                        </a:rPr>
                        <a:t>15_16</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198.8889175</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78046404"/>
                  </a:ext>
                </a:extLst>
              </a:tr>
              <a:tr h="196850">
                <a:tc>
                  <a:txBody>
                    <a:bodyPr/>
                    <a:lstStyle/>
                    <a:p>
                      <a:pPr algn="l" fontAlgn="b"/>
                      <a:r>
                        <a:rPr lang="en-IN" sz="1200" u="none" strike="noStrike">
                          <a:effectLst/>
                        </a:rPr>
                        <a:t>16_17</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200.8681864</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36942993"/>
                  </a:ext>
                </a:extLst>
              </a:tr>
              <a:tr h="196850">
                <a:tc>
                  <a:txBody>
                    <a:bodyPr/>
                    <a:lstStyle/>
                    <a:p>
                      <a:pPr algn="l" fontAlgn="b"/>
                      <a:r>
                        <a:rPr lang="en-IN" sz="1200" u="none" strike="noStrike">
                          <a:effectLst/>
                        </a:rPr>
                        <a:t>17_18</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200.2487831</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05049739"/>
                  </a:ext>
                </a:extLst>
              </a:tr>
              <a:tr h="196850">
                <a:tc>
                  <a:txBody>
                    <a:bodyPr/>
                    <a:lstStyle/>
                    <a:p>
                      <a:pPr algn="l" fontAlgn="b"/>
                      <a:r>
                        <a:rPr lang="en-IN" sz="1200" u="none" strike="noStrike">
                          <a:effectLst/>
                        </a:rPr>
                        <a:t>18_19</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202.5509677</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550061"/>
                  </a:ext>
                </a:extLst>
              </a:tr>
              <a:tr h="196850">
                <a:tc>
                  <a:txBody>
                    <a:bodyPr/>
                    <a:lstStyle/>
                    <a:p>
                      <a:pPr algn="l" fontAlgn="b"/>
                      <a:r>
                        <a:rPr lang="en-IN" sz="1200" u="none" strike="noStrike">
                          <a:effectLst/>
                        </a:rPr>
                        <a:t>19_20</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203.4060725</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57053789"/>
                  </a:ext>
                </a:extLst>
              </a:tr>
              <a:tr h="196850">
                <a:tc>
                  <a:txBody>
                    <a:bodyPr/>
                    <a:lstStyle/>
                    <a:p>
                      <a:pPr algn="l" fontAlgn="b"/>
                      <a:r>
                        <a:rPr lang="en-IN" sz="1200" u="none" strike="noStrike">
                          <a:effectLst/>
                        </a:rPr>
                        <a:t>20_21</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202.845993</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38826602"/>
                  </a:ext>
                </a:extLst>
              </a:tr>
              <a:tr h="196850">
                <a:tc>
                  <a:txBody>
                    <a:bodyPr/>
                    <a:lstStyle/>
                    <a:p>
                      <a:pPr algn="l" fontAlgn="b"/>
                      <a:r>
                        <a:rPr lang="en-IN" sz="1200" u="none" strike="noStrike">
                          <a:effectLst/>
                        </a:rPr>
                        <a:t>9_10</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199.0691057</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85298963"/>
                  </a:ext>
                </a:extLst>
              </a:tr>
              <a:tr h="196850">
                <a:tc>
                  <a:txBody>
                    <a:bodyPr/>
                    <a:lstStyle/>
                    <a:p>
                      <a:pPr algn="l" fontAlgn="b"/>
                      <a:r>
                        <a:rPr lang="en-IN" sz="1200" u="none" strike="noStrike">
                          <a:effectLst/>
                        </a:rPr>
                        <a:t>Grand Total</a:t>
                      </a:r>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198.6227745</a:t>
                      </a:r>
                      <a:endParaRPr lang="en-IN"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0123822"/>
                  </a:ext>
                </a:extLst>
              </a:tr>
            </a:tbl>
          </a:graphicData>
        </a:graphic>
      </p:graphicFrame>
      <p:graphicFrame>
        <p:nvGraphicFramePr>
          <p:cNvPr id="8" name="Chart 7">
            <a:extLst>
              <a:ext uri="{FF2B5EF4-FFF2-40B4-BE49-F238E27FC236}">
                <a16:creationId xmlns:a16="http://schemas.microsoft.com/office/drawing/2014/main" id="{BB0BF791-8527-6F3E-3389-4CED531664EC}"/>
              </a:ext>
            </a:extLst>
          </p:cNvPr>
          <p:cNvGraphicFramePr>
            <a:graphicFrameLocks/>
          </p:cNvGraphicFramePr>
          <p:nvPr>
            <p:extLst>
              <p:ext uri="{D42A27DB-BD31-4B8C-83A1-F6EECF244321}">
                <p14:modId xmlns:p14="http://schemas.microsoft.com/office/powerpoint/2010/main" val="1202450151"/>
              </p:ext>
            </p:extLst>
          </p:nvPr>
        </p:nvGraphicFramePr>
        <p:xfrm>
          <a:off x="5126434" y="3101778"/>
          <a:ext cx="5216525" cy="36119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97350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CBC976-884B-FB68-0A84-14956D45DEBC}"/>
              </a:ext>
            </a:extLst>
          </p:cNvPr>
          <p:cNvSpPr txBox="1"/>
          <p:nvPr/>
        </p:nvSpPr>
        <p:spPr>
          <a:xfrm>
            <a:off x="0" y="-1"/>
            <a:ext cx="12192000" cy="2215991"/>
          </a:xfrm>
          <a:prstGeom prst="rect">
            <a:avLst/>
          </a:prstGeom>
          <a:noFill/>
        </p:spPr>
        <p:txBody>
          <a:bodyPr wrap="square" rtlCol="0">
            <a:spAutoFit/>
          </a:bodyPr>
          <a:lstStyle/>
          <a:p>
            <a:r>
              <a:rPr lang="en-IN" b="1" u="sng" dirty="0">
                <a:latin typeface="Book Antiqua" panose="02040602050305030304" pitchFamily="18" charset="0"/>
              </a:rPr>
              <a:t>Result:</a:t>
            </a:r>
          </a:p>
          <a:p>
            <a:pPr marL="285750" indent="-285750">
              <a:buFont typeface="Arial" panose="020B0604020202020204" pitchFamily="34" charset="0"/>
              <a:buChar char="•"/>
            </a:pPr>
            <a:r>
              <a:rPr lang="en-IN" sz="1600" dirty="0">
                <a:latin typeface="Book Antiqua" panose="02040602050305030304" pitchFamily="18" charset="0"/>
              </a:rPr>
              <a:t>The average call time duration for calls answered by agents is 198.6seconds.</a:t>
            </a:r>
          </a:p>
          <a:p>
            <a:pPr marL="285750" indent="-285750">
              <a:buFont typeface="Arial" panose="020B0604020202020204" pitchFamily="34" charset="0"/>
              <a:buChar char="•"/>
            </a:pPr>
            <a:r>
              <a:rPr lang="en-IN" sz="1600" dirty="0">
                <a:latin typeface="Book Antiqua" panose="02040602050305030304" pitchFamily="18" charset="0"/>
              </a:rPr>
              <a:t>The average call time duration for incoming calls received by agents is highest between 10 am to 11 am and from 7pm to 8pm.</a:t>
            </a:r>
          </a:p>
          <a:p>
            <a:pPr marL="285750" indent="-285750">
              <a:buFont typeface="Arial" panose="020B0604020202020204" pitchFamily="34" charset="0"/>
              <a:buChar char="•"/>
            </a:pPr>
            <a:r>
              <a:rPr lang="en-IN" sz="1600" dirty="0">
                <a:latin typeface="Book Antiqua" panose="02040602050305030304" pitchFamily="18" charset="0"/>
              </a:rPr>
              <a:t>The average call time duration is less between 12noon to 1 pm.</a:t>
            </a:r>
          </a:p>
          <a:p>
            <a:endParaRPr lang="en-IN" dirty="0">
              <a:latin typeface="Book Antiqua" panose="02040602050305030304" pitchFamily="18" charset="0"/>
            </a:endParaRPr>
          </a:p>
          <a:p>
            <a:endParaRPr lang="en-IN" b="1" dirty="0"/>
          </a:p>
          <a:p>
            <a:r>
              <a:rPr lang="en-IN" b="1" dirty="0"/>
              <a:t>2.Show the total volume/number of calls coming in via charts /graphs [No. of calls v/s time].can select the time in bucket form.</a:t>
            </a:r>
          </a:p>
          <a:p>
            <a:endParaRPr lang="en-IN" dirty="0"/>
          </a:p>
        </p:txBody>
      </p:sp>
      <p:graphicFrame>
        <p:nvGraphicFramePr>
          <p:cNvPr id="3" name="Table 2">
            <a:extLst>
              <a:ext uri="{FF2B5EF4-FFF2-40B4-BE49-F238E27FC236}">
                <a16:creationId xmlns:a16="http://schemas.microsoft.com/office/drawing/2014/main" id="{573DF6F3-969F-69B7-162D-8A148726CFAF}"/>
              </a:ext>
            </a:extLst>
          </p:cNvPr>
          <p:cNvGraphicFramePr>
            <a:graphicFrameLocks noGrp="1"/>
          </p:cNvGraphicFramePr>
          <p:nvPr>
            <p:extLst>
              <p:ext uri="{D42A27DB-BD31-4B8C-83A1-F6EECF244321}">
                <p14:modId xmlns:p14="http://schemas.microsoft.com/office/powerpoint/2010/main" val="2692698520"/>
              </p:ext>
            </p:extLst>
          </p:nvPr>
        </p:nvGraphicFramePr>
        <p:xfrm>
          <a:off x="442912" y="2286161"/>
          <a:ext cx="4648200" cy="2755900"/>
        </p:xfrm>
        <a:graphic>
          <a:graphicData uri="http://schemas.openxmlformats.org/drawingml/2006/table">
            <a:tbl>
              <a:tblPr>
                <a:tableStyleId>{5C22544A-7EE6-4342-B048-85BDC9FD1C3A}</a:tableStyleId>
              </a:tblPr>
              <a:tblGrid>
                <a:gridCol w="939800">
                  <a:extLst>
                    <a:ext uri="{9D8B030D-6E8A-4147-A177-3AD203B41FA5}">
                      <a16:colId xmlns:a16="http://schemas.microsoft.com/office/drawing/2014/main" val="2742534341"/>
                    </a:ext>
                  </a:extLst>
                </a:gridCol>
                <a:gridCol w="2032000">
                  <a:extLst>
                    <a:ext uri="{9D8B030D-6E8A-4147-A177-3AD203B41FA5}">
                      <a16:colId xmlns:a16="http://schemas.microsoft.com/office/drawing/2014/main" val="213684971"/>
                    </a:ext>
                  </a:extLst>
                </a:gridCol>
                <a:gridCol w="1676400">
                  <a:extLst>
                    <a:ext uri="{9D8B030D-6E8A-4147-A177-3AD203B41FA5}">
                      <a16:colId xmlns:a16="http://schemas.microsoft.com/office/drawing/2014/main" val="2697335445"/>
                    </a:ext>
                  </a:extLst>
                </a:gridCol>
              </a:tblGrid>
              <a:tr h="196850">
                <a:tc>
                  <a:txBody>
                    <a:bodyPr/>
                    <a:lstStyle/>
                    <a:p>
                      <a:pPr algn="l" fontAlgn="b"/>
                      <a:r>
                        <a:rPr lang="en-IN" sz="1200" u="none" strike="noStrike">
                          <a:effectLst/>
                        </a:rPr>
                        <a:t>Timebucket</a:t>
                      </a:r>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200" u="none" strike="noStrike">
                          <a:effectLst/>
                        </a:rPr>
                        <a:t>Count of Customer_Phone_No</a:t>
                      </a:r>
                      <a:endParaRPr lang="en-US" sz="12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200" u="none" strike="noStrike">
                          <a:effectLst/>
                        </a:rPr>
                        <a:t>Count of Call_Seconds (s)</a:t>
                      </a:r>
                      <a:endParaRPr lang="en-US" sz="12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53612067"/>
                  </a:ext>
                </a:extLst>
              </a:tr>
              <a:tr h="196850">
                <a:tc>
                  <a:txBody>
                    <a:bodyPr/>
                    <a:lstStyle/>
                    <a:p>
                      <a:pPr algn="l" fontAlgn="b"/>
                      <a:r>
                        <a:rPr lang="en-IN" sz="1200" u="none" strike="noStrike">
                          <a:effectLst/>
                        </a:rPr>
                        <a:t>10_11</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13313</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11.28%</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87238341"/>
                  </a:ext>
                </a:extLst>
              </a:tr>
              <a:tr h="196850">
                <a:tc>
                  <a:txBody>
                    <a:bodyPr/>
                    <a:lstStyle/>
                    <a:p>
                      <a:pPr algn="l" fontAlgn="b"/>
                      <a:r>
                        <a:rPr lang="en-IN" sz="1200" u="none" strike="noStrike">
                          <a:effectLst/>
                        </a:rPr>
                        <a:t>11_12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14626</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12.40%</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05243433"/>
                  </a:ext>
                </a:extLst>
              </a:tr>
              <a:tr h="196850">
                <a:tc>
                  <a:txBody>
                    <a:bodyPr/>
                    <a:lstStyle/>
                    <a:p>
                      <a:pPr algn="l" fontAlgn="b"/>
                      <a:r>
                        <a:rPr lang="en-IN" sz="1200" u="none" strike="noStrike">
                          <a:effectLst/>
                        </a:rPr>
                        <a:t>12_13</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12652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10.72%</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83607300"/>
                  </a:ext>
                </a:extLst>
              </a:tr>
              <a:tr h="196850">
                <a:tc>
                  <a:txBody>
                    <a:bodyPr/>
                    <a:lstStyle/>
                    <a:p>
                      <a:pPr algn="l" fontAlgn="b"/>
                      <a:r>
                        <a:rPr lang="en-IN" sz="1200" u="none" strike="noStrike">
                          <a:effectLst/>
                        </a:rPr>
                        <a:t>13_14</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11561</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9.80%</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69209168"/>
                  </a:ext>
                </a:extLst>
              </a:tr>
              <a:tr h="196850">
                <a:tc>
                  <a:txBody>
                    <a:bodyPr/>
                    <a:lstStyle/>
                    <a:p>
                      <a:pPr algn="l" fontAlgn="b"/>
                      <a:r>
                        <a:rPr lang="en-IN" sz="1200" u="none" strike="noStrike">
                          <a:effectLst/>
                        </a:rPr>
                        <a:t>14_15</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10561</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8.95%</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27246882"/>
                  </a:ext>
                </a:extLst>
              </a:tr>
              <a:tr h="196850">
                <a:tc>
                  <a:txBody>
                    <a:bodyPr/>
                    <a:lstStyle/>
                    <a:p>
                      <a:pPr algn="l" fontAlgn="b"/>
                      <a:r>
                        <a:rPr lang="en-IN" sz="1200" u="none" strike="noStrike">
                          <a:effectLst/>
                        </a:rPr>
                        <a:t>15_16</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9159</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7.76%</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61175246"/>
                  </a:ext>
                </a:extLst>
              </a:tr>
              <a:tr h="196850">
                <a:tc>
                  <a:txBody>
                    <a:bodyPr/>
                    <a:lstStyle/>
                    <a:p>
                      <a:pPr algn="l" fontAlgn="b"/>
                      <a:r>
                        <a:rPr lang="en-IN" sz="1200" u="none" strike="noStrike">
                          <a:effectLst/>
                        </a:rPr>
                        <a:t>16_17</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8788</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7.45%</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09813941"/>
                  </a:ext>
                </a:extLst>
              </a:tr>
              <a:tr h="196850">
                <a:tc>
                  <a:txBody>
                    <a:bodyPr/>
                    <a:lstStyle/>
                    <a:p>
                      <a:pPr algn="l" fontAlgn="b"/>
                      <a:r>
                        <a:rPr lang="en-IN" sz="1200" u="none" strike="noStrike">
                          <a:effectLst/>
                        </a:rPr>
                        <a:t>17_18</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8534</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7.23%</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24891491"/>
                  </a:ext>
                </a:extLst>
              </a:tr>
              <a:tr h="196850">
                <a:tc>
                  <a:txBody>
                    <a:bodyPr/>
                    <a:lstStyle/>
                    <a:p>
                      <a:pPr algn="l" fontAlgn="b"/>
                      <a:r>
                        <a:rPr lang="en-IN" sz="1200" u="none" strike="noStrike">
                          <a:effectLst/>
                        </a:rPr>
                        <a:t>18_19</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7238</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6.13%</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140579"/>
                  </a:ext>
                </a:extLst>
              </a:tr>
              <a:tr h="196850">
                <a:tc>
                  <a:txBody>
                    <a:bodyPr/>
                    <a:lstStyle/>
                    <a:p>
                      <a:pPr algn="l" fontAlgn="b"/>
                      <a:r>
                        <a:rPr lang="en-IN" sz="1200" u="none" strike="noStrike">
                          <a:effectLst/>
                        </a:rPr>
                        <a:t>19_20</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6463</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5.48%</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37573649"/>
                  </a:ext>
                </a:extLst>
              </a:tr>
              <a:tr h="196850">
                <a:tc>
                  <a:txBody>
                    <a:bodyPr/>
                    <a:lstStyle/>
                    <a:p>
                      <a:pPr algn="l" fontAlgn="b"/>
                      <a:r>
                        <a:rPr lang="en-IN" sz="1200" u="none" strike="noStrike">
                          <a:effectLst/>
                        </a:rPr>
                        <a:t>20_21</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5505</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4.67%</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43091306"/>
                  </a:ext>
                </a:extLst>
              </a:tr>
              <a:tr h="196850">
                <a:tc>
                  <a:txBody>
                    <a:bodyPr/>
                    <a:lstStyle/>
                    <a:p>
                      <a:pPr algn="l" fontAlgn="b"/>
                      <a:r>
                        <a:rPr lang="en-IN" sz="1200" u="none" strike="noStrike">
                          <a:effectLst/>
                        </a:rPr>
                        <a:t>9_10</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9588</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8.13%</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41849572"/>
                  </a:ext>
                </a:extLst>
              </a:tr>
              <a:tr h="196850">
                <a:tc>
                  <a:txBody>
                    <a:bodyPr/>
                    <a:lstStyle/>
                    <a:p>
                      <a:pPr algn="l" fontAlgn="b"/>
                      <a:r>
                        <a:rPr lang="en-IN" sz="1200" u="none" strike="noStrike">
                          <a:effectLst/>
                        </a:rPr>
                        <a:t>Grand Total</a:t>
                      </a:r>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117988</a:t>
                      </a:r>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100.00%</a:t>
                      </a:r>
                      <a:endParaRPr lang="en-IN" sz="12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66550847"/>
                  </a:ext>
                </a:extLst>
              </a:tr>
            </a:tbl>
          </a:graphicData>
        </a:graphic>
      </p:graphicFrame>
      <p:graphicFrame>
        <p:nvGraphicFramePr>
          <p:cNvPr id="4" name="Chart 3">
            <a:extLst>
              <a:ext uri="{FF2B5EF4-FFF2-40B4-BE49-F238E27FC236}">
                <a16:creationId xmlns:a16="http://schemas.microsoft.com/office/drawing/2014/main" id="{5739A93E-5827-A4BE-729C-C083EF7AC9A1}"/>
              </a:ext>
            </a:extLst>
          </p:cNvPr>
          <p:cNvGraphicFramePr>
            <a:graphicFrameLocks/>
          </p:cNvGraphicFramePr>
          <p:nvPr>
            <p:extLst>
              <p:ext uri="{D42A27DB-BD31-4B8C-83A1-F6EECF244321}">
                <p14:modId xmlns:p14="http://schemas.microsoft.com/office/powerpoint/2010/main" val="1662985436"/>
              </p:ext>
            </p:extLst>
          </p:nvPr>
        </p:nvGraphicFramePr>
        <p:xfrm>
          <a:off x="6196012" y="1867061"/>
          <a:ext cx="5457825" cy="40671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8925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8F68E8-7609-0DD0-B9A1-E99E1A29F346}"/>
              </a:ext>
            </a:extLst>
          </p:cNvPr>
          <p:cNvSpPr txBox="1"/>
          <p:nvPr/>
        </p:nvSpPr>
        <p:spPr>
          <a:xfrm>
            <a:off x="135731" y="0"/>
            <a:ext cx="12056269" cy="4093428"/>
          </a:xfrm>
          <a:prstGeom prst="rect">
            <a:avLst/>
          </a:prstGeom>
          <a:noFill/>
        </p:spPr>
        <p:txBody>
          <a:bodyPr wrap="square" rtlCol="0">
            <a:spAutoFit/>
          </a:bodyPr>
          <a:lstStyle/>
          <a:p>
            <a:r>
              <a:rPr lang="en-IN" b="1" u="sng" dirty="0">
                <a:latin typeface="Book Antiqua" panose="02040602050305030304" pitchFamily="18" charset="0"/>
              </a:rPr>
              <a:t>Results:</a:t>
            </a:r>
          </a:p>
          <a:p>
            <a:pPr marL="285750" indent="-285750">
              <a:buFont typeface="Arial" panose="020B0604020202020204" pitchFamily="34" charset="0"/>
              <a:buChar char="•"/>
            </a:pPr>
            <a:r>
              <a:rPr lang="en-IN" sz="1600" dirty="0">
                <a:latin typeface="Book Antiqua" panose="02040602050305030304" pitchFamily="18" charset="0"/>
              </a:rPr>
              <a:t>Based on the analysis it was observed that customers make highest </a:t>
            </a:r>
            <a:r>
              <a:rPr lang="en-IN" sz="1600" dirty="0" err="1">
                <a:latin typeface="Book Antiqua" panose="02040602050305030304" pitchFamily="18" charset="0"/>
              </a:rPr>
              <a:t>no.of</a:t>
            </a:r>
            <a:r>
              <a:rPr lang="en-IN" sz="1600" dirty="0">
                <a:latin typeface="Book Antiqua" panose="02040602050305030304" pitchFamily="18" charset="0"/>
              </a:rPr>
              <a:t> calls between 11am to 12noon.This time period is the highest customer interaction time.</a:t>
            </a:r>
          </a:p>
          <a:p>
            <a:pPr marL="285750" indent="-285750">
              <a:buFont typeface="Arial" panose="020B0604020202020204" pitchFamily="34" charset="0"/>
              <a:buChar char="•"/>
            </a:pPr>
            <a:r>
              <a:rPr lang="en-IN" sz="1600" dirty="0">
                <a:latin typeface="Book Antiqua" panose="02040602050305030304" pitchFamily="18" charset="0"/>
              </a:rPr>
              <a:t>The analysis also revealed that customers make the least </a:t>
            </a:r>
            <a:r>
              <a:rPr lang="en-IN" sz="1600" dirty="0" err="1">
                <a:latin typeface="Book Antiqua" panose="02040602050305030304" pitchFamily="18" charset="0"/>
              </a:rPr>
              <a:t>no.of</a:t>
            </a:r>
            <a:r>
              <a:rPr lang="en-IN" sz="1600" dirty="0">
                <a:latin typeface="Book Antiqua" panose="02040602050305030304" pitchFamily="18" charset="0"/>
              </a:rPr>
              <a:t> calls between 8pm to 9pm.During this time , there is a decrease in customer call activity .</a:t>
            </a:r>
          </a:p>
          <a:p>
            <a:endParaRPr lang="en-IN" sz="1600" dirty="0">
              <a:latin typeface="Book Antiqua" panose="02040602050305030304" pitchFamily="18" charset="0"/>
            </a:endParaRPr>
          </a:p>
          <a:p>
            <a:r>
              <a:rPr lang="en-IN" sz="1600" b="1" dirty="0">
                <a:latin typeface="Book Antiqua" panose="02040602050305030304" pitchFamily="18" charset="0"/>
              </a:rPr>
              <a:t>3.As we can see current abandon rate is approximately 30%.Propose a manpower plan required during each time bucket [btw 9am to 9pm]to reduce the abandon rate to 10%.(</a:t>
            </a:r>
            <a:r>
              <a:rPr lang="en-IN" sz="1600" b="1" dirty="0" err="1">
                <a:latin typeface="Book Antiqua" panose="02040602050305030304" pitchFamily="18" charset="0"/>
              </a:rPr>
              <a:t>i.e</a:t>
            </a:r>
            <a:r>
              <a:rPr lang="en-IN" sz="1600" b="1" dirty="0">
                <a:latin typeface="Book Antiqua" panose="02040602050305030304" pitchFamily="18" charset="0"/>
              </a:rPr>
              <a:t>: we must calculate minimum number of agents required in each time bucket so that at least 90 calls should be answered out of 100).</a:t>
            </a:r>
          </a:p>
          <a:p>
            <a:r>
              <a:rPr lang="en-IN" sz="1600" b="1" dirty="0">
                <a:latin typeface="Book Antiqua" panose="02040602050305030304" pitchFamily="18" charset="0"/>
              </a:rPr>
              <a:t>Assumption</a:t>
            </a:r>
          </a:p>
          <a:p>
            <a:endParaRPr lang="en-IN" sz="1600" dirty="0">
              <a:latin typeface="Book Antiqua" panose="02040602050305030304" pitchFamily="18" charset="0"/>
            </a:endParaRPr>
          </a:p>
          <a:p>
            <a:endParaRPr lang="en-IN" sz="1600" dirty="0">
              <a:latin typeface="Book Antiqua" panose="02040602050305030304" pitchFamily="18" charset="0"/>
            </a:endParaRPr>
          </a:p>
          <a:p>
            <a:endParaRPr lang="en-IN" sz="1600" dirty="0">
              <a:latin typeface="Book Antiqua" panose="02040602050305030304" pitchFamily="18" charset="0"/>
            </a:endParaRPr>
          </a:p>
          <a:p>
            <a:endParaRPr lang="en-IN" sz="1600" dirty="0">
              <a:latin typeface="Book Antiqua" panose="02040602050305030304" pitchFamily="18" charset="0"/>
            </a:endParaRPr>
          </a:p>
          <a:p>
            <a:endParaRPr lang="en-IN" sz="1600" dirty="0">
              <a:latin typeface="Book Antiqua" panose="02040602050305030304" pitchFamily="18" charset="0"/>
            </a:endParaRPr>
          </a:p>
          <a:p>
            <a:endParaRPr lang="en-IN" dirty="0"/>
          </a:p>
        </p:txBody>
      </p:sp>
      <p:graphicFrame>
        <p:nvGraphicFramePr>
          <p:cNvPr id="3" name="Table 2">
            <a:extLst>
              <a:ext uri="{FF2B5EF4-FFF2-40B4-BE49-F238E27FC236}">
                <a16:creationId xmlns:a16="http://schemas.microsoft.com/office/drawing/2014/main" id="{90F1F121-0C1D-CA46-DA32-1F1FA750A471}"/>
              </a:ext>
            </a:extLst>
          </p:cNvPr>
          <p:cNvGraphicFramePr>
            <a:graphicFrameLocks noGrp="1"/>
          </p:cNvGraphicFramePr>
          <p:nvPr>
            <p:extLst>
              <p:ext uri="{D42A27DB-BD31-4B8C-83A1-F6EECF244321}">
                <p14:modId xmlns:p14="http://schemas.microsoft.com/office/powerpoint/2010/main" val="1058041256"/>
              </p:ext>
            </p:extLst>
          </p:nvPr>
        </p:nvGraphicFramePr>
        <p:xfrm>
          <a:off x="744536" y="2762568"/>
          <a:ext cx="4991896" cy="3749040"/>
        </p:xfrm>
        <a:graphic>
          <a:graphicData uri="http://schemas.openxmlformats.org/drawingml/2006/table">
            <a:tbl>
              <a:tblPr/>
              <a:tblGrid>
                <a:gridCol w="2495948">
                  <a:extLst>
                    <a:ext uri="{9D8B030D-6E8A-4147-A177-3AD203B41FA5}">
                      <a16:colId xmlns:a16="http://schemas.microsoft.com/office/drawing/2014/main" val="519768801"/>
                    </a:ext>
                  </a:extLst>
                </a:gridCol>
                <a:gridCol w="2495948">
                  <a:extLst>
                    <a:ext uri="{9D8B030D-6E8A-4147-A177-3AD203B41FA5}">
                      <a16:colId xmlns:a16="http://schemas.microsoft.com/office/drawing/2014/main" val="1594472999"/>
                    </a:ext>
                  </a:extLst>
                </a:gridCol>
              </a:tblGrid>
              <a:tr h="868208">
                <a:tc>
                  <a:txBody>
                    <a:bodyPr/>
                    <a:lstStyle/>
                    <a:p>
                      <a:br>
                        <a:rPr lang="en-US">
                          <a:effectLst/>
                        </a:rPr>
                      </a:br>
                      <a:r>
                        <a:rPr lang="en-US" b="1">
                          <a:effectLst/>
                        </a:rPr>
                        <a:t>Total Working Hours by the company</a:t>
                      </a:r>
                      <a:endParaRPr lang="en-US">
                        <a:effectLst/>
                      </a:endParaRPr>
                    </a:p>
                  </a:txBody>
                  <a:tcPr anchor="ctr">
                    <a:lnL w="6350" cap="flat" cmpd="sng" algn="ctr">
                      <a:solidFill>
                        <a:srgbClr val="C03D29"/>
                      </a:solidFill>
                      <a:prstDash val="solid"/>
                      <a:round/>
                      <a:headEnd type="none" w="med" len="med"/>
                      <a:tailEnd type="none" w="med" len="med"/>
                    </a:lnL>
                    <a:lnR w="6350" cap="flat" cmpd="sng" algn="ctr">
                      <a:solidFill>
                        <a:srgbClr val="C03D29"/>
                      </a:solidFill>
                      <a:prstDash val="solid"/>
                      <a:round/>
                      <a:headEnd type="none" w="med" len="med"/>
                      <a:tailEnd type="none" w="med" len="med"/>
                    </a:lnR>
                    <a:lnT w="6350" cap="flat" cmpd="sng" algn="ctr">
                      <a:solidFill>
                        <a:srgbClr val="C03D29"/>
                      </a:solidFill>
                      <a:prstDash val="solid"/>
                      <a:round/>
                      <a:headEnd type="none" w="med" len="med"/>
                      <a:tailEnd type="none" w="med" len="med"/>
                    </a:lnT>
                    <a:lnB w="6350" cap="flat" cmpd="sng" algn="ctr">
                      <a:solidFill>
                        <a:srgbClr val="C03D29"/>
                      </a:solidFill>
                      <a:prstDash val="solid"/>
                      <a:round/>
                      <a:headEnd type="none" w="med" len="med"/>
                      <a:tailEnd type="none" w="med" len="med"/>
                    </a:lnB>
                    <a:solidFill>
                      <a:srgbClr val="FFFFFF"/>
                    </a:solidFill>
                  </a:tcPr>
                </a:tc>
                <a:tc>
                  <a:txBody>
                    <a:bodyPr/>
                    <a:lstStyle/>
                    <a:p>
                      <a:br>
                        <a:rPr lang="en-IN">
                          <a:effectLst/>
                        </a:rPr>
                      </a:br>
                      <a:r>
                        <a:rPr lang="en-IN" b="1">
                          <a:effectLst/>
                        </a:rPr>
                        <a:t>9 Hrs</a:t>
                      </a:r>
                      <a:endParaRPr lang="en-IN">
                        <a:effectLst/>
                      </a:endParaRPr>
                    </a:p>
                  </a:txBody>
                  <a:tcPr anchor="ctr">
                    <a:lnL w="6350" cap="flat" cmpd="sng" algn="ctr">
                      <a:solidFill>
                        <a:srgbClr val="C03D29"/>
                      </a:solidFill>
                      <a:prstDash val="solid"/>
                      <a:round/>
                      <a:headEnd type="none" w="med" len="med"/>
                      <a:tailEnd type="none" w="med" len="med"/>
                    </a:lnL>
                    <a:lnR w="6350" cap="flat" cmpd="sng" algn="ctr">
                      <a:solidFill>
                        <a:srgbClr val="C03D29"/>
                      </a:solidFill>
                      <a:prstDash val="solid"/>
                      <a:round/>
                      <a:headEnd type="none" w="med" len="med"/>
                      <a:tailEnd type="none" w="med" len="med"/>
                    </a:lnR>
                    <a:lnT w="6350" cap="flat" cmpd="sng" algn="ctr">
                      <a:solidFill>
                        <a:srgbClr val="C03D29"/>
                      </a:solidFill>
                      <a:prstDash val="solid"/>
                      <a:round/>
                      <a:headEnd type="none" w="med" len="med"/>
                      <a:tailEnd type="none" w="med" len="med"/>
                    </a:lnT>
                    <a:lnB w="6350" cap="flat" cmpd="sng" algn="ctr">
                      <a:solidFill>
                        <a:srgbClr val="C03D29"/>
                      </a:solidFill>
                      <a:prstDash val="solid"/>
                      <a:round/>
                      <a:headEnd type="none" w="med" len="med"/>
                      <a:tailEnd type="none" w="med" len="med"/>
                    </a:lnB>
                    <a:solidFill>
                      <a:srgbClr val="FFFFFF"/>
                    </a:solidFill>
                  </a:tcPr>
                </a:tc>
                <a:extLst>
                  <a:ext uri="{0D108BD9-81ED-4DB2-BD59-A6C34878D82A}">
                    <a16:rowId xmlns:a16="http://schemas.microsoft.com/office/drawing/2014/main" val="1168105009"/>
                  </a:ext>
                </a:extLst>
              </a:tr>
              <a:tr h="607745">
                <a:tc>
                  <a:txBody>
                    <a:bodyPr/>
                    <a:lstStyle/>
                    <a:p>
                      <a:br>
                        <a:rPr lang="en-IN">
                          <a:effectLst/>
                        </a:rPr>
                      </a:br>
                      <a:r>
                        <a:rPr lang="en-IN" b="1">
                          <a:effectLst/>
                        </a:rPr>
                        <a:t>Break</a:t>
                      </a:r>
                      <a:endParaRPr lang="en-IN">
                        <a:effectLst/>
                      </a:endParaRPr>
                    </a:p>
                  </a:txBody>
                  <a:tcPr anchor="ctr">
                    <a:lnL w="6350" cap="flat" cmpd="sng" algn="ctr">
                      <a:solidFill>
                        <a:srgbClr val="C03D29"/>
                      </a:solidFill>
                      <a:prstDash val="solid"/>
                      <a:round/>
                      <a:headEnd type="none" w="med" len="med"/>
                      <a:tailEnd type="none" w="med" len="med"/>
                    </a:lnL>
                    <a:lnR w="6350" cap="flat" cmpd="sng" algn="ctr">
                      <a:solidFill>
                        <a:srgbClr val="C03D29"/>
                      </a:solidFill>
                      <a:prstDash val="solid"/>
                      <a:round/>
                      <a:headEnd type="none" w="med" len="med"/>
                      <a:tailEnd type="none" w="med" len="med"/>
                    </a:lnR>
                    <a:lnT w="6350" cap="flat" cmpd="sng" algn="ctr">
                      <a:solidFill>
                        <a:srgbClr val="C03D29"/>
                      </a:solidFill>
                      <a:prstDash val="solid"/>
                      <a:round/>
                      <a:headEnd type="none" w="med" len="med"/>
                      <a:tailEnd type="none" w="med" len="med"/>
                    </a:lnT>
                    <a:lnB w="6350" cap="flat" cmpd="sng" algn="ctr">
                      <a:solidFill>
                        <a:srgbClr val="C03D29"/>
                      </a:solidFill>
                      <a:prstDash val="solid"/>
                      <a:round/>
                      <a:headEnd type="none" w="med" len="med"/>
                      <a:tailEnd type="none" w="med" len="med"/>
                    </a:lnB>
                    <a:solidFill>
                      <a:srgbClr val="FFFFFF"/>
                    </a:solidFill>
                  </a:tcPr>
                </a:tc>
                <a:tc>
                  <a:txBody>
                    <a:bodyPr/>
                    <a:lstStyle/>
                    <a:p>
                      <a:br>
                        <a:rPr lang="en-IN">
                          <a:effectLst/>
                        </a:rPr>
                      </a:br>
                      <a:r>
                        <a:rPr lang="en-IN" b="1">
                          <a:effectLst/>
                        </a:rPr>
                        <a:t>1.5 Hrs</a:t>
                      </a:r>
                      <a:endParaRPr lang="en-IN">
                        <a:effectLst/>
                      </a:endParaRPr>
                    </a:p>
                  </a:txBody>
                  <a:tcPr anchor="ctr">
                    <a:lnL w="6350" cap="flat" cmpd="sng" algn="ctr">
                      <a:solidFill>
                        <a:srgbClr val="C03D29"/>
                      </a:solidFill>
                      <a:prstDash val="solid"/>
                      <a:round/>
                      <a:headEnd type="none" w="med" len="med"/>
                      <a:tailEnd type="none" w="med" len="med"/>
                    </a:lnL>
                    <a:lnR w="6350" cap="flat" cmpd="sng" algn="ctr">
                      <a:solidFill>
                        <a:srgbClr val="C03D29"/>
                      </a:solidFill>
                      <a:prstDash val="solid"/>
                      <a:round/>
                      <a:headEnd type="none" w="med" len="med"/>
                      <a:tailEnd type="none" w="med" len="med"/>
                    </a:lnR>
                    <a:lnT w="6350" cap="flat" cmpd="sng" algn="ctr">
                      <a:solidFill>
                        <a:srgbClr val="C03D29"/>
                      </a:solidFill>
                      <a:prstDash val="solid"/>
                      <a:round/>
                      <a:headEnd type="none" w="med" len="med"/>
                      <a:tailEnd type="none" w="med" len="med"/>
                    </a:lnT>
                    <a:lnB w="6350" cap="flat" cmpd="sng" algn="ctr">
                      <a:solidFill>
                        <a:srgbClr val="C03D29"/>
                      </a:solidFill>
                      <a:prstDash val="solid"/>
                      <a:round/>
                      <a:headEnd type="none" w="med" len="med"/>
                      <a:tailEnd type="none" w="med" len="med"/>
                    </a:lnB>
                    <a:solidFill>
                      <a:srgbClr val="FFFFFF"/>
                    </a:solidFill>
                  </a:tcPr>
                </a:tc>
                <a:extLst>
                  <a:ext uri="{0D108BD9-81ED-4DB2-BD59-A6C34878D82A}">
                    <a16:rowId xmlns:a16="http://schemas.microsoft.com/office/drawing/2014/main" val="3823633172"/>
                  </a:ext>
                </a:extLst>
              </a:tr>
              <a:tr h="607745">
                <a:tc>
                  <a:txBody>
                    <a:bodyPr/>
                    <a:lstStyle/>
                    <a:p>
                      <a:br>
                        <a:rPr lang="en-IN">
                          <a:effectLst/>
                        </a:rPr>
                      </a:br>
                      <a:r>
                        <a:rPr lang="en-IN" b="1">
                          <a:effectLst/>
                        </a:rPr>
                        <a:t>IT downtime</a:t>
                      </a:r>
                      <a:endParaRPr lang="en-IN">
                        <a:effectLst/>
                      </a:endParaRPr>
                    </a:p>
                  </a:txBody>
                  <a:tcPr anchor="ctr">
                    <a:lnL w="6350" cap="flat" cmpd="sng" algn="ctr">
                      <a:solidFill>
                        <a:srgbClr val="C03D29"/>
                      </a:solidFill>
                      <a:prstDash val="solid"/>
                      <a:round/>
                      <a:headEnd type="none" w="med" len="med"/>
                      <a:tailEnd type="none" w="med" len="med"/>
                    </a:lnL>
                    <a:lnR w="6350" cap="flat" cmpd="sng" algn="ctr">
                      <a:solidFill>
                        <a:srgbClr val="C03D29"/>
                      </a:solidFill>
                      <a:prstDash val="solid"/>
                      <a:round/>
                      <a:headEnd type="none" w="med" len="med"/>
                      <a:tailEnd type="none" w="med" len="med"/>
                    </a:lnR>
                    <a:lnT w="6350" cap="flat" cmpd="sng" algn="ctr">
                      <a:solidFill>
                        <a:srgbClr val="C03D29"/>
                      </a:solidFill>
                      <a:prstDash val="solid"/>
                      <a:round/>
                      <a:headEnd type="none" w="med" len="med"/>
                      <a:tailEnd type="none" w="med" len="med"/>
                    </a:lnT>
                    <a:lnB w="6350" cap="flat" cmpd="sng" algn="ctr">
                      <a:solidFill>
                        <a:srgbClr val="C03D29"/>
                      </a:solidFill>
                      <a:prstDash val="solid"/>
                      <a:round/>
                      <a:headEnd type="none" w="med" len="med"/>
                      <a:tailEnd type="none" w="med" len="med"/>
                    </a:lnB>
                    <a:solidFill>
                      <a:srgbClr val="FFFFFF"/>
                    </a:solidFill>
                  </a:tcPr>
                </a:tc>
                <a:tc>
                  <a:txBody>
                    <a:bodyPr/>
                    <a:lstStyle/>
                    <a:p>
                      <a:br>
                        <a:rPr lang="en-IN">
                          <a:effectLst/>
                        </a:rPr>
                      </a:br>
                      <a:r>
                        <a:rPr lang="en-IN" b="1">
                          <a:effectLst/>
                        </a:rPr>
                        <a:t>0.5 Hrs</a:t>
                      </a:r>
                      <a:endParaRPr lang="en-IN">
                        <a:effectLst/>
                      </a:endParaRPr>
                    </a:p>
                  </a:txBody>
                  <a:tcPr anchor="ctr">
                    <a:lnL w="6350" cap="flat" cmpd="sng" algn="ctr">
                      <a:solidFill>
                        <a:srgbClr val="C03D29"/>
                      </a:solidFill>
                      <a:prstDash val="solid"/>
                      <a:round/>
                      <a:headEnd type="none" w="med" len="med"/>
                      <a:tailEnd type="none" w="med" len="med"/>
                    </a:lnL>
                    <a:lnR w="6350" cap="flat" cmpd="sng" algn="ctr">
                      <a:solidFill>
                        <a:srgbClr val="C03D29"/>
                      </a:solidFill>
                      <a:prstDash val="solid"/>
                      <a:round/>
                      <a:headEnd type="none" w="med" len="med"/>
                      <a:tailEnd type="none" w="med" len="med"/>
                    </a:lnR>
                    <a:lnT w="6350" cap="flat" cmpd="sng" algn="ctr">
                      <a:solidFill>
                        <a:srgbClr val="C03D29"/>
                      </a:solidFill>
                      <a:prstDash val="solid"/>
                      <a:round/>
                      <a:headEnd type="none" w="med" len="med"/>
                      <a:tailEnd type="none" w="med" len="med"/>
                    </a:lnT>
                    <a:lnB w="6350" cap="flat" cmpd="sng" algn="ctr">
                      <a:solidFill>
                        <a:srgbClr val="C03D29"/>
                      </a:solidFill>
                      <a:prstDash val="solid"/>
                      <a:round/>
                      <a:headEnd type="none" w="med" len="med"/>
                      <a:tailEnd type="none" w="med" len="med"/>
                    </a:lnB>
                    <a:solidFill>
                      <a:srgbClr val="FFFFFF"/>
                    </a:solidFill>
                  </a:tcPr>
                </a:tc>
                <a:extLst>
                  <a:ext uri="{0D108BD9-81ED-4DB2-BD59-A6C34878D82A}">
                    <a16:rowId xmlns:a16="http://schemas.microsoft.com/office/drawing/2014/main" val="3778530367"/>
                  </a:ext>
                </a:extLst>
              </a:tr>
              <a:tr h="607745">
                <a:tc>
                  <a:txBody>
                    <a:bodyPr/>
                    <a:lstStyle/>
                    <a:p>
                      <a:br>
                        <a:rPr lang="en-IN">
                          <a:effectLst/>
                        </a:rPr>
                      </a:br>
                      <a:r>
                        <a:rPr lang="en-IN" b="1">
                          <a:effectLst/>
                        </a:rPr>
                        <a:t>Meetings</a:t>
                      </a:r>
                      <a:endParaRPr lang="en-IN">
                        <a:effectLst/>
                      </a:endParaRPr>
                    </a:p>
                  </a:txBody>
                  <a:tcPr anchor="ctr">
                    <a:lnL w="6350" cap="flat" cmpd="sng" algn="ctr">
                      <a:solidFill>
                        <a:srgbClr val="C03D29"/>
                      </a:solidFill>
                      <a:prstDash val="solid"/>
                      <a:round/>
                      <a:headEnd type="none" w="med" len="med"/>
                      <a:tailEnd type="none" w="med" len="med"/>
                    </a:lnL>
                    <a:lnR w="6350" cap="flat" cmpd="sng" algn="ctr">
                      <a:solidFill>
                        <a:srgbClr val="C03D29"/>
                      </a:solidFill>
                      <a:prstDash val="solid"/>
                      <a:round/>
                      <a:headEnd type="none" w="med" len="med"/>
                      <a:tailEnd type="none" w="med" len="med"/>
                    </a:lnR>
                    <a:lnT w="6350" cap="flat" cmpd="sng" algn="ctr">
                      <a:solidFill>
                        <a:srgbClr val="C03D29"/>
                      </a:solidFill>
                      <a:prstDash val="solid"/>
                      <a:round/>
                      <a:headEnd type="none" w="med" len="med"/>
                      <a:tailEnd type="none" w="med" len="med"/>
                    </a:lnT>
                    <a:lnB w="6350" cap="flat" cmpd="sng" algn="ctr">
                      <a:solidFill>
                        <a:srgbClr val="C03D29"/>
                      </a:solidFill>
                      <a:prstDash val="solid"/>
                      <a:round/>
                      <a:headEnd type="none" w="med" len="med"/>
                      <a:tailEnd type="none" w="med" len="med"/>
                    </a:lnB>
                    <a:solidFill>
                      <a:srgbClr val="FFFFFF"/>
                    </a:solidFill>
                  </a:tcPr>
                </a:tc>
                <a:tc>
                  <a:txBody>
                    <a:bodyPr/>
                    <a:lstStyle/>
                    <a:p>
                      <a:br>
                        <a:rPr lang="en-IN">
                          <a:effectLst/>
                        </a:rPr>
                      </a:br>
                      <a:r>
                        <a:rPr lang="en-IN" b="1">
                          <a:effectLst/>
                        </a:rPr>
                        <a:t>1 Hrs</a:t>
                      </a:r>
                      <a:endParaRPr lang="en-IN">
                        <a:effectLst/>
                      </a:endParaRPr>
                    </a:p>
                  </a:txBody>
                  <a:tcPr anchor="ctr">
                    <a:lnL w="6350" cap="flat" cmpd="sng" algn="ctr">
                      <a:solidFill>
                        <a:srgbClr val="C03D29"/>
                      </a:solidFill>
                      <a:prstDash val="solid"/>
                      <a:round/>
                      <a:headEnd type="none" w="med" len="med"/>
                      <a:tailEnd type="none" w="med" len="med"/>
                    </a:lnL>
                    <a:lnR w="6350" cap="flat" cmpd="sng" algn="ctr">
                      <a:solidFill>
                        <a:srgbClr val="C03D29"/>
                      </a:solidFill>
                      <a:prstDash val="solid"/>
                      <a:round/>
                      <a:headEnd type="none" w="med" len="med"/>
                      <a:tailEnd type="none" w="med" len="med"/>
                    </a:lnR>
                    <a:lnT w="6350" cap="flat" cmpd="sng" algn="ctr">
                      <a:solidFill>
                        <a:srgbClr val="C03D29"/>
                      </a:solidFill>
                      <a:prstDash val="solid"/>
                      <a:round/>
                      <a:headEnd type="none" w="med" len="med"/>
                      <a:tailEnd type="none" w="med" len="med"/>
                    </a:lnT>
                    <a:lnB w="6350" cap="flat" cmpd="sng" algn="ctr">
                      <a:solidFill>
                        <a:srgbClr val="C03D29"/>
                      </a:solidFill>
                      <a:prstDash val="solid"/>
                      <a:round/>
                      <a:headEnd type="none" w="med" len="med"/>
                      <a:tailEnd type="none" w="med" len="med"/>
                    </a:lnB>
                    <a:solidFill>
                      <a:srgbClr val="FFFFFF"/>
                    </a:solidFill>
                  </a:tcPr>
                </a:tc>
                <a:extLst>
                  <a:ext uri="{0D108BD9-81ED-4DB2-BD59-A6C34878D82A}">
                    <a16:rowId xmlns:a16="http://schemas.microsoft.com/office/drawing/2014/main" val="2232347757"/>
                  </a:ext>
                </a:extLst>
              </a:tr>
              <a:tr h="868208">
                <a:tc>
                  <a:txBody>
                    <a:bodyPr/>
                    <a:lstStyle/>
                    <a:p>
                      <a:br>
                        <a:rPr lang="en-US">
                          <a:effectLst/>
                        </a:rPr>
                      </a:br>
                      <a:r>
                        <a:rPr lang="en-US" b="1">
                          <a:effectLst/>
                        </a:rPr>
                        <a:t>Actual working hour by the agent</a:t>
                      </a:r>
                      <a:endParaRPr lang="en-US">
                        <a:effectLst/>
                      </a:endParaRPr>
                    </a:p>
                  </a:txBody>
                  <a:tcPr anchor="ctr">
                    <a:lnL w="6350" cap="flat" cmpd="sng" algn="ctr">
                      <a:solidFill>
                        <a:srgbClr val="C03D29"/>
                      </a:solidFill>
                      <a:prstDash val="solid"/>
                      <a:round/>
                      <a:headEnd type="none" w="med" len="med"/>
                      <a:tailEnd type="none" w="med" len="med"/>
                    </a:lnL>
                    <a:lnR w="6350" cap="flat" cmpd="sng" algn="ctr">
                      <a:solidFill>
                        <a:srgbClr val="C03D29"/>
                      </a:solidFill>
                      <a:prstDash val="solid"/>
                      <a:round/>
                      <a:headEnd type="none" w="med" len="med"/>
                      <a:tailEnd type="none" w="med" len="med"/>
                    </a:lnR>
                    <a:lnT w="6350" cap="flat" cmpd="sng" algn="ctr">
                      <a:solidFill>
                        <a:srgbClr val="C03D29"/>
                      </a:solidFill>
                      <a:prstDash val="solid"/>
                      <a:round/>
                      <a:headEnd type="none" w="med" len="med"/>
                      <a:tailEnd type="none" w="med" len="med"/>
                    </a:lnT>
                    <a:lnB w="6350" cap="flat" cmpd="sng" algn="ctr">
                      <a:solidFill>
                        <a:srgbClr val="C03D29"/>
                      </a:solidFill>
                      <a:prstDash val="solid"/>
                      <a:round/>
                      <a:headEnd type="none" w="med" len="med"/>
                      <a:tailEnd type="none" w="med" len="med"/>
                    </a:lnB>
                    <a:solidFill>
                      <a:srgbClr val="FFFFFF"/>
                    </a:solidFill>
                  </a:tcPr>
                </a:tc>
                <a:tc>
                  <a:txBody>
                    <a:bodyPr/>
                    <a:lstStyle/>
                    <a:p>
                      <a:br>
                        <a:rPr lang="en-IN" dirty="0">
                          <a:effectLst/>
                        </a:rPr>
                      </a:br>
                      <a:r>
                        <a:rPr lang="en-IN" b="1" dirty="0">
                          <a:effectLst/>
                        </a:rPr>
                        <a:t>5 Hrs</a:t>
                      </a:r>
                      <a:endParaRPr lang="en-IN" dirty="0">
                        <a:effectLst/>
                      </a:endParaRPr>
                    </a:p>
                  </a:txBody>
                  <a:tcPr anchor="ctr">
                    <a:lnL w="6350" cap="flat" cmpd="sng" algn="ctr">
                      <a:solidFill>
                        <a:srgbClr val="C03D29"/>
                      </a:solidFill>
                      <a:prstDash val="solid"/>
                      <a:round/>
                      <a:headEnd type="none" w="med" len="med"/>
                      <a:tailEnd type="none" w="med" len="med"/>
                    </a:lnL>
                    <a:lnR w="6350" cap="flat" cmpd="sng" algn="ctr">
                      <a:solidFill>
                        <a:srgbClr val="C03D29"/>
                      </a:solidFill>
                      <a:prstDash val="solid"/>
                      <a:round/>
                      <a:headEnd type="none" w="med" len="med"/>
                      <a:tailEnd type="none" w="med" len="med"/>
                    </a:lnR>
                    <a:lnT w="6350" cap="flat" cmpd="sng" algn="ctr">
                      <a:solidFill>
                        <a:srgbClr val="C03D29"/>
                      </a:solidFill>
                      <a:prstDash val="solid"/>
                      <a:round/>
                      <a:headEnd type="none" w="med" len="med"/>
                      <a:tailEnd type="none" w="med" len="med"/>
                    </a:lnT>
                    <a:lnB w="6350" cap="flat" cmpd="sng" algn="ctr">
                      <a:solidFill>
                        <a:srgbClr val="C03D29"/>
                      </a:solidFill>
                      <a:prstDash val="solid"/>
                      <a:round/>
                      <a:headEnd type="none" w="med" len="med"/>
                      <a:tailEnd type="none" w="med" len="med"/>
                    </a:lnB>
                    <a:solidFill>
                      <a:srgbClr val="FFFFFF"/>
                    </a:solidFill>
                  </a:tcPr>
                </a:tc>
                <a:extLst>
                  <a:ext uri="{0D108BD9-81ED-4DB2-BD59-A6C34878D82A}">
                    <a16:rowId xmlns:a16="http://schemas.microsoft.com/office/drawing/2014/main" val="988135455"/>
                  </a:ext>
                </a:extLst>
              </a:tr>
            </a:tbl>
          </a:graphicData>
        </a:graphic>
      </p:graphicFrame>
    </p:spTree>
    <p:extLst>
      <p:ext uri="{BB962C8B-B14F-4D97-AF65-F5344CB8AC3E}">
        <p14:creationId xmlns:p14="http://schemas.microsoft.com/office/powerpoint/2010/main" val="1493419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805BE1C-0DD9-BC4C-67A1-D8FEC65E32B1}"/>
              </a:ext>
            </a:extLst>
          </p:cNvPr>
          <p:cNvGraphicFramePr>
            <a:graphicFrameLocks/>
          </p:cNvGraphicFramePr>
          <p:nvPr>
            <p:extLst>
              <p:ext uri="{D42A27DB-BD31-4B8C-83A1-F6EECF244321}">
                <p14:modId xmlns:p14="http://schemas.microsoft.com/office/powerpoint/2010/main" val="3035823848"/>
              </p:ext>
            </p:extLst>
          </p:nvPr>
        </p:nvGraphicFramePr>
        <p:xfrm>
          <a:off x="1739899" y="92075"/>
          <a:ext cx="5483225" cy="33369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66753D90-1F63-CA83-EE42-E05256D7F64B}"/>
              </a:ext>
            </a:extLst>
          </p:cNvPr>
          <p:cNvSpPr txBox="1"/>
          <p:nvPr/>
        </p:nvSpPr>
        <p:spPr>
          <a:xfrm>
            <a:off x="78581" y="3557588"/>
            <a:ext cx="12113419" cy="3046988"/>
          </a:xfrm>
          <a:prstGeom prst="rect">
            <a:avLst/>
          </a:prstGeom>
          <a:noFill/>
        </p:spPr>
        <p:txBody>
          <a:bodyPr wrap="square" rtlCol="0">
            <a:spAutoFit/>
          </a:bodyPr>
          <a:lstStyle/>
          <a:p>
            <a:r>
              <a:rPr lang="en-IN" sz="1600" dirty="0">
                <a:latin typeface="Book Antiqua" panose="02040602050305030304" pitchFamily="18" charset="0"/>
              </a:rPr>
              <a:t>Here is the calculation with a table to help users understand the calculation and insights for reducing the abandon rate to 10%.</a:t>
            </a:r>
          </a:p>
          <a:p>
            <a:r>
              <a:rPr lang="en-IN" sz="1600" dirty="0">
                <a:latin typeface="Book Antiqua" panose="02040602050305030304" pitchFamily="18" charset="0"/>
              </a:rPr>
              <a:t>Step1:Calculate the total agents required ,</a:t>
            </a:r>
          </a:p>
          <a:p>
            <a:r>
              <a:rPr lang="en-IN" sz="1600" dirty="0">
                <a:latin typeface="Book Antiqua" panose="02040602050305030304" pitchFamily="18" charset="0"/>
              </a:rPr>
              <a:t>We have to use the </a:t>
            </a:r>
            <a:r>
              <a:rPr lang="en-IN" sz="1600" dirty="0" err="1">
                <a:latin typeface="Book Antiqua" panose="02040602050305030304" pitchFamily="18" charset="0"/>
              </a:rPr>
              <a:t>formula:Total</a:t>
            </a:r>
            <a:r>
              <a:rPr lang="en-IN" sz="1600" dirty="0">
                <a:latin typeface="Book Antiqua" panose="02040602050305030304" pitchFamily="18" charset="0"/>
              </a:rPr>
              <a:t> agents =(Average calls/Time per person)</a:t>
            </a:r>
          </a:p>
          <a:p>
            <a:r>
              <a:rPr lang="en-IN" sz="1600" dirty="0">
                <a:latin typeface="Book Antiqua" panose="02040602050305030304" pitchFamily="18" charset="0"/>
              </a:rPr>
              <a:t>Average calls on single day:187.96</a:t>
            </a:r>
          </a:p>
          <a:p>
            <a:r>
              <a:rPr lang="en-IN" sz="1600" dirty="0">
                <a:latin typeface="Book Antiqua" panose="02040602050305030304" pitchFamily="18" charset="0"/>
              </a:rPr>
              <a:t>Total time spent by one person in a single day:5 hrs</a:t>
            </a:r>
          </a:p>
          <a:p>
            <a:r>
              <a:rPr lang="en-IN" sz="1600" dirty="0">
                <a:latin typeface="Book Antiqua" panose="02040602050305030304" pitchFamily="18" charset="0"/>
              </a:rPr>
              <a:t>By using the formula we find ,Total Agents =187.96/5=37.59</a:t>
            </a:r>
          </a:p>
          <a:p>
            <a:endParaRPr lang="en-IN" sz="1600" dirty="0">
              <a:latin typeface="Book Antiqua" panose="02040602050305030304" pitchFamily="18" charset="0"/>
            </a:endParaRPr>
          </a:p>
          <a:p>
            <a:r>
              <a:rPr lang="en-IN" sz="1600" dirty="0">
                <a:latin typeface="Book Antiqua" panose="02040602050305030304" pitchFamily="18" charset="0"/>
              </a:rPr>
              <a:t>Therefore ,the total number of agents required based on average calls per day and agent working hours is approx. 38.</a:t>
            </a:r>
          </a:p>
          <a:p>
            <a:r>
              <a:rPr lang="en-IN" sz="1600" dirty="0">
                <a:latin typeface="Book Antiqua" panose="02040602050305030304" pitchFamily="18" charset="0"/>
              </a:rPr>
              <a:t>Step 2:Calculate additional agents required </a:t>
            </a:r>
          </a:p>
          <a:p>
            <a:endParaRPr lang="en-IN" sz="1600" dirty="0">
              <a:latin typeface="Book Antiqua" panose="02040602050305030304" pitchFamily="18" charset="0"/>
            </a:endParaRPr>
          </a:p>
          <a:p>
            <a:r>
              <a:rPr lang="en-IN" sz="1600" dirty="0">
                <a:latin typeface="Book Antiqua" panose="02040602050305030304" pitchFamily="18" charset="0"/>
              </a:rPr>
              <a:t>To achieve a 90% call  connection rate  we need to calculate the number of additional agents </a:t>
            </a:r>
            <a:r>
              <a:rPr lang="en-IN" sz="1600" dirty="0" err="1">
                <a:latin typeface="Book Antiqua" panose="02040602050305030304" pitchFamily="18" charset="0"/>
              </a:rPr>
              <a:t>required.We</a:t>
            </a:r>
            <a:r>
              <a:rPr lang="en-IN" sz="1600" dirty="0">
                <a:latin typeface="Book Antiqua" panose="02040602050305030304" pitchFamily="18" charset="0"/>
              </a:rPr>
              <a:t> can use the unitary method </a:t>
            </a:r>
          </a:p>
          <a:p>
            <a:r>
              <a:rPr lang="en-IN" sz="1600" dirty="0">
                <a:latin typeface="Book Antiqua" panose="02040602050305030304" pitchFamily="18" charset="0"/>
              </a:rPr>
              <a:t>To find the approx. number of agents required.</a:t>
            </a:r>
          </a:p>
        </p:txBody>
      </p:sp>
    </p:spTree>
    <p:extLst>
      <p:ext uri="{BB962C8B-B14F-4D97-AF65-F5344CB8AC3E}">
        <p14:creationId xmlns:p14="http://schemas.microsoft.com/office/powerpoint/2010/main" val="390472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279174-75E3-28CB-9FC3-44B7CBBE1F0C}"/>
              </a:ext>
            </a:extLst>
          </p:cNvPr>
          <p:cNvSpPr txBox="1"/>
          <p:nvPr/>
        </p:nvSpPr>
        <p:spPr>
          <a:xfrm>
            <a:off x="0" y="64294"/>
            <a:ext cx="12192000" cy="2123658"/>
          </a:xfrm>
          <a:prstGeom prst="rect">
            <a:avLst/>
          </a:prstGeom>
          <a:noFill/>
        </p:spPr>
        <p:txBody>
          <a:bodyPr wrap="square" rtlCol="0">
            <a:spAutoFit/>
          </a:bodyPr>
          <a:lstStyle/>
          <a:p>
            <a:r>
              <a:rPr lang="en-IN" sz="1600" dirty="0">
                <a:latin typeface="Book Antiqua" panose="02040602050305030304" pitchFamily="18" charset="0"/>
              </a:rPr>
              <a:t>Given the information that 100 calls result in 30% abandoned calls and we want to reduce the abandon rate to 10% we can calculate:</a:t>
            </a:r>
          </a:p>
          <a:p>
            <a:r>
              <a:rPr lang="en-IN" sz="1600" dirty="0">
                <a:latin typeface="Book Antiqua" panose="02040602050305030304" pitchFamily="18" charset="0"/>
              </a:rPr>
              <a:t>Additional agents required =(Abandon rate difference /Abandon rate)*Total Agents </a:t>
            </a:r>
          </a:p>
          <a:p>
            <a:r>
              <a:rPr lang="en-IN" sz="1600" dirty="0">
                <a:latin typeface="Book Antiqua" panose="02040602050305030304" pitchFamily="18" charset="0"/>
              </a:rPr>
              <a:t>Abandon rate difference =30%-10%=20%</a:t>
            </a:r>
          </a:p>
          <a:p>
            <a:endParaRPr lang="en-IN" sz="1600" dirty="0">
              <a:latin typeface="Book Antiqua" panose="02040602050305030304" pitchFamily="18" charset="0"/>
            </a:endParaRPr>
          </a:p>
          <a:p>
            <a:r>
              <a:rPr lang="en-IN" sz="1600" dirty="0">
                <a:latin typeface="Book Antiqua" panose="02040602050305030304" pitchFamily="18" charset="0"/>
              </a:rPr>
              <a:t>Additional agents required=(20%/30%)*38=25.33</a:t>
            </a:r>
          </a:p>
          <a:p>
            <a:r>
              <a:rPr lang="en-IN" sz="1600" dirty="0">
                <a:latin typeface="Book Antiqua" panose="02040602050305030304" pitchFamily="18" charset="0"/>
              </a:rPr>
              <a:t>Approx 26 additional agents required to achieve 10% abandon rate </a:t>
            </a:r>
          </a:p>
          <a:p>
            <a:endParaRPr lang="en-IN" dirty="0"/>
          </a:p>
          <a:p>
            <a:endParaRPr lang="en-IN" dirty="0"/>
          </a:p>
        </p:txBody>
      </p:sp>
      <p:graphicFrame>
        <p:nvGraphicFramePr>
          <p:cNvPr id="3" name="Table 2">
            <a:extLst>
              <a:ext uri="{FF2B5EF4-FFF2-40B4-BE49-F238E27FC236}">
                <a16:creationId xmlns:a16="http://schemas.microsoft.com/office/drawing/2014/main" id="{CD488E8C-A490-45FB-A229-6A6A5BC8311E}"/>
              </a:ext>
            </a:extLst>
          </p:cNvPr>
          <p:cNvGraphicFramePr>
            <a:graphicFrameLocks noGrp="1"/>
          </p:cNvGraphicFramePr>
          <p:nvPr>
            <p:extLst>
              <p:ext uri="{D42A27DB-BD31-4B8C-83A1-F6EECF244321}">
                <p14:modId xmlns:p14="http://schemas.microsoft.com/office/powerpoint/2010/main" val="2833339550"/>
              </p:ext>
            </p:extLst>
          </p:nvPr>
        </p:nvGraphicFramePr>
        <p:xfrm>
          <a:off x="871537" y="1635918"/>
          <a:ext cx="4979194" cy="3114040"/>
        </p:xfrm>
        <a:graphic>
          <a:graphicData uri="http://schemas.openxmlformats.org/drawingml/2006/table">
            <a:tbl>
              <a:tblPr>
                <a:tableStyleId>{5C22544A-7EE6-4342-B048-85BDC9FD1C3A}</a:tableStyleId>
              </a:tblPr>
              <a:tblGrid>
                <a:gridCol w="1768850">
                  <a:extLst>
                    <a:ext uri="{9D8B030D-6E8A-4147-A177-3AD203B41FA5}">
                      <a16:colId xmlns:a16="http://schemas.microsoft.com/office/drawing/2014/main" val="603109305"/>
                    </a:ext>
                  </a:extLst>
                </a:gridCol>
                <a:gridCol w="1968837">
                  <a:extLst>
                    <a:ext uri="{9D8B030D-6E8A-4147-A177-3AD203B41FA5}">
                      <a16:colId xmlns:a16="http://schemas.microsoft.com/office/drawing/2014/main" val="3101678508"/>
                    </a:ext>
                  </a:extLst>
                </a:gridCol>
                <a:gridCol w="717194">
                  <a:extLst>
                    <a:ext uri="{9D8B030D-6E8A-4147-A177-3AD203B41FA5}">
                      <a16:colId xmlns:a16="http://schemas.microsoft.com/office/drawing/2014/main" val="2175047170"/>
                    </a:ext>
                  </a:extLst>
                </a:gridCol>
                <a:gridCol w="524313">
                  <a:extLst>
                    <a:ext uri="{9D8B030D-6E8A-4147-A177-3AD203B41FA5}">
                      <a16:colId xmlns:a16="http://schemas.microsoft.com/office/drawing/2014/main" val="1215063080"/>
                    </a:ext>
                  </a:extLst>
                </a:gridCol>
              </a:tblGrid>
              <a:tr h="196850">
                <a:tc>
                  <a:txBody>
                    <a:bodyPr/>
                    <a:lstStyle/>
                    <a:p>
                      <a:pPr algn="l" fontAlgn="b"/>
                      <a:r>
                        <a:rPr lang="en-IN" sz="1200" u="none" strike="noStrike">
                          <a:effectLst/>
                        </a:rPr>
                        <a:t>Time Bucket</a:t>
                      </a:r>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200" u="none" strike="noStrike" dirty="0">
                          <a:effectLst/>
                        </a:rPr>
                        <a:t>Count of </a:t>
                      </a:r>
                      <a:r>
                        <a:rPr lang="en-US" sz="1200" u="none" strike="noStrike" dirty="0" err="1">
                          <a:effectLst/>
                        </a:rPr>
                        <a:t>call_seconds</a:t>
                      </a:r>
                      <a:r>
                        <a:rPr lang="en-US" sz="1200" u="none" strike="noStrike" dirty="0">
                          <a:effectLst/>
                        </a:rPr>
                        <a:t>(s)1</a:t>
                      </a:r>
                      <a:endParaRPr lang="en-US" sz="12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200" u="none" strike="noStrike">
                          <a:effectLst/>
                        </a:rPr>
                        <a:t>Count of Call_Seconds (s)2</a:t>
                      </a:r>
                      <a:endParaRPr lang="en-US" sz="12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200" u="none" strike="noStrike">
                          <a:effectLst/>
                        </a:rPr>
                        <a:t>Agents required</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5923132"/>
                  </a:ext>
                </a:extLst>
              </a:tr>
              <a:tr h="196850">
                <a:tc>
                  <a:txBody>
                    <a:bodyPr/>
                    <a:lstStyle/>
                    <a:p>
                      <a:pPr algn="l" fontAlgn="b"/>
                      <a:r>
                        <a:rPr lang="en-IN" sz="1200" u="none" strike="noStrike">
                          <a:effectLst/>
                        </a:rPr>
                        <a:t>10_11</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11.28%</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0.11</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6</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19855543"/>
                  </a:ext>
                </a:extLst>
              </a:tr>
              <a:tr h="196850">
                <a:tc>
                  <a:txBody>
                    <a:bodyPr/>
                    <a:lstStyle/>
                    <a:p>
                      <a:pPr algn="l" fontAlgn="b"/>
                      <a:r>
                        <a:rPr lang="en-IN" sz="1200" u="none" strike="noStrike">
                          <a:effectLst/>
                        </a:rPr>
                        <a:t>11_12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12.40%</a:t>
                      </a:r>
                      <a:endParaRPr lang="en-IN" sz="12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0.12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80587858"/>
                  </a:ext>
                </a:extLst>
              </a:tr>
              <a:tr h="196850">
                <a:tc>
                  <a:txBody>
                    <a:bodyPr/>
                    <a:lstStyle/>
                    <a:p>
                      <a:pPr algn="l" fontAlgn="b"/>
                      <a:r>
                        <a:rPr lang="en-IN" sz="1200" u="none" strike="noStrike">
                          <a:effectLst/>
                        </a:rPr>
                        <a:t>12_13</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10.72%</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0.11</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6</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02342206"/>
                  </a:ext>
                </a:extLst>
              </a:tr>
              <a:tr h="196850">
                <a:tc>
                  <a:txBody>
                    <a:bodyPr/>
                    <a:lstStyle/>
                    <a:p>
                      <a:pPr algn="l" fontAlgn="b"/>
                      <a:r>
                        <a:rPr lang="en-IN" sz="1200" u="none" strike="noStrike">
                          <a:effectLst/>
                        </a:rPr>
                        <a:t>13_14</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9.80%</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0.10</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6</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65430456"/>
                  </a:ext>
                </a:extLst>
              </a:tr>
              <a:tr h="196850">
                <a:tc>
                  <a:txBody>
                    <a:bodyPr/>
                    <a:lstStyle/>
                    <a:p>
                      <a:pPr algn="l" fontAlgn="b"/>
                      <a:r>
                        <a:rPr lang="en-IN" sz="1200" u="none" strike="noStrike">
                          <a:effectLst/>
                        </a:rPr>
                        <a:t>14_15</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8.95%</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0.09</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5</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81377137"/>
                  </a:ext>
                </a:extLst>
              </a:tr>
              <a:tr h="196850">
                <a:tc>
                  <a:txBody>
                    <a:bodyPr/>
                    <a:lstStyle/>
                    <a:p>
                      <a:pPr algn="l" fontAlgn="b"/>
                      <a:r>
                        <a:rPr lang="en-IN" sz="1200" u="none" strike="noStrike">
                          <a:effectLst/>
                        </a:rPr>
                        <a:t>15_16</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7.76%</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0.08</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4</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40248193"/>
                  </a:ext>
                </a:extLst>
              </a:tr>
              <a:tr h="196850">
                <a:tc>
                  <a:txBody>
                    <a:bodyPr/>
                    <a:lstStyle/>
                    <a:p>
                      <a:pPr algn="l" fontAlgn="b"/>
                      <a:r>
                        <a:rPr lang="en-IN" sz="1200" u="none" strike="noStrike">
                          <a:effectLst/>
                        </a:rPr>
                        <a:t>16_17</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7.45%</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0.07</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4</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01274269"/>
                  </a:ext>
                </a:extLst>
              </a:tr>
              <a:tr h="196850">
                <a:tc>
                  <a:txBody>
                    <a:bodyPr/>
                    <a:lstStyle/>
                    <a:p>
                      <a:pPr algn="l" fontAlgn="b"/>
                      <a:r>
                        <a:rPr lang="en-IN" sz="1200" u="none" strike="noStrike">
                          <a:effectLst/>
                        </a:rPr>
                        <a:t>17_18</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7.23%</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0.07</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4</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19931727"/>
                  </a:ext>
                </a:extLst>
              </a:tr>
              <a:tr h="196850">
                <a:tc>
                  <a:txBody>
                    <a:bodyPr/>
                    <a:lstStyle/>
                    <a:p>
                      <a:pPr algn="l" fontAlgn="b"/>
                      <a:r>
                        <a:rPr lang="en-IN" sz="1200" u="none" strike="noStrike">
                          <a:effectLst/>
                        </a:rPr>
                        <a:t>18_19</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6.13%</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0.06</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3</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4267268"/>
                  </a:ext>
                </a:extLst>
              </a:tr>
              <a:tr h="196850">
                <a:tc>
                  <a:txBody>
                    <a:bodyPr/>
                    <a:lstStyle/>
                    <a:p>
                      <a:pPr algn="l" fontAlgn="b"/>
                      <a:r>
                        <a:rPr lang="en-IN" sz="1200" u="none" strike="noStrike">
                          <a:effectLst/>
                        </a:rPr>
                        <a:t>19_20</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5.48%</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0.05</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3</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79674068"/>
                  </a:ext>
                </a:extLst>
              </a:tr>
              <a:tr h="196850">
                <a:tc>
                  <a:txBody>
                    <a:bodyPr/>
                    <a:lstStyle/>
                    <a:p>
                      <a:pPr algn="l" fontAlgn="b"/>
                      <a:r>
                        <a:rPr lang="en-IN" sz="1200" u="none" strike="noStrike">
                          <a:effectLst/>
                        </a:rPr>
                        <a:t>20_21</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4.67%</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0.05</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3</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82094738"/>
                  </a:ext>
                </a:extLst>
              </a:tr>
              <a:tr h="196850">
                <a:tc>
                  <a:txBody>
                    <a:bodyPr/>
                    <a:lstStyle/>
                    <a:p>
                      <a:pPr algn="l" fontAlgn="b"/>
                      <a:r>
                        <a:rPr lang="en-IN" sz="1200" u="none" strike="noStrike">
                          <a:effectLst/>
                        </a:rPr>
                        <a:t>9_10</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8.13%</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0.08</a:t>
                      </a:r>
                      <a:endParaRPr lang="en-IN" sz="12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5</a:t>
                      </a:r>
                      <a:endParaRPr lang="en-IN" sz="12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07322843"/>
                  </a:ext>
                </a:extLst>
              </a:tr>
              <a:tr h="196850">
                <a:tc>
                  <a:txBody>
                    <a:bodyPr/>
                    <a:lstStyle/>
                    <a:p>
                      <a:pPr algn="l" fontAlgn="b"/>
                      <a:r>
                        <a:rPr lang="en-IN" sz="1200" u="none" strike="noStrike">
                          <a:effectLst/>
                        </a:rPr>
                        <a:t>Grand Total</a:t>
                      </a:r>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100.00%</a:t>
                      </a:r>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a:effectLst/>
                        </a:rPr>
                        <a:t>100.00%</a:t>
                      </a:r>
                      <a:endParaRPr lang="en-IN" sz="12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200" u="none" strike="noStrike" dirty="0">
                          <a:effectLst/>
                        </a:rPr>
                        <a:t>56</a:t>
                      </a:r>
                      <a:endParaRPr lang="en-IN" sz="12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16202435"/>
                  </a:ext>
                </a:extLst>
              </a:tr>
            </a:tbl>
          </a:graphicData>
        </a:graphic>
      </p:graphicFrame>
      <p:sp>
        <p:nvSpPr>
          <p:cNvPr id="4" name="TextBox 3">
            <a:extLst>
              <a:ext uri="{FF2B5EF4-FFF2-40B4-BE49-F238E27FC236}">
                <a16:creationId xmlns:a16="http://schemas.microsoft.com/office/drawing/2014/main" id="{39F93C35-F9F6-A2F3-6E4F-F1BF947B50C7}"/>
              </a:ext>
            </a:extLst>
          </p:cNvPr>
          <p:cNvSpPr txBox="1"/>
          <p:nvPr/>
        </p:nvSpPr>
        <p:spPr>
          <a:xfrm>
            <a:off x="57149" y="4800600"/>
            <a:ext cx="12134851" cy="584775"/>
          </a:xfrm>
          <a:prstGeom prst="rect">
            <a:avLst/>
          </a:prstGeom>
          <a:noFill/>
        </p:spPr>
        <p:txBody>
          <a:bodyPr wrap="square" rtlCol="0">
            <a:spAutoFit/>
          </a:bodyPr>
          <a:lstStyle/>
          <a:p>
            <a:r>
              <a:rPr lang="en-IN" sz="1600" dirty="0">
                <a:latin typeface="Book Antiqua" panose="02040602050305030304" pitchFamily="18" charset="0"/>
              </a:rPr>
              <a:t>We calculated this by creating a pivot table .For every time bucket some couple of agents are required respectively. On a total to achieve 90% call connection rate 56 agents approx. required.</a:t>
            </a:r>
          </a:p>
        </p:txBody>
      </p:sp>
    </p:spTree>
    <p:extLst>
      <p:ext uri="{BB962C8B-B14F-4D97-AF65-F5344CB8AC3E}">
        <p14:creationId xmlns:p14="http://schemas.microsoft.com/office/powerpoint/2010/main" val="546804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87DAF3-ED7F-CE9B-D8F9-7564BCB8D13D}"/>
              </a:ext>
            </a:extLst>
          </p:cNvPr>
          <p:cNvSpPr txBox="1"/>
          <p:nvPr/>
        </p:nvSpPr>
        <p:spPr>
          <a:xfrm>
            <a:off x="285750" y="121443"/>
            <a:ext cx="11777663" cy="1815882"/>
          </a:xfrm>
          <a:prstGeom prst="rect">
            <a:avLst/>
          </a:prstGeom>
          <a:noFill/>
        </p:spPr>
        <p:txBody>
          <a:bodyPr wrap="square" rtlCol="0">
            <a:spAutoFit/>
          </a:bodyPr>
          <a:lstStyle/>
          <a:p>
            <a:r>
              <a:rPr lang="en-US" sz="1600" b="1" i="0" dirty="0" err="1">
                <a:effectLst/>
                <a:latin typeface="Book Antiqua" panose="02040602050305030304" pitchFamily="18" charset="0"/>
              </a:rPr>
              <a:t>D.Let’s</a:t>
            </a:r>
            <a:r>
              <a:rPr lang="en-US" sz="1600" b="1" i="0" dirty="0">
                <a:effectLst/>
                <a:latin typeface="Book Antiqua" panose="02040602050305030304" pitchFamily="18" charset="0"/>
              </a:rPr>
              <a:t> say customers also call this ABC insurance company in night but didn’t get answer as there are no agents to answer, this creates a bad customer experience for this Insurance company. Suppose every 100 calls that customer made during 9 Am to 9 Pm, customer also made 30 calls in night between interval [9 Pm to 9 Am] and distribution of those 30 calls are as follows.</a:t>
            </a:r>
          </a:p>
          <a:p>
            <a:endParaRPr lang="en-US" sz="1600" b="1" dirty="0">
              <a:latin typeface="Book Antiqua" panose="02040602050305030304" pitchFamily="18" charset="0"/>
            </a:endParaRPr>
          </a:p>
          <a:p>
            <a:endParaRPr lang="en-US" sz="1600" b="1" dirty="0">
              <a:latin typeface="Book Antiqua" panose="02040602050305030304" pitchFamily="18" charset="0"/>
            </a:endParaRPr>
          </a:p>
          <a:p>
            <a:endParaRPr lang="en-IN" sz="1600" b="1" dirty="0">
              <a:latin typeface="Book Antiqua" panose="02040602050305030304" pitchFamily="18" charset="0"/>
            </a:endParaRPr>
          </a:p>
        </p:txBody>
      </p:sp>
      <p:pic>
        <p:nvPicPr>
          <p:cNvPr id="1028" name="Picture 4">
            <a:extLst>
              <a:ext uri="{FF2B5EF4-FFF2-40B4-BE49-F238E27FC236}">
                <a16:creationId xmlns:a16="http://schemas.microsoft.com/office/drawing/2014/main" id="{0590349A-F806-F87C-6B70-AAF0DB40E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50" y="2468844"/>
            <a:ext cx="12001363" cy="7672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C98794D4-653D-128E-9CFF-B79B4B2E39FD}"/>
              </a:ext>
            </a:extLst>
          </p:cNvPr>
          <p:cNvGraphicFramePr>
            <a:graphicFrameLocks noGrp="1"/>
          </p:cNvGraphicFramePr>
          <p:nvPr>
            <p:extLst>
              <p:ext uri="{D42A27DB-BD31-4B8C-83A1-F6EECF244321}">
                <p14:modId xmlns:p14="http://schemas.microsoft.com/office/powerpoint/2010/main" val="3056041966"/>
              </p:ext>
            </p:extLst>
          </p:nvPr>
        </p:nvGraphicFramePr>
        <p:xfrm>
          <a:off x="401636" y="3564731"/>
          <a:ext cx="5441952" cy="2068830"/>
        </p:xfrm>
        <a:graphic>
          <a:graphicData uri="http://schemas.openxmlformats.org/drawingml/2006/table">
            <a:tbl>
              <a:tblPr/>
              <a:tblGrid>
                <a:gridCol w="2720976">
                  <a:extLst>
                    <a:ext uri="{9D8B030D-6E8A-4147-A177-3AD203B41FA5}">
                      <a16:colId xmlns:a16="http://schemas.microsoft.com/office/drawing/2014/main" val="3061678845"/>
                    </a:ext>
                  </a:extLst>
                </a:gridCol>
                <a:gridCol w="2720976">
                  <a:extLst>
                    <a:ext uri="{9D8B030D-6E8A-4147-A177-3AD203B41FA5}">
                      <a16:colId xmlns:a16="http://schemas.microsoft.com/office/drawing/2014/main" val="2605472062"/>
                    </a:ext>
                  </a:extLst>
                </a:gridCol>
              </a:tblGrid>
              <a:tr h="658264">
                <a:tc>
                  <a:txBody>
                    <a:bodyPr/>
                    <a:lstStyle/>
                    <a:p>
                      <a:r>
                        <a:rPr lang="en-US" b="1">
                          <a:effectLst/>
                        </a:rPr>
                        <a:t>Average call daily (9am – 9pm)</a:t>
                      </a:r>
                      <a:endParaRPr lang="en-US">
                        <a:effectLst/>
                      </a:endParaRPr>
                    </a:p>
                  </a:txBody>
                  <a:tcPr anchor="ctr">
                    <a:lnL w="6350" cap="flat" cmpd="sng" algn="ctr">
                      <a:solidFill>
                        <a:srgbClr val="90C742"/>
                      </a:solidFill>
                      <a:prstDash val="solid"/>
                      <a:round/>
                      <a:headEnd type="none" w="med" len="med"/>
                      <a:tailEnd type="none" w="med" len="med"/>
                    </a:lnL>
                    <a:lnR w="6350" cap="flat" cmpd="sng" algn="ctr">
                      <a:solidFill>
                        <a:srgbClr val="90C742"/>
                      </a:solidFill>
                      <a:prstDash val="solid"/>
                      <a:round/>
                      <a:headEnd type="none" w="med" len="med"/>
                      <a:tailEnd type="none" w="med" len="med"/>
                    </a:lnR>
                    <a:lnT w="6350" cap="flat" cmpd="sng" algn="ctr">
                      <a:solidFill>
                        <a:srgbClr val="90C742"/>
                      </a:solidFill>
                      <a:prstDash val="solid"/>
                      <a:round/>
                      <a:headEnd type="none" w="med" len="med"/>
                      <a:tailEnd type="none" w="med" len="med"/>
                    </a:lnT>
                    <a:lnB w="6350" cap="flat" cmpd="sng" algn="ctr">
                      <a:solidFill>
                        <a:srgbClr val="90C742"/>
                      </a:solidFill>
                      <a:prstDash val="solid"/>
                      <a:round/>
                      <a:headEnd type="none" w="med" len="med"/>
                      <a:tailEnd type="none" w="med" len="med"/>
                    </a:lnB>
                    <a:solidFill>
                      <a:srgbClr val="FFFFFF"/>
                    </a:solidFill>
                  </a:tcPr>
                </a:tc>
                <a:tc>
                  <a:txBody>
                    <a:bodyPr/>
                    <a:lstStyle/>
                    <a:p>
                      <a:r>
                        <a:rPr lang="en-IN" b="1">
                          <a:effectLst/>
                        </a:rPr>
                        <a:t>5130</a:t>
                      </a:r>
                      <a:endParaRPr lang="en-IN">
                        <a:effectLst/>
                      </a:endParaRPr>
                    </a:p>
                  </a:txBody>
                  <a:tcPr anchor="ctr">
                    <a:lnL w="6350" cap="flat" cmpd="sng" algn="ctr">
                      <a:solidFill>
                        <a:srgbClr val="90C742"/>
                      </a:solidFill>
                      <a:prstDash val="solid"/>
                      <a:round/>
                      <a:headEnd type="none" w="med" len="med"/>
                      <a:tailEnd type="none" w="med" len="med"/>
                    </a:lnL>
                    <a:lnR w="6350" cap="flat" cmpd="sng" algn="ctr">
                      <a:solidFill>
                        <a:srgbClr val="90C742"/>
                      </a:solidFill>
                      <a:prstDash val="solid"/>
                      <a:round/>
                      <a:headEnd type="none" w="med" len="med"/>
                      <a:tailEnd type="none" w="med" len="med"/>
                    </a:lnR>
                    <a:lnT w="6350" cap="flat" cmpd="sng" algn="ctr">
                      <a:solidFill>
                        <a:srgbClr val="90C742"/>
                      </a:solidFill>
                      <a:prstDash val="solid"/>
                      <a:round/>
                      <a:headEnd type="none" w="med" len="med"/>
                      <a:tailEnd type="none" w="med" len="med"/>
                    </a:lnT>
                    <a:lnB w="6350" cap="flat" cmpd="sng" algn="ctr">
                      <a:solidFill>
                        <a:srgbClr val="90C742"/>
                      </a:solidFill>
                      <a:prstDash val="solid"/>
                      <a:round/>
                      <a:headEnd type="none" w="med" len="med"/>
                      <a:tailEnd type="none" w="med" len="med"/>
                    </a:lnB>
                    <a:solidFill>
                      <a:srgbClr val="FFFFFF"/>
                    </a:solidFill>
                  </a:tcPr>
                </a:tc>
                <a:extLst>
                  <a:ext uri="{0D108BD9-81ED-4DB2-BD59-A6C34878D82A}">
                    <a16:rowId xmlns:a16="http://schemas.microsoft.com/office/drawing/2014/main" val="4234640878"/>
                  </a:ext>
                </a:extLst>
              </a:tr>
              <a:tr h="376151">
                <a:tc>
                  <a:txBody>
                    <a:bodyPr/>
                    <a:lstStyle/>
                    <a:p>
                      <a:r>
                        <a:rPr lang="en-IN" b="1">
                          <a:effectLst/>
                        </a:rPr>
                        <a:t>For night (9pm – 9am)</a:t>
                      </a:r>
                      <a:endParaRPr lang="en-IN">
                        <a:effectLst/>
                      </a:endParaRPr>
                    </a:p>
                  </a:txBody>
                  <a:tcPr anchor="ctr">
                    <a:lnL w="6350" cap="flat" cmpd="sng" algn="ctr">
                      <a:solidFill>
                        <a:srgbClr val="90C742"/>
                      </a:solidFill>
                      <a:prstDash val="solid"/>
                      <a:round/>
                      <a:headEnd type="none" w="med" len="med"/>
                      <a:tailEnd type="none" w="med" len="med"/>
                    </a:lnL>
                    <a:lnR w="6350" cap="flat" cmpd="sng" algn="ctr">
                      <a:solidFill>
                        <a:srgbClr val="90C742"/>
                      </a:solidFill>
                      <a:prstDash val="solid"/>
                      <a:round/>
                      <a:headEnd type="none" w="med" len="med"/>
                      <a:tailEnd type="none" w="med" len="med"/>
                    </a:lnR>
                    <a:lnT w="6350" cap="flat" cmpd="sng" algn="ctr">
                      <a:solidFill>
                        <a:srgbClr val="90C742"/>
                      </a:solidFill>
                      <a:prstDash val="solid"/>
                      <a:round/>
                      <a:headEnd type="none" w="med" len="med"/>
                      <a:tailEnd type="none" w="med" len="med"/>
                    </a:lnT>
                    <a:lnB w="6350" cap="flat" cmpd="sng" algn="ctr">
                      <a:solidFill>
                        <a:srgbClr val="90C742"/>
                      </a:solidFill>
                      <a:prstDash val="solid"/>
                      <a:round/>
                      <a:headEnd type="none" w="med" len="med"/>
                      <a:tailEnd type="none" w="med" len="med"/>
                    </a:lnB>
                    <a:solidFill>
                      <a:srgbClr val="FFFFFF"/>
                    </a:solidFill>
                  </a:tcPr>
                </a:tc>
                <a:tc>
                  <a:txBody>
                    <a:bodyPr/>
                    <a:lstStyle/>
                    <a:p>
                      <a:r>
                        <a:rPr lang="en-IN" b="1">
                          <a:effectLst/>
                        </a:rPr>
                        <a:t>1539</a:t>
                      </a:r>
                      <a:endParaRPr lang="en-IN">
                        <a:effectLst/>
                      </a:endParaRPr>
                    </a:p>
                  </a:txBody>
                  <a:tcPr anchor="ctr">
                    <a:lnL w="6350" cap="flat" cmpd="sng" algn="ctr">
                      <a:solidFill>
                        <a:srgbClr val="90C742"/>
                      </a:solidFill>
                      <a:prstDash val="solid"/>
                      <a:round/>
                      <a:headEnd type="none" w="med" len="med"/>
                      <a:tailEnd type="none" w="med" len="med"/>
                    </a:lnL>
                    <a:lnR w="6350" cap="flat" cmpd="sng" algn="ctr">
                      <a:solidFill>
                        <a:srgbClr val="90C742"/>
                      </a:solidFill>
                      <a:prstDash val="solid"/>
                      <a:round/>
                      <a:headEnd type="none" w="med" len="med"/>
                      <a:tailEnd type="none" w="med" len="med"/>
                    </a:lnR>
                    <a:lnT w="6350" cap="flat" cmpd="sng" algn="ctr">
                      <a:solidFill>
                        <a:srgbClr val="90C742"/>
                      </a:solidFill>
                      <a:prstDash val="solid"/>
                      <a:round/>
                      <a:headEnd type="none" w="med" len="med"/>
                      <a:tailEnd type="none" w="med" len="med"/>
                    </a:lnT>
                    <a:lnB w="6350" cap="flat" cmpd="sng" algn="ctr">
                      <a:solidFill>
                        <a:srgbClr val="90C742"/>
                      </a:solidFill>
                      <a:prstDash val="solid"/>
                      <a:round/>
                      <a:headEnd type="none" w="med" len="med"/>
                      <a:tailEnd type="none" w="med" len="med"/>
                    </a:lnB>
                    <a:solidFill>
                      <a:srgbClr val="FFFFFF"/>
                    </a:solidFill>
                  </a:tcPr>
                </a:tc>
                <a:extLst>
                  <a:ext uri="{0D108BD9-81ED-4DB2-BD59-A6C34878D82A}">
                    <a16:rowId xmlns:a16="http://schemas.microsoft.com/office/drawing/2014/main" val="3536729242"/>
                  </a:ext>
                </a:extLst>
              </a:tr>
              <a:tr h="658264">
                <a:tc>
                  <a:txBody>
                    <a:bodyPr/>
                    <a:lstStyle/>
                    <a:p>
                      <a:r>
                        <a:rPr lang="en-IN" b="1">
                          <a:effectLst/>
                        </a:rPr>
                        <a:t>Additional Hours required</a:t>
                      </a:r>
                      <a:endParaRPr lang="en-IN">
                        <a:effectLst/>
                      </a:endParaRPr>
                    </a:p>
                  </a:txBody>
                  <a:tcPr anchor="ctr">
                    <a:lnL w="6350" cap="flat" cmpd="sng" algn="ctr">
                      <a:solidFill>
                        <a:srgbClr val="90C742"/>
                      </a:solidFill>
                      <a:prstDash val="solid"/>
                      <a:round/>
                      <a:headEnd type="none" w="med" len="med"/>
                      <a:tailEnd type="none" w="med" len="med"/>
                    </a:lnL>
                    <a:lnR w="6350" cap="flat" cmpd="sng" algn="ctr">
                      <a:solidFill>
                        <a:srgbClr val="90C742"/>
                      </a:solidFill>
                      <a:prstDash val="solid"/>
                      <a:round/>
                      <a:headEnd type="none" w="med" len="med"/>
                      <a:tailEnd type="none" w="med" len="med"/>
                    </a:lnR>
                    <a:lnT w="6350" cap="flat" cmpd="sng" algn="ctr">
                      <a:solidFill>
                        <a:srgbClr val="90C742"/>
                      </a:solidFill>
                      <a:prstDash val="solid"/>
                      <a:round/>
                      <a:headEnd type="none" w="med" len="med"/>
                      <a:tailEnd type="none" w="med" len="med"/>
                    </a:lnT>
                    <a:lnB w="6350" cap="flat" cmpd="sng" algn="ctr">
                      <a:solidFill>
                        <a:srgbClr val="90C742"/>
                      </a:solidFill>
                      <a:prstDash val="solid"/>
                      <a:round/>
                      <a:headEnd type="none" w="med" len="med"/>
                      <a:tailEnd type="none" w="med" len="med"/>
                    </a:lnB>
                    <a:solidFill>
                      <a:srgbClr val="FFFFFF"/>
                    </a:solidFill>
                  </a:tcPr>
                </a:tc>
                <a:tc>
                  <a:txBody>
                    <a:bodyPr/>
                    <a:lstStyle/>
                    <a:p>
                      <a:r>
                        <a:rPr lang="en-IN" b="1">
                          <a:effectLst/>
                        </a:rPr>
                        <a:t>76.41135</a:t>
                      </a:r>
                      <a:endParaRPr lang="en-IN">
                        <a:effectLst/>
                      </a:endParaRPr>
                    </a:p>
                  </a:txBody>
                  <a:tcPr anchor="ctr">
                    <a:lnL w="6350" cap="flat" cmpd="sng" algn="ctr">
                      <a:solidFill>
                        <a:srgbClr val="90C742"/>
                      </a:solidFill>
                      <a:prstDash val="solid"/>
                      <a:round/>
                      <a:headEnd type="none" w="med" len="med"/>
                      <a:tailEnd type="none" w="med" len="med"/>
                    </a:lnL>
                    <a:lnR w="6350" cap="flat" cmpd="sng" algn="ctr">
                      <a:solidFill>
                        <a:srgbClr val="90C742"/>
                      </a:solidFill>
                      <a:prstDash val="solid"/>
                      <a:round/>
                      <a:headEnd type="none" w="med" len="med"/>
                      <a:tailEnd type="none" w="med" len="med"/>
                    </a:lnR>
                    <a:lnT w="6350" cap="flat" cmpd="sng" algn="ctr">
                      <a:solidFill>
                        <a:srgbClr val="90C742"/>
                      </a:solidFill>
                      <a:prstDash val="solid"/>
                      <a:round/>
                      <a:headEnd type="none" w="med" len="med"/>
                      <a:tailEnd type="none" w="med" len="med"/>
                    </a:lnT>
                    <a:lnB w="6350" cap="flat" cmpd="sng" algn="ctr">
                      <a:solidFill>
                        <a:srgbClr val="90C742"/>
                      </a:solidFill>
                      <a:prstDash val="solid"/>
                      <a:round/>
                      <a:headEnd type="none" w="med" len="med"/>
                      <a:tailEnd type="none" w="med" len="med"/>
                    </a:lnB>
                    <a:solidFill>
                      <a:srgbClr val="FFFFFF"/>
                    </a:solidFill>
                  </a:tcPr>
                </a:tc>
                <a:extLst>
                  <a:ext uri="{0D108BD9-81ED-4DB2-BD59-A6C34878D82A}">
                    <a16:rowId xmlns:a16="http://schemas.microsoft.com/office/drawing/2014/main" val="1288333507"/>
                  </a:ext>
                </a:extLst>
              </a:tr>
              <a:tr h="376151">
                <a:tc>
                  <a:txBody>
                    <a:bodyPr/>
                    <a:lstStyle/>
                    <a:p>
                      <a:r>
                        <a:rPr lang="en-IN" b="1">
                          <a:effectLst/>
                        </a:rPr>
                        <a:t>Additional agents</a:t>
                      </a:r>
                      <a:endParaRPr lang="en-IN">
                        <a:effectLst/>
                      </a:endParaRPr>
                    </a:p>
                  </a:txBody>
                  <a:tcPr anchor="ctr">
                    <a:lnL w="6350" cap="flat" cmpd="sng" algn="ctr">
                      <a:solidFill>
                        <a:srgbClr val="90C742"/>
                      </a:solidFill>
                      <a:prstDash val="solid"/>
                      <a:round/>
                      <a:headEnd type="none" w="med" len="med"/>
                      <a:tailEnd type="none" w="med" len="med"/>
                    </a:lnL>
                    <a:lnR w="6350" cap="flat" cmpd="sng" algn="ctr">
                      <a:solidFill>
                        <a:srgbClr val="90C742"/>
                      </a:solidFill>
                      <a:prstDash val="solid"/>
                      <a:round/>
                      <a:headEnd type="none" w="med" len="med"/>
                      <a:tailEnd type="none" w="med" len="med"/>
                    </a:lnR>
                    <a:lnT w="6350" cap="flat" cmpd="sng" algn="ctr">
                      <a:solidFill>
                        <a:srgbClr val="90C742"/>
                      </a:solidFill>
                      <a:prstDash val="solid"/>
                      <a:round/>
                      <a:headEnd type="none" w="med" len="med"/>
                      <a:tailEnd type="none" w="med" len="med"/>
                    </a:lnT>
                    <a:lnB w="6350" cap="flat" cmpd="sng" algn="ctr">
                      <a:solidFill>
                        <a:srgbClr val="90C742"/>
                      </a:solidFill>
                      <a:prstDash val="solid"/>
                      <a:round/>
                      <a:headEnd type="none" w="med" len="med"/>
                      <a:tailEnd type="none" w="med" len="med"/>
                    </a:lnB>
                    <a:solidFill>
                      <a:srgbClr val="FFFFFF"/>
                    </a:solidFill>
                  </a:tcPr>
                </a:tc>
                <a:tc>
                  <a:txBody>
                    <a:bodyPr/>
                    <a:lstStyle/>
                    <a:p>
                      <a:r>
                        <a:rPr lang="en-IN" b="1" dirty="0">
                          <a:effectLst/>
                        </a:rPr>
                        <a:t>15</a:t>
                      </a:r>
                      <a:endParaRPr lang="en-IN" dirty="0">
                        <a:effectLst/>
                      </a:endParaRPr>
                    </a:p>
                  </a:txBody>
                  <a:tcPr anchor="ctr">
                    <a:lnL w="6350" cap="flat" cmpd="sng" algn="ctr">
                      <a:solidFill>
                        <a:srgbClr val="90C742"/>
                      </a:solidFill>
                      <a:prstDash val="solid"/>
                      <a:round/>
                      <a:headEnd type="none" w="med" len="med"/>
                      <a:tailEnd type="none" w="med" len="med"/>
                    </a:lnL>
                    <a:lnR w="6350" cap="flat" cmpd="sng" algn="ctr">
                      <a:solidFill>
                        <a:srgbClr val="90C742"/>
                      </a:solidFill>
                      <a:prstDash val="solid"/>
                      <a:round/>
                      <a:headEnd type="none" w="med" len="med"/>
                      <a:tailEnd type="none" w="med" len="med"/>
                    </a:lnR>
                    <a:lnT w="6350" cap="flat" cmpd="sng" algn="ctr">
                      <a:solidFill>
                        <a:srgbClr val="90C742"/>
                      </a:solidFill>
                      <a:prstDash val="solid"/>
                      <a:round/>
                      <a:headEnd type="none" w="med" len="med"/>
                      <a:tailEnd type="none" w="med" len="med"/>
                    </a:lnT>
                    <a:lnB w="6350" cap="flat" cmpd="sng" algn="ctr">
                      <a:solidFill>
                        <a:srgbClr val="90C742"/>
                      </a:solidFill>
                      <a:prstDash val="solid"/>
                      <a:round/>
                      <a:headEnd type="none" w="med" len="med"/>
                      <a:tailEnd type="none" w="med" len="med"/>
                    </a:lnB>
                    <a:solidFill>
                      <a:srgbClr val="FFFFFF"/>
                    </a:solidFill>
                  </a:tcPr>
                </a:tc>
                <a:extLst>
                  <a:ext uri="{0D108BD9-81ED-4DB2-BD59-A6C34878D82A}">
                    <a16:rowId xmlns:a16="http://schemas.microsoft.com/office/drawing/2014/main" val="2626260485"/>
                  </a:ext>
                </a:extLst>
              </a:tr>
            </a:tbl>
          </a:graphicData>
        </a:graphic>
      </p:graphicFrame>
    </p:spTree>
    <p:extLst>
      <p:ext uri="{BB962C8B-B14F-4D97-AF65-F5344CB8AC3E}">
        <p14:creationId xmlns:p14="http://schemas.microsoft.com/office/powerpoint/2010/main" val="2585382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87F2CA-869B-3469-9786-0D06935D9F25}"/>
              </a:ext>
            </a:extLst>
          </p:cNvPr>
          <p:cNvSpPr txBox="1"/>
          <p:nvPr/>
        </p:nvSpPr>
        <p:spPr>
          <a:xfrm>
            <a:off x="121444" y="0"/>
            <a:ext cx="12070556" cy="747951"/>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94C3553E-6629-F7B1-1FB7-67A4EF158390}"/>
              </a:ext>
            </a:extLst>
          </p:cNvPr>
          <p:cNvSpPr txBox="1"/>
          <p:nvPr/>
        </p:nvSpPr>
        <p:spPr>
          <a:xfrm>
            <a:off x="71438" y="0"/>
            <a:ext cx="12070556" cy="6494085"/>
          </a:xfrm>
          <a:prstGeom prst="rect">
            <a:avLst/>
          </a:prstGeom>
          <a:noFill/>
        </p:spPr>
        <p:txBody>
          <a:bodyPr wrap="square" rtlCol="0">
            <a:spAutoFit/>
          </a:bodyPr>
          <a:lstStyle/>
          <a:p>
            <a:r>
              <a:rPr lang="en-IN" sz="1600" dirty="0">
                <a:latin typeface="Book Antiqua" panose="02040602050305030304" pitchFamily="18" charset="0"/>
              </a:rPr>
              <a:t> </a:t>
            </a:r>
            <a:r>
              <a:rPr lang="en-IN" sz="1600" b="1" dirty="0">
                <a:latin typeface="Book Antiqua" panose="02040602050305030304" pitchFamily="18" charset="0"/>
              </a:rPr>
              <a:t>ABC call volume analysis</a:t>
            </a:r>
          </a:p>
          <a:p>
            <a:r>
              <a:rPr lang="en-IN" sz="1600" dirty="0">
                <a:latin typeface="Book Antiqua" panose="02040602050305030304" pitchFamily="18" charset="0"/>
              </a:rPr>
              <a:t>We  first calculated the Time distribution by dividing each calls distribution by total calls i.e:30</a:t>
            </a:r>
          </a:p>
          <a:p>
            <a:r>
              <a:rPr lang="en-IN" sz="1600" dirty="0">
                <a:latin typeface="Book Antiqua" panose="02040602050305030304" pitchFamily="18" charset="0"/>
              </a:rPr>
              <a:t>The number of agents required for each time bucket is calculated by 15* Time distribution </a:t>
            </a:r>
          </a:p>
          <a:p>
            <a:r>
              <a:rPr lang="en-IN" sz="1600" dirty="0">
                <a:latin typeface="Book Antiqua" panose="02040602050305030304" pitchFamily="18" charset="0"/>
              </a:rPr>
              <a:t>15 is calculated above by dividing the additional hours required to answer the night calls by 5</a:t>
            </a:r>
          </a:p>
          <a:p>
            <a:r>
              <a:rPr lang="en-IN" sz="1600" dirty="0">
                <a:latin typeface="Book Antiqua" panose="02040602050305030304" pitchFamily="18" charset="0"/>
              </a:rPr>
              <a:t>Also while calculating the round figure is taken into the consideration as 1.5 men cannot work.</a:t>
            </a:r>
          </a:p>
          <a:p>
            <a:endParaRPr lang="en-IN" sz="1600" dirty="0">
              <a:latin typeface="Book Antiqua" panose="02040602050305030304" pitchFamily="18" charset="0"/>
            </a:endParaRPr>
          </a:p>
          <a:p>
            <a:pPr marL="285750" indent="-285750">
              <a:buFont typeface="Arial" panose="020B0604020202020204" pitchFamily="34" charset="0"/>
              <a:buChar char="•"/>
            </a:pPr>
            <a:r>
              <a:rPr lang="en-IN" sz="1600" dirty="0">
                <a:latin typeface="Book Antiqua" panose="02040602050305030304" pitchFamily="18" charset="0"/>
              </a:rPr>
              <a:t>Based on the analysis it was observed that customer calls are least frequent in the evening, this presents an opportunity for the company to optimize its workforce by reducing </a:t>
            </a:r>
            <a:r>
              <a:rPr lang="en-IN" sz="1600" dirty="0" err="1">
                <a:latin typeface="Book Antiqua" panose="02040602050305030304" pitchFamily="18" charset="0"/>
              </a:rPr>
              <a:t>no.of</a:t>
            </a:r>
            <a:r>
              <a:rPr lang="en-IN" sz="1600" dirty="0">
                <a:latin typeface="Book Antiqua" panose="02040602050305030304" pitchFamily="18" charset="0"/>
              </a:rPr>
              <a:t> agents</a:t>
            </a:r>
          </a:p>
          <a:p>
            <a:pPr marL="285750" indent="-285750">
              <a:buFont typeface="Arial" panose="020B0604020202020204" pitchFamily="34" charset="0"/>
              <a:buChar char="•"/>
            </a:pPr>
            <a:r>
              <a:rPr lang="en-IN" sz="1600" dirty="0">
                <a:latin typeface="Book Antiqua" panose="02040602050305030304" pitchFamily="18" charset="0"/>
              </a:rPr>
              <a:t>For the night shift, the company can consider 15 agents will be enough.</a:t>
            </a:r>
          </a:p>
          <a:p>
            <a:pPr marL="285750" indent="-285750">
              <a:buFont typeface="Arial" panose="020B0604020202020204" pitchFamily="34" charset="0"/>
              <a:buChar char="•"/>
            </a:pPr>
            <a:r>
              <a:rPr lang="en-IN" sz="1600" dirty="0">
                <a:latin typeface="Book Antiqua" panose="02040602050305030304" pitchFamily="18" charset="0"/>
              </a:rPr>
              <a:t>Another option is they can shift some day workers to night shift , for the efficient call handling throughout the day.</a:t>
            </a:r>
          </a:p>
          <a:p>
            <a:pPr marL="285750" indent="-285750">
              <a:buFont typeface="Arial" panose="020B0604020202020204" pitchFamily="34" charset="0"/>
              <a:buChar char="•"/>
            </a:pPr>
            <a:r>
              <a:rPr lang="en-IN" sz="1600" dirty="0">
                <a:latin typeface="Book Antiqua" panose="02040602050305030304" pitchFamily="18" charset="0"/>
              </a:rPr>
              <a:t>By adjusting the shift timings of the employees, such as  having some workers from 5am to 2pm, and others from 2pm to 11pm, the company can maximize  the no. of calls during peak hours.</a:t>
            </a:r>
          </a:p>
          <a:p>
            <a:pPr marL="285750" indent="-285750">
              <a:buFont typeface="Arial" panose="020B0604020202020204" pitchFamily="34" charset="0"/>
              <a:buChar char="•"/>
            </a:pPr>
            <a:r>
              <a:rPr lang="en-IN" sz="1600" dirty="0">
                <a:latin typeface="Book Antiqua" panose="02040602050305030304" pitchFamily="18" charset="0"/>
              </a:rPr>
              <a:t>To ensure round the clock availability, the company can divide its workforce into three shifts, </a:t>
            </a:r>
            <a:r>
              <a:rPr lang="en-IN" sz="1600" dirty="0" err="1">
                <a:latin typeface="Book Antiqua" panose="02040602050305030304" pitchFamily="18" charset="0"/>
              </a:rPr>
              <a:t>rnabling</a:t>
            </a:r>
            <a:r>
              <a:rPr lang="en-IN" sz="1600" dirty="0">
                <a:latin typeface="Book Antiqua" panose="02040602050305030304" pitchFamily="18" charset="0"/>
              </a:rPr>
              <a:t> agents to be available 24/7 to address queries of customers.</a:t>
            </a:r>
          </a:p>
          <a:p>
            <a:pPr marL="285750" indent="-285750">
              <a:buFont typeface="Arial" panose="020B0604020202020204" pitchFamily="34" charset="0"/>
              <a:buChar char="•"/>
            </a:pPr>
            <a:r>
              <a:rPr lang="en-IN" sz="1600" dirty="0">
                <a:latin typeface="Book Antiqua" panose="02040602050305030304" pitchFamily="18" charset="0"/>
              </a:rPr>
              <a:t>It is important to note that during the analysis, outliers were identified and removed. By doing this they will not influence the results.</a:t>
            </a:r>
          </a:p>
          <a:p>
            <a:endParaRPr lang="en-IN" sz="1600" dirty="0">
              <a:latin typeface="Book Antiqua" panose="02040602050305030304" pitchFamily="18" charset="0"/>
            </a:endParaRPr>
          </a:p>
          <a:p>
            <a:r>
              <a:rPr lang="en-IN" sz="1600" b="1" dirty="0">
                <a:latin typeface="Book Antiqua" panose="02040602050305030304" pitchFamily="18" charset="0"/>
              </a:rPr>
              <a:t>Results:</a:t>
            </a:r>
          </a:p>
          <a:p>
            <a:pPr marL="285750" indent="-285750">
              <a:buFont typeface="Arial" panose="020B0604020202020204" pitchFamily="34" charset="0"/>
              <a:buChar char="•"/>
            </a:pPr>
            <a:r>
              <a:rPr lang="en-IN" sz="1600" dirty="0">
                <a:latin typeface="Book Antiqua" panose="02040602050305030304" pitchFamily="18" charset="0"/>
              </a:rPr>
              <a:t>Throughout this </a:t>
            </a:r>
            <a:r>
              <a:rPr lang="en-IN" sz="1600" dirty="0" err="1">
                <a:latin typeface="Book Antiqua" panose="02040602050305030304" pitchFamily="18" charset="0"/>
              </a:rPr>
              <a:t>project,I</a:t>
            </a:r>
            <a:r>
              <a:rPr lang="en-IN" sz="1600" dirty="0">
                <a:latin typeface="Book Antiqua" panose="02040602050305030304" pitchFamily="18" charset="0"/>
              </a:rPr>
              <a:t> have gained valuable insights into the impact of an analysis in the customer service department.</a:t>
            </a:r>
          </a:p>
          <a:p>
            <a:pPr marL="285750" indent="-285750">
              <a:buFont typeface="Arial" panose="020B0604020202020204" pitchFamily="34" charset="0"/>
              <a:buChar char="•"/>
            </a:pPr>
            <a:r>
              <a:rPr lang="en-IN" sz="1600" dirty="0">
                <a:latin typeface="Book Antiqua" panose="02040602050305030304" pitchFamily="18" charset="0"/>
              </a:rPr>
              <a:t>One of the notable tools used is the interactive voice response (IVR) </a:t>
            </a:r>
            <a:r>
              <a:rPr lang="en-IN" sz="1600" dirty="0" err="1">
                <a:latin typeface="Book Antiqua" panose="02040602050305030304" pitchFamily="18" charset="0"/>
              </a:rPr>
              <a:t>system,which</a:t>
            </a:r>
            <a:r>
              <a:rPr lang="en-IN" sz="1600" dirty="0">
                <a:latin typeface="Book Antiqua" panose="02040602050305030304" pitchFamily="18" charset="0"/>
              </a:rPr>
              <a:t> employs AI technology to address customer queries by identifying their concerns.</a:t>
            </a:r>
          </a:p>
          <a:p>
            <a:pPr marL="285750" indent="-285750">
              <a:buFont typeface="Arial" panose="020B0604020202020204" pitchFamily="34" charset="0"/>
              <a:buChar char="•"/>
            </a:pPr>
            <a:r>
              <a:rPr lang="en-IN" sz="1600" dirty="0">
                <a:latin typeface="Book Antiqua" panose="02040602050305030304" pitchFamily="18" charset="0"/>
              </a:rPr>
              <a:t>The analysis of provided data was made easier by pre-calculated time bucket and call duration converted into </a:t>
            </a:r>
            <a:r>
              <a:rPr lang="en-IN" sz="1600" dirty="0" err="1">
                <a:latin typeface="Book Antiqua" panose="02040602050305030304" pitchFamily="18" charset="0"/>
              </a:rPr>
              <a:t>seconds,savinfg</a:t>
            </a:r>
            <a:r>
              <a:rPr lang="en-IN" sz="1600" dirty="0">
                <a:latin typeface="Book Antiqua" panose="02040602050305030304" pitchFamily="18" charset="0"/>
              </a:rPr>
              <a:t> the time and efforts.</a:t>
            </a:r>
          </a:p>
          <a:p>
            <a:pPr marL="285750" indent="-285750">
              <a:buFont typeface="Arial" panose="020B0604020202020204" pitchFamily="34" charset="0"/>
              <a:buChar char="•"/>
            </a:pPr>
            <a:r>
              <a:rPr lang="en-IN" sz="1600" dirty="0">
                <a:latin typeface="Book Antiqua" panose="02040602050305030304" pitchFamily="18" charset="0"/>
              </a:rPr>
              <a:t>Overall this project has provided me with valuable knowledge and insights into the dynamics of customer service and the role of an analyst in optimizing the customer satisfaction.</a:t>
            </a:r>
          </a:p>
          <a:p>
            <a:r>
              <a:rPr lang="en-IN" sz="1600" dirty="0">
                <a:latin typeface="Book Antiqua" panose="02040602050305030304" pitchFamily="18" charset="0"/>
              </a:rPr>
              <a:t>Excel file link :</a:t>
            </a:r>
            <a:r>
              <a:rPr lang="en-IN" sz="1600" dirty="0">
                <a:solidFill>
                  <a:schemeClr val="tx1">
                    <a:lumMod val="75000"/>
                    <a:lumOff val="25000"/>
                  </a:schemeClr>
                </a:solidFill>
                <a:latin typeface="Book Antiqua" panose="02040602050305030304" pitchFamily="18" charset="0"/>
                <a:hlinkClick r:id="rId2">
                  <a:extLst>
                    <a:ext uri="{A12FA001-AC4F-418D-AE19-62706E023703}">
                      <ahyp:hlinkClr xmlns:ahyp="http://schemas.microsoft.com/office/drawing/2018/hyperlinkcolor" val="tx"/>
                    </a:ext>
                  </a:extLst>
                </a:hlinkClick>
              </a:rPr>
              <a:t>https://1drv.ms/x/s!Am4LmsWQPJYihQLyB3mMgeoRuAbQ?e=ST5t=o5</a:t>
            </a:r>
            <a:endParaRPr lang="en-IN" sz="1600" dirty="0">
              <a:solidFill>
                <a:schemeClr val="tx1">
                  <a:lumMod val="75000"/>
                  <a:lumOff val="25000"/>
                </a:schemeClr>
              </a:solidFill>
              <a:latin typeface="Book Antiqua" panose="02040602050305030304" pitchFamily="18" charset="0"/>
            </a:endParaRPr>
          </a:p>
        </p:txBody>
      </p:sp>
    </p:spTree>
    <p:extLst>
      <p:ext uri="{BB962C8B-B14F-4D97-AF65-F5344CB8AC3E}">
        <p14:creationId xmlns:p14="http://schemas.microsoft.com/office/powerpoint/2010/main" val="344815325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197</TotalTime>
  <Words>1627</Words>
  <Application>Microsoft Office PowerPoint</Application>
  <PresentationFormat>Widescreen</PresentationFormat>
  <Paragraphs>224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 Antiqua</vt:lpstr>
      <vt:lpstr>Calibri</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rohithduggani@gmail.com</dc:creator>
  <cp:lastModifiedBy>rohithduggani@gmail.com</cp:lastModifiedBy>
  <cp:revision>1</cp:revision>
  <dcterms:created xsi:type="dcterms:W3CDTF">2023-06-26T11:39:28Z</dcterms:created>
  <dcterms:modified xsi:type="dcterms:W3CDTF">2023-07-05T08:06:01Z</dcterms:modified>
</cp:coreProperties>
</file>