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3" r:id="rId3"/>
    <p:sldId id="262" r:id="rId4"/>
    <p:sldId id="261" r:id="rId5"/>
    <p:sldId id="264" r:id="rId6"/>
    <p:sldId id="260" r:id="rId7"/>
    <p:sldId id="259" r:id="rId8"/>
    <p:sldId id="265" r:id="rId9"/>
    <p:sldId id="266" r:id="rId10"/>
    <p:sldId id="267" r:id="rId11"/>
    <p:sldId id="268"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92" y="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duggani@gmail.com" userId="22963c90c59a0b6e" providerId="LiveId" clId="{1F3003B1-A988-4BB7-866C-61191E5288B8}"/>
    <pc:docChg chg="custSel delSld modSld">
      <pc:chgData name="rohithduggani@gmail.com" userId="22963c90c59a0b6e" providerId="LiveId" clId="{1F3003B1-A988-4BB7-866C-61191E5288B8}" dt="2023-05-04T13:15:16.522" v="304" actId="207"/>
      <pc:docMkLst>
        <pc:docMk/>
      </pc:docMkLst>
      <pc:sldChg chg="modSp mod">
        <pc:chgData name="rohithduggani@gmail.com" userId="22963c90c59a0b6e" providerId="LiveId" clId="{1F3003B1-A988-4BB7-866C-61191E5288B8}" dt="2023-05-02T08:11:03.583" v="50" actId="115"/>
        <pc:sldMkLst>
          <pc:docMk/>
          <pc:sldMk cId="3582535551" sldId="256"/>
        </pc:sldMkLst>
        <pc:spChg chg="mod">
          <ac:chgData name="rohithduggani@gmail.com" userId="22963c90c59a0b6e" providerId="LiveId" clId="{1F3003B1-A988-4BB7-866C-61191E5288B8}" dt="2023-05-02T08:11:03.583" v="50" actId="115"/>
          <ac:spMkLst>
            <pc:docMk/>
            <pc:sldMk cId="3582535551" sldId="256"/>
            <ac:spMk id="6" creationId="{21EC76CA-A28F-894C-E496-200F5E0C1595}"/>
          </ac:spMkLst>
        </pc:spChg>
      </pc:sldChg>
      <pc:sldChg chg="delSp modSp mod">
        <pc:chgData name="rohithduggani@gmail.com" userId="22963c90c59a0b6e" providerId="LiveId" clId="{1F3003B1-A988-4BB7-866C-61191E5288B8}" dt="2023-05-02T08:22:36.302" v="291" actId="2711"/>
        <pc:sldMkLst>
          <pc:docMk/>
          <pc:sldMk cId="1868113846" sldId="259"/>
        </pc:sldMkLst>
        <pc:spChg chg="mod">
          <ac:chgData name="rohithduggani@gmail.com" userId="22963c90c59a0b6e" providerId="LiveId" clId="{1F3003B1-A988-4BB7-866C-61191E5288B8}" dt="2023-05-02T08:22:11.512" v="289" actId="255"/>
          <ac:spMkLst>
            <pc:docMk/>
            <pc:sldMk cId="1868113846" sldId="259"/>
            <ac:spMk id="2" creationId="{EEF4BCE1-BB93-C1E9-A679-EF79A7CC83D1}"/>
          </ac:spMkLst>
        </pc:spChg>
        <pc:spChg chg="mod">
          <ac:chgData name="rohithduggani@gmail.com" userId="22963c90c59a0b6e" providerId="LiveId" clId="{1F3003B1-A988-4BB7-866C-61191E5288B8}" dt="2023-05-02T08:22:36.302" v="291" actId="2711"/>
          <ac:spMkLst>
            <pc:docMk/>
            <pc:sldMk cId="1868113846" sldId="259"/>
            <ac:spMk id="3" creationId="{6DC1FE3C-CE62-0DFF-F5F1-97467C52E429}"/>
          </ac:spMkLst>
        </pc:spChg>
        <pc:spChg chg="del mod">
          <ac:chgData name="rohithduggani@gmail.com" userId="22963c90c59a0b6e" providerId="LiveId" clId="{1F3003B1-A988-4BB7-866C-61191E5288B8}" dt="2023-05-02T08:12:30.285" v="97" actId="478"/>
          <ac:spMkLst>
            <pc:docMk/>
            <pc:sldMk cId="1868113846" sldId="259"/>
            <ac:spMk id="6" creationId="{21EC76CA-A28F-894C-E496-200F5E0C1595}"/>
          </ac:spMkLst>
        </pc:spChg>
      </pc:sldChg>
      <pc:sldChg chg="delSp modSp mod">
        <pc:chgData name="rohithduggani@gmail.com" userId="22963c90c59a0b6e" providerId="LiveId" clId="{1F3003B1-A988-4BB7-866C-61191E5288B8}" dt="2023-05-02T08:21:42.438" v="287" actId="2711"/>
        <pc:sldMkLst>
          <pc:docMk/>
          <pc:sldMk cId="2618911640" sldId="260"/>
        </pc:sldMkLst>
        <pc:spChg chg="mod">
          <ac:chgData name="rohithduggani@gmail.com" userId="22963c90c59a0b6e" providerId="LiveId" clId="{1F3003B1-A988-4BB7-866C-61191E5288B8}" dt="2023-05-02T08:21:27.897" v="286" actId="2711"/>
          <ac:spMkLst>
            <pc:docMk/>
            <pc:sldMk cId="2618911640" sldId="260"/>
            <ac:spMk id="2" creationId="{9336E60D-BB84-EEA1-7B27-C542C81C9A08}"/>
          </ac:spMkLst>
        </pc:spChg>
        <pc:spChg chg="mod">
          <ac:chgData name="rohithduggani@gmail.com" userId="22963c90c59a0b6e" providerId="LiveId" clId="{1F3003B1-A988-4BB7-866C-61191E5288B8}" dt="2023-05-02T08:21:42.438" v="287" actId="2711"/>
          <ac:spMkLst>
            <pc:docMk/>
            <pc:sldMk cId="2618911640" sldId="260"/>
            <ac:spMk id="4" creationId="{71B3E850-2DC0-365D-CDBF-4ECF3648A721}"/>
          </ac:spMkLst>
        </pc:spChg>
        <pc:spChg chg="del mod">
          <ac:chgData name="rohithduggani@gmail.com" userId="22963c90c59a0b6e" providerId="LiveId" clId="{1F3003B1-A988-4BB7-866C-61191E5288B8}" dt="2023-05-02T08:12:15.776" v="72" actId="478"/>
          <ac:spMkLst>
            <pc:docMk/>
            <pc:sldMk cId="2618911640" sldId="260"/>
            <ac:spMk id="6" creationId="{21EC76CA-A28F-894C-E496-200F5E0C1595}"/>
          </ac:spMkLst>
        </pc:spChg>
      </pc:sldChg>
      <pc:sldChg chg="modSp mod">
        <pc:chgData name="rohithduggani@gmail.com" userId="22963c90c59a0b6e" providerId="LiveId" clId="{1F3003B1-A988-4BB7-866C-61191E5288B8}" dt="2023-05-02T08:15:10.497" v="137" actId="1076"/>
        <pc:sldMkLst>
          <pc:docMk/>
          <pc:sldMk cId="1154820533" sldId="261"/>
        </pc:sldMkLst>
        <pc:spChg chg="mod">
          <ac:chgData name="rohithduggani@gmail.com" userId="22963c90c59a0b6e" providerId="LiveId" clId="{1F3003B1-A988-4BB7-866C-61191E5288B8}" dt="2023-05-02T08:15:10.497" v="137" actId="1076"/>
          <ac:spMkLst>
            <pc:docMk/>
            <pc:sldMk cId="1154820533" sldId="261"/>
            <ac:spMk id="2" creationId="{0BFE4135-9DF8-F37C-5EB7-4A27C89E7ED2}"/>
          </ac:spMkLst>
        </pc:spChg>
        <pc:spChg chg="mod">
          <ac:chgData name="rohithduggani@gmail.com" userId="22963c90c59a0b6e" providerId="LiveId" clId="{1F3003B1-A988-4BB7-866C-61191E5288B8}" dt="2023-05-02T08:14:50.441" v="134" actId="1076"/>
          <ac:spMkLst>
            <pc:docMk/>
            <pc:sldMk cId="1154820533" sldId="261"/>
            <ac:spMk id="7" creationId="{3DC0F3A0-0C0A-C39F-8F56-01ADA8FCB9E2}"/>
          </ac:spMkLst>
        </pc:spChg>
      </pc:sldChg>
      <pc:sldChg chg="addSp delSp modSp mod">
        <pc:chgData name="rohithduggani@gmail.com" userId="22963c90c59a0b6e" providerId="LiveId" clId="{1F3003B1-A988-4BB7-866C-61191E5288B8}" dt="2023-05-04T13:15:16.522" v="304" actId="207"/>
        <pc:sldMkLst>
          <pc:docMk/>
          <pc:sldMk cId="4259060052" sldId="264"/>
        </pc:sldMkLst>
        <pc:spChg chg="mod">
          <ac:chgData name="rohithduggani@gmail.com" userId="22963c90c59a0b6e" providerId="LiveId" clId="{1F3003B1-A988-4BB7-866C-61191E5288B8}" dt="2023-05-04T13:15:16.522" v="304" actId="207"/>
          <ac:spMkLst>
            <pc:docMk/>
            <pc:sldMk cId="4259060052" sldId="264"/>
            <ac:spMk id="2" creationId="{0BFE4135-9DF8-F37C-5EB7-4A27C89E7ED2}"/>
          </ac:spMkLst>
        </pc:spChg>
        <pc:spChg chg="mod">
          <ac:chgData name="rohithduggani@gmail.com" userId="22963c90c59a0b6e" providerId="LiveId" clId="{1F3003B1-A988-4BB7-866C-61191E5288B8}" dt="2023-05-04T13:15:04.154" v="303" actId="207"/>
          <ac:spMkLst>
            <pc:docMk/>
            <pc:sldMk cId="4259060052" sldId="264"/>
            <ac:spMk id="5" creationId="{FC5A2E4E-15BA-972B-71C2-6EA782B6B2A8}"/>
          </ac:spMkLst>
        </pc:spChg>
        <pc:spChg chg="del mod">
          <ac:chgData name="rohithduggani@gmail.com" userId="22963c90c59a0b6e" providerId="LiveId" clId="{1F3003B1-A988-4BB7-866C-61191E5288B8}" dt="2023-05-02T08:11:37.196" v="52" actId="478"/>
          <ac:spMkLst>
            <pc:docMk/>
            <pc:sldMk cId="4259060052" sldId="264"/>
            <ac:spMk id="6" creationId="{21EC76CA-A28F-894C-E496-200F5E0C1595}"/>
          </ac:spMkLst>
        </pc:spChg>
        <pc:spChg chg="del mod">
          <ac:chgData name="rohithduggani@gmail.com" userId="22963c90c59a0b6e" providerId="LiveId" clId="{1F3003B1-A988-4BB7-866C-61191E5288B8}" dt="2023-05-02T08:16:23.914" v="146" actId="478"/>
          <ac:spMkLst>
            <pc:docMk/>
            <pc:sldMk cId="4259060052" sldId="264"/>
            <ac:spMk id="7" creationId="{3DC0F3A0-0C0A-C39F-8F56-01ADA8FCB9E2}"/>
          </ac:spMkLst>
        </pc:spChg>
        <pc:spChg chg="add del mod">
          <ac:chgData name="rohithduggani@gmail.com" userId="22963c90c59a0b6e" providerId="LiveId" clId="{1F3003B1-A988-4BB7-866C-61191E5288B8}" dt="2023-05-02T08:16:34.479" v="147" actId="478"/>
          <ac:spMkLst>
            <pc:docMk/>
            <pc:sldMk cId="4259060052" sldId="264"/>
            <ac:spMk id="8" creationId="{9F1977C8-369B-C272-0427-5A675F2C9B32}"/>
          </ac:spMkLst>
        </pc:spChg>
        <pc:spChg chg="add mod">
          <ac:chgData name="rohithduggani@gmail.com" userId="22963c90c59a0b6e" providerId="LiveId" clId="{1F3003B1-A988-4BB7-866C-61191E5288B8}" dt="2023-05-02T08:20:02.589" v="280" actId="20577"/>
          <ac:spMkLst>
            <pc:docMk/>
            <pc:sldMk cId="4259060052" sldId="264"/>
            <ac:spMk id="9" creationId="{B1160209-CB2E-6DC1-3922-E5785E646EAF}"/>
          </ac:spMkLst>
        </pc:spChg>
      </pc:sldChg>
      <pc:sldChg chg="delSp modSp mod">
        <pc:chgData name="rohithduggani@gmail.com" userId="22963c90c59a0b6e" providerId="LiveId" clId="{1F3003B1-A988-4BB7-866C-61191E5288B8}" dt="2023-05-02T08:23:05.618" v="294" actId="2711"/>
        <pc:sldMkLst>
          <pc:docMk/>
          <pc:sldMk cId="358466420" sldId="265"/>
        </pc:sldMkLst>
        <pc:spChg chg="mod">
          <ac:chgData name="rohithduggani@gmail.com" userId="22963c90c59a0b6e" providerId="LiveId" clId="{1F3003B1-A988-4BB7-866C-61191E5288B8}" dt="2023-05-02T08:22:55.368" v="293" actId="255"/>
          <ac:spMkLst>
            <pc:docMk/>
            <pc:sldMk cId="358466420" sldId="265"/>
            <ac:spMk id="2" creationId="{EEF4BCE1-BB93-C1E9-A679-EF79A7CC83D1}"/>
          </ac:spMkLst>
        </pc:spChg>
        <pc:spChg chg="mod">
          <ac:chgData name="rohithduggani@gmail.com" userId="22963c90c59a0b6e" providerId="LiveId" clId="{1F3003B1-A988-4BB7-866C-61191E5288B8}" dt="2023-05-02T08:23:05.618" v="294" actId="2711"/>
          <ac:spMkLst>
            <pc:docMk/>
            <pc:sldMk cId="358466420" sldId="265"/>
            <ac:spMk id="3" creationId="{6DC1FE3C-CE62-0DFF-F5F1-97467C52E429}"/>
          </ac:spMkLst>
        </pc:spChg>
        <pc:spChg chg="del mod">
          <ac:chgData name="rohithduggani@gmail.com" userId="22963c90c59a0b6e" providerId="LiveId" clId="{1F3003B1-A988-4BB7-866C-61191E5288B8}" dt="2023-05-02T08:12:43.344" v="122" actId="478"/>
          <ac:spMkLst>
            <pc:docMk/>
            <pc:sldMk cId="358466420" sldId="265"/>
            <ac:spMk id="6" creationId="{21EC76CA-A28F-894C-E496-200F5E0C1595}"/>
          </ac:spMkLst>
        </pc:spChg>
      </pc:sldChg>
      <pc:sldChg chg="delSp modSp mod">
        <pc:chgData name="rohithduggani@gmail.com" userId="22963c90c59a0b6e" providerId="LiveId" clId="{1F3003B1-A988-4BB7-866C-61191E5288B8}" dt="2023-05-02T08:23:38.347" v="296" actId="2711"/>
        <pc:sldMkLst>
          <pc:docMk/>
          <pc:sldMk cId="668932480" sldId="266"/>
        </pc:sldMkLst>
        <pc:spChg chg="del">
          <ac:chgData name="rohithduggani@gmail.com" userId="22963c90c59a0b6e" providerId="LiveId" clId="{1F3003B1-A988-4BB7-866C-61191E5288B8}" dt="2023-05-02T08:23:24.380" v="295" actId="478"/>
          <ac:spMkLst>
            <pc:docMk/>
            <pc:sldMk cId="668932480" sldId="266"/>
            <ac:spMk id="2" creationId="{EEF4BCE1-BB93-C1E9-A679-EF79A7CC83D1}"/>
          </ac:spMkLst>
        </pc:spChg>
        <pc:spChg chg="mod">
          <ac:chgData name="rohithduggani@gmail.com" userId="22963c90c59a0b6e" providerId="LiveId" clId="{1F3003B1-A988-4BB7-866C-61191E5288B8}" dt="2023-05-02T08:23:38.347" v="296" actId="2711"/>
          <ac:spMkLst>
            <pc:docMk/>
            <pc:sldMk cId="668932480" sldId="266"/>
            <ac:spMk id="3" creationId="{6DC1FE3C-CE62-0DFF-F5F1-97467C52E429}"/>
          </ac:spMkLst>
        </pc:spChg>
        <pc:spChg chg="del mod">
          <ac:chgData name="rohithduggani@gmail.com" userId="22963c90c59a0b6e" providerId="LiveId" clId="{1F3003B1-A988-4BB7-866C-61191E5288B8}" dt="2023-05-02T08:12:55.647" v="124" actId="478"/>
          <ac:spMkLst>
            <pc:docMk/>
            <pc:sldMk cId="668932480" sldId="266"/>
            <ac:spMk id="6" creationId="{21EC76CA-A28F-894C-E496-200F5E0C1595}"/>
          </ac:spMkLst>
        </pc:spChg>
      </pc:sldChg>
      <pc:sldChg chg="delSp modSp mod">
        <pc:chgData name="rohithduggani@gmail.com" userId="22963c90c59a0b6e" providerId="LiveId" clId="{1F3003B1-A988-4BB7-866C-61191E5288B8}" dt="2023-05-02T08:24:01.799" v="299" actId="478"/>
        <pc:sldMkLst>
          <pc:docMk/>
          <pc:sldMk cId="808279435" sldId="267"/>
        </pc:sldMkLst>
        <pc:spChg chg="del mod">
          <ac:chgData name="rohithduggani@gmail.com" userId="22963c90c59a0b6e" providerId="LiveId" clId="{1F3003B1-A988-4BB7-866C-61191E5288B8}" dt="2023-05-02T08:24:01.799" v="299" actId="478"/>
          <ac:spMkLst>
            <pc:docMk/>
            <pc:sldMk cId="808279435" sldId="267"/>
            <ac:spMk id="2" creationId="{EEF4BCE1-BB93-C1E9-A679-EF79A7CC83D1}"/>
          </ac:spMkLst>
        </pc:spChg>
        <pc:spChg chg="mod">
          <ac:chgData name="rohithduggani@gmail.com" userId="22963c90c59a0b6e" providerId="LiveId" clId="{1F3003B1-A988-4BB7-866C-61191E5288B8}" dt="2023-05-02T08:23:52.887" v="297" actId="2711"/>
          <ac:spMkLst>
            <pc:docMk/>
            <pc:sldMk cId="808279435" sldId="267"/>
            <ac:spMk id="3" creationId="{6DC1FE3C-CE62-0DFF-F5F1-97467C52E429}"/>
          </ac:spMkLst>
        </pc:spChg>
        <pc:spChg chg="del">
          <ac:chgData name="rohithduggani@gmail.com" userId="22963c90c59a0b6e" providerId="LiveId" clId="{1F3003B1-A988-4BB7-866C-61191E5288B8}" dt="2023-05-02T08:13:03.992" v="125" actId="478"/>
          <ac:spMkLst>
            <pc:docMk/>
            <pc:sldMk cId="808279435" sldId="267"/>
            <ac:spMk id="6" creationId="{21EC76CA-A28F-894C-E496-200F5E0C1595}"/>
          </ac:spMkLst>
        </pc:spChg>
      </pc:sldChg>
      <pc:sldChg chg="delSp modSp mod">
        <pc:chgData name="rohithduggani@gmail.com" userId="22963c90c59a0b6e" providerId="LiveId" clId="{1F3003B1-A988-4BB7-866C-61191E5288B8}" dt="2023-05-02T08:24:12.529" v="300" actId="2711"/>
        <pc:sldMkLst>
          <pc:docMk/>
          <pc:sldMk cId="2516637006" sldId="268"/>
        </pc:sldMkLst>
        <pc:spChg chg="mod">
          <ac:chgData name="rohithduggani@gmail.com" userId="22963c90c59a0b6e" providerId="LiveId" clId="{1F3003B1-A988-4BB7-866C-61191E5288B8}" dt="2023-05-02T08:24:12.529" v="300" actId="2711"/>
          <ac:spMkLst>
            <pc:docMk/>
            <pc:sldMk cId="2516637006" sldId="268"/>
            <ac:spMk id="3" creationId="{6DC1FE3C-CE62-0DFF-F5F1-97467C52E429}"/>
          </ac:spMkLst>
        </pc:spChg>
        <pc:spChg chg="del">
          <ac:chgData name="rohithduggani@gmail.com" userId="22963c90c59a0b6e" providerId="LiveId" clId="{1F3003B1-A988-4BB7-866C-61191E5288B8}" dt="2023-05-02T08:13:11.475" v="126" actId="478"/>
          <ac:spMkLst>
            <pc:docMk/>
            <pc:sldMk cId="2516637006" sldId="268"/>
            <ac:spMk id="6" creationId="{21EC76CA-A28F-894C-E496-200F5E0C1595}"/>
          </ac:spMkLst>
        </pc:spChg>
      </pc:sldChg>
      <pc:sldChg chg="del">
        <pc:chgData name="rohithduggani@gmail.com" userId="22963c90c59a0b6e" providerId="LiveId" clId="{1F3003B1-A988-4BB7-866C-61191E5288B8}" dt="2023-05-02T08:13:33.998" v="130" actId="47"/>
        <pc:sldMkLst>
          <pc:docMk/>
          <pc:sldMk cId="765438415" sldId="269"/>
        </pc:sldMkLst>
      </pc:sldChg>
      <pc:sldChg chg="delSp modSp mod">
        <pc:chgData name="rohithduggani@gmail.com" userId="22963c90c59a0b6e" providerId="LiveId" clId="{1F3003B1-A988-4BB7-866C-61191E5288B8}" dt="2023-05-02T08:24:33.390" v="302" actId="2711"/>
        <pc:sldMkLst>
          <pc:docMk/>
          <pc:sldMk cId="1398164798" sldId="270"/>
        </pc:sldMkLst>
        <pc:spChg chg="mod">
          <ac:chgData name="rohithduggani@gmail.com" userId="22963c90c59a0b6e" providerId="LiveId" clId="{1F3003B1-A988-4BB7-866C-61191E5288B8}" dt="2023-05-02T08:24:33.390" v="302" actId="2711"/>
          <ac:spMkLst>
            <pc:docMk/>
            <pc:sldMk cId="1398164798" sldId="270"/>
            <ac:spMk id="4" creationId="{5563F558-9DB5-E17E-932C-BD92CF406E83}"/>
          </ac:spMkLst>
        </pc:spChg>
        <pc:spChg chg="mod">
          <ac:chgData name="rohithduggani@gmail.com" userId="22963c90c59a0b6e" providerId="LiveId" clId="{1F3003B1-A988-4BB7-866C-61191E5288B8}" dt="2023-05-02T08:24:24.308" v="301" actId="2711"/>
          <ac:spMkLst>
            <pc:docMk/>
            <pc:sldMk cId="1398164798" sldId="270"/>
            <ac:spMk id="5" creationId="{C9865CB3-DACC-0725-847D-BB506D2F0858}"/>
          </ac:spMkLst>
        </pc:spChg>
        <pc:spChg chg="del mod">
          <ac:chgData name="rohithduggani@gmail.com" userId="22963c90c59a0b6e" providerId="LiveId" clId="{1F3003B1-A988-4BB7-866C-61191E5288B8}" dt="2023-05-02T08:13:22.030" v="129" actId="478"/>
          <ac:spMkLst>
            <pc:docMk/>
            <pc:sldMk cId="1398164798" sldId="270"/>
            <ac:spMk id="6" creationId="{21EC76CA-A28F-894C-E496-200F5E0C159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98DEE3-7818-4E73-8D2A-9CB0B446A58E}"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9CC908-0FAC-42EB-A023-9274A97742E8}" type="slidenum">
              <a:rPr lang="en-IN" smtClean="0"/>
              <a:t>‹#›</a:t>
            </a:fld>
            <a:endParaRPr lang="en-IN"/>
          </a:p>
        </p:txBody>
      </p:sp>
    </p:spTree>
    <p:extLst>
      <p:ext uri="{BB962C8B-B14F-4D97-AF65-F5344CB8AC3E}">
        <p14:creationId xmlns:p14="http://schemas.microsoft.com/office/powerpoint/2010/main" val="2145806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98DEE3-7818-4E73-8D2A-9CB0B446A58E}"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9CC908-0FAC-42EB-A023-9274A97742E8}" type="slidenum">
              <a:rPr lang="en-IN" smtClean="0"/>
              <a:t>‹#›</a:t>
            </a:fld>
            <a:endParaRPr lang="en-IN"/>
          </a:p>
        </p:txBody>
      </p:sp>
    </p:spTree>
    <p:extLst>
      <p:ext uri="{BB962C8B-B14F-4D97-AF65-F5344CB8AC3E}">
        <p14:creationId xmlns:p14="http://schemas.microsoft.com/office/powerpoint/2010/main" val="802458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98DEE3-7818-4E73-8D2A-9CB0B446A58E}"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9CC908-0FAC-42EB-A023-9274A97742E8}" type="slidenum">
              <a:rPr lang="en-IN" smtClean="0"/>
              <a:t>‹#›</a:t>
            </a:fld>
            <a:endParaRPr lang="en-IN"/>
          </a:p>
        </p:txBody>
      </p:sp>
    </p:spTree>
    <p:extLst>
      <p:ext uri="{BB962C8B-B14F-4D97-AF65-F5344CB8AC3E}">
        <p14:creationId xmlns:p14="http://schemas.microsoft.com/office/powerpoint/2010/main" val="374614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98DEE3-7818-4E73-8D2A-9CB0B446A58E}"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9CC908-0FAC-42EB-A023-9274A97742E8}"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79830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98DEE3-7818-4E73-8D2A-9CB0B446A58E}"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9CC908-0FAC-42EB-A023-9274A97742E8}" type="slidenum">
              <a:rPr lang="en-IN" smtClean="0"/>
              <a:t>‹#›</a:t>
            </a:fld>
            <a:endParaRPr lang="en-IN"/>
          </a:p>
        </p:txBody>
      </p:sp>
    </p:spTree>
    <p:extLst>
      <p:ext uri="{BB962C8B-B14F-4D97-AF65-F5344CB8AC3E}">
        <p14:creationId xmlns:p14="http://schemas.microsoft.com/office/powerpoint/2010/main" val="3440167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098DEE3-7818-4E73-8D2A-9CB0B446A58E}" type="datetimeFigureOut">
              <a:rPr lang="en-IN" smtClean="0"/>
              <a:t>04-05-2023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9CC908-0FAC-42EB-A023-9274A97742E8}" type="slidenum">
              <a:rPr lang="en-IN" smtClean="0"/>
              <a:t>‹#›</a:t>
            </a:fld>
            <a:endParaRPr lang="en-IN"/>
          </a:p>
        </p:txBody>
      </p:sp>
    </p:spTree>
    <p:extLst>
      <p:ext uri="{BB962C8B-B14F-4D97-AF65-F5344CB8AC3E}">
        <p14:creationId xmlns:p14="http://schemas.microsoft.com/office/powerpoint/2010/main" val="109114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098DEE3-7818-4E73-8D2A-9CB0B446A58E}" type="datetimeFigureOut">
              <a:rPr lang="en-IN" smtClean="0"/>
              <a:t>04-05-2023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9CC908-0FAC-42EB-A023-9274A97742E8}" type="slidenum">
              <a:rPr lang="en-IN" smtClean="0"/>
              <a:t>‹#›</a:t>
            </a:fld>
            <a:endParaRPr lang="en-IN"/>
          </a:p>
        </p:txBody>
      </p:sp>
    </p:spTree>
    <p:extLst>
      <p:ext uri="{BB962C8B-B14F-4D97-AF65-F5344CB8AC3E}">
        <p14:creationId xmlns:p14="http://schemas.microsoft.com/office/powerpoint/2010/main" val="729395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8DEE3-7818-4E73-8D2A-9CB0B446A58E}"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9CC908-0FAC-42EB-A023-9274A97742E8}" type="slidenum">
              <a:rPr lang="en-IN" smtClean="0"/>
              <a:t>‹#›</a:t>
            </a:fld>
            <a:endParaRPr lang="en-IN"/>
          </a:p>
        </p:txBody>
      </p:sp>
    </p:spTree>
    <p:extLst>
      <p:ext uri="{BB962C8B-B14F-4D97-AF65-F5344CB8AC3E}">
        <p14:creationId xmlns:p14="http://schemas.microsoft.com/office/powerpoint/2010/main" val="1407629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8DEE3-7818-4E73-8D2A-9CB0B446A58E}"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9CC908-0FAC-42EB-A023-9274A97742E8}" type="slidenum">
              <a:rPr lang="en-IN" smtClean="0"/>
              <a:t>‹#›</a:t>
            </a:fld>
            <a:endParaRPr lang="en-IN"/>
          </a:p>
        </p:txBody>
      </p:sp>
    </p:spTree>
    <p:extLst>
      <p:ext uri="{BB962C8B-B14F-4D97-AF65-F5344CB8AC3E}">
        <p14:creationId xmlns:p14="http://schemas.microsoft.com/office/powerpoint/2010/main" val="4237359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8DEE3-7818-4E73-8D2A-9CB0B446A58E}"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9CC908-0FAC-42EB-A023-9274A97742E8}" type="slidenum">
              <a:rPr lang="en-IN" smtClean="0"/>
              <a:t>‹#›</a:t>
            </a:fld>
            <a:endParaRPr lang="en-IN"/>
          </a:p>
        </p:txBody>
      </p:sp>
    </p:spTree>
    <p:extLst>
      <p:ext uri="{BB962C8B-B14F-4D97-AF65-F5344CB8AC3E}">
        <p14:creationId xmlns:p14="http://schemas.microsoft.com/office/powerpoint/2010/main" val="417343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8DEE3-7818-4E73-8D2A-9CB0B446A58E}"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9CC908-0FAC-42EB-A023-9274A97742E8}" type="slidenum">
              <a:rPr lang="en-IN" smtClean="0"/>
              <a:t>‹#›</a:t>
            </a:fld>
            <a:endParaRPr lang="en-IN"/>
          </a:p>
        </p:txBody>
      </p:sp>
    </p:spTree>
    <p:extLst>
      <p:ext uri="{BB962C8B-B14F-4D97-AF65-F5344CB8AC3E}">
        <p14:creationId xmlns:p14="http://schemas.microsoft.com/office/powerpoint/2010/main" val="393888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98DEE3-7818-4E73-8D2A-9CB0B446A58E}"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9CC908-0FAC-42EB-A023-9274A97742E8}" type="slidenum">
              <a:rPr lang="en-IN" smtClean="0"/>
              <a:t>‹#›</a:t>
            </a:fld>
            <a:endParaRPr lang="en-IN"/>
          </a:p>
        </p:txBody>
      </p:sp>
    </p:spTree>
    <p:extLst>
      <p:ext uri="{BB962C8B-B14F-4D97-AF65-F5344CB8AC3E}">
        <p14:creationId xmlns:p14="http://schemas.microsoft.com/office/powerpoint/2010/main" val="140271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98DEE3-7818-4E73-8D2A-9CB0B446A58E}" type="datetimeFigureOut">
              <a:rPr lang="en-IN" smtClean="0"/>
              <a:t>04-05-2023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9CC908-0FAC-42EB-A023-9274A97742E8}" type="slidenum">
              <a:rPr lang="en-IN" smtClean="0"/>
              <a:t>‹#›</a:t>
            </a:fld>
            <a:endParaRPr lang="en-IN"/>
          </a:p>
        </p:txBody>
      </p:sp>
    </p:spTree>
    <p:extLst>
      <p:ext uri="{BB962C8B-B14F-4D97-AF65-F5344CB8AC3E}">
        <p14:creationId xmlns:p14="http://schemas.microsoft.com/office/powerpoint/2010/main" val="2105748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98DEE3-7818-4E73-8D2A-9CB0B446A58E}" type="datetimeFigureOut">
              <a:rPr lang="en-IN" smtClean="0"/>
              <a:t>04-05-2023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9CC908-0FAC-42EB-A023-9274A97742E8}" type="slidenum">
              <a:rPr lang="en-IN" smtClean="0"/>
              <a:t>‹#›</a:t>
            </a:fld>
            <a:endParaRPr lang="en-IN"/>
          </a:p>
        </p:txBody>
      </p:sp>
    </p:spTree>
    <p:extLst>
      <p:ext uri="{BB962C8B-B14F-4D97-AF65-F5344CB8AC3E}">
        <p14:creationId xmlns:p14="http://schemas.microsoft.com/office/powerpoint/2010/main" val="3732076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098DEE3-7818-4E73-8D2A-9CB0B446A58E}" type="datetimeFigureOut">
              <a:rPr lang="en-IN" smtClean="0"/>
              <a:t>04-05-2023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9CC908-0FAC-42EB-A023-9274A97742E8}" type="slidenum">
              <a:rPr lang="en-IN" smtClean="0"/>
              <a:t>‹#›</a:t>
            </a:fld>
            <a:endParaRPr lang="en-IN"/>
          </a:p>
        </p:txBody>
      </p:sp>
    </p:spTree>
    <p:extLst>
      <p:ext uri="{BB962C8B-B14F-4D97-AF65-F5344CB8AC3E}">
        <p14:creationId xmlns:p14="http://schemas.microsoft.com/office/powerpoint/2010/main" val="1276913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98DEE3-7818-4E73-8D2A-9CB0B446A58E}"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9CC908-0FAC-42EB-A023-9274A97742E8}" type="slidenum">
              <a:rPr lang="en-IN" smtClean="0"/>
              <a:t>‹#›</a:t>
            </a:fld>
            <a:endParaRPr lang="en-IN"/>
          </a:p>
        </p:txBody>
      </p:sp>
    </p:spTree>
    <p:extLst>
      <p:ext uri="{BB962C8B-B14F-4D97-AF65-F5344CB8AC3E}">
        <p14:creationId xmlns:p14="http://schemas.microsoft.com/office/powerpoint/2010/main" val="3842840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98DEE3-7818-4E73-8D2A-9CB0B446A58E}"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9CC908-0FAC-42EB-A023-9274A97742E8}" type="slidenum">
              <a:rPr lang="en-IN" smtClean="0"/>
              <a:t>‹#›</a:t>
            </a:fld>
            <a:endParaRPr lang="en-IN"/>
          </a:p>
        </p:txBody>
      </p:sp>
    </p:spTree>
    <p:extLst>
      <p:ext uri="{BB962C8B-B14F-4D97-AF65-F5344CB8AC3E}">
        <p14:creationId xmlns:p14="http://schemas.microsoft.com/office/powerpoint/2010/main" val="330429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098DEE3-7818-4E73-8D2A-9CB0B446A58E}" type="datetimeFigureOut">
              <a:rPr lang="en-IN" smtClean="0"/>
              <a:t>04-05-2023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79CC908-0FAC-42EB-A023-9274A97742E8}" type="slidenum">
              <a:rPr lang="en-IN" smtClean="0"/>
              <a:t>‹#›</a:t>
            </a:fld>
            <a:endParaRPr lang="en-IN"/>
          </a:p>
        </p:txBody>
      </p:sp>
    </p:spTree>
    <p:extLst>
      <p:ext uri="{BB962C8B-B14F-4D97-AF65-F5344CB8AC3E}">
        <p14:creationId xmlns:p14="http://schemas.microsoft.com/office/powerpoint/2010/main" val="21646217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EC76CA-A28F-894C-E496-200F5E0C1595}"/>
              </a:ext>
            </a:extLst>
          </p:cNvPr>
          <p:cNvSpPr/>
          <p:nvPr/>
        </p:nvSpPr>
        <p:spPr>
          <a:xfrm>
            <a:off x="1503224" y="242063"/>
            <a:ext cx="8020144" cy="707886"/>
          </a:xfrm>
          <a:prstGeom prst="rect">
            <a:avLst/>
          </a:prstGeom>
          <a:noFill/>
        </p:spPr>
        <p:txBody>
          <a:bodyPr wrap="none" lIns="91440" tIns="45720" rIns="91440" bIns="45720">
            <a:spAutoFit/>
          </a:bodyPr>
          <a:lstStyle/>
          <a:p>
            <a:pPr algn="ctr"/>
            <a:r>
              <a:rPr lang="en-US" sz="4000" b="1" u="sng" dirty="0">
                <a:ln/>
                <a:pattFill prst="dkUpDiag">
                  <a:fgClr>
                    <a:schemeClr val="bg1">
                      <a:lumMod val="50000"/>
                    </a:schemeClr>
                  </a:fgClr>
                  <a:bgClr>
                    <a:schemeClr val="tx1">
                      <a:lumMod val="75000"/>
                      <a:lumOff val="25000"/>
                    </a:schemeClr>
                  </a:bgClr>
                </a:pattFill>
                <a:latin typeface="Book Antiqua" panose="02040602050305030304" pitchFamily="18" charset="0"/>
              </a:rPr>
              <a:t>HIRING PROCESS ANALYTICS</a:t>
            </a:r>
            <a:endParaRPr lang="en-US" sz="4000" b="1" u="sng" cap="none" spc="0" dirty="0">
              <a:ln/>
              <a:pattFill prst="dkUpDiag">
                <a:fgClr>
                  <a:schemeClr val="bg1">
                    <a:lumMod val="50000"/>
                  </a:schemeClr>
                </a:fgClr>
                <a:bgClr>
                  <a:schemeClr val="tx1">
                    <a:lumMod val="75000"/>
                    <a:lumOff val="25000"/>
                  </a:schemeClr>
                </a:bgClr>
              </a:pattFill>
              <a:latin typeface="Book Antiqua" panose="02040602050305030304" pitchFamily="18" charset="0"/>
            </a:endParaRPr>
          </a:p>
        </p:txBody>
      </p:sp>
      <p:sp>
        <p:nvSpPr>
          <p:cNvPr id="7" name="Rectangle 6">
            <a:extLst>
              <a:ext uri="{FF2B5EF4-FFF2-40B4-BE49-F238E27FC236}">
                <a16:creationId xmlns:a16="http://schemas.microsoft.com/office/drawing/2014/main" id="{3DC0F3A0-0C0A-C39F-8F56-01ADA8FCB9E2}"/>
              </a:ext>
            </a:extLst>
          </p:cNvPr>
          <p:cNvSpPr/>
          <p:nvPr/>
        </p:nvSpPr>
        <p:spPr>
          <a:xfrm>
            <a:off x="914477" y="1387585"/>
            <a:ext cx="3438763" cy="52322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cap="none" spc="0" dirty="0">
                <a:ln/>
                <a:solidFill>
                  <a:schemeClr val="accent4"/>
                </a:solidFill>
                <a:effectLst/>
                <a:latin typeface="Book Antiqua" panose="02040602050305030304" pitchFamily="18" charset="0"/>
              </a:rPr>
              <a:t>Project Description:</a:t>
            </a:r>
          </a:p>
        </p:txBody>
      </p:sp>
      <p:sp>
        <p:nvSpPr>
          <p:cNvPr id="8" name="TextBox 7">
            <a:extLst>
              <a:ext uri="{FF2B5EF4-FFF2-40B4-BE49-F238E27FC236}">
                <a16:creationId xmlns:a16="http://schemas.microsoft.com/office/drawing/2014/main" id="{33C8C8DB-3376-C0A6-E758-D9364DF19943}"/>
              </a:ext>
            </a:extLst>
          </p:cNvPr>
          <p:cNvSpPr txBox="1"/>
          <p:nvPr/>
        </p:nvSpPr>
        <p:spPr>
          <a:xfrm>
            <a:off x="944687" y="1958629"/>
            <a:ext cx="3372907" cy="3693319"/>
          </a:xfrm>
          <a:prstGeom prst="rect">
            <a:avLst/>
          </a:prstGeom>
          <a:noFill/>
        </p:spPr>
        <p:txBody>
          <a:bodyPr wrap="square" rtlCol="0">
            <a:spAutoFit/>
          </a:bodyPr>
          <a:lstStyle/>
          <a:p>
            <a:pPr algn="just"/>
            <a:r>
              <a:rPr lang="en-US" b="0" i="0" dirty="0">
                <a:effectLst/>
                <a:latin typeface="Book Antiqua" panose="02040602050305030304" pitchFamily="18" charset="0"/>
                <a:cs typeface="Times New Roman" panose="02020603050405020304" pitchFamily="18" charset="0"/>
              </a:rPr>
              <a:t>Hiring process is the fundamental and the most important function of a company. Here, the MNCs get to know about the major underlying trends about the hiring process. Trends such as- number of rejections, number of interviews, types of jobs, vacancies etc. are important for a company to analyze before hiring freshers or any other individual.</a:t>
            </a:r>
            <a:endParaRPr lang="en-IN" dirty="0">
              <a:latin typeface="Book Antiqua" panose="0204060205030503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B013FC7-CE0A-B5F8-B877-5C1EAFF43986}"/>
              </a:ext>
            </a:extLst>
          </p:cNvPr>
          <p:cNvSpPr txBox="1"/>
          <p:nvPr/>
        </p:nvSpPr>
        <p:spPr>
          <a:xfrm>
            <a:off x="4592106" y="2455897"/>
            <a:ext cx="3334870" cy="1631216"/>
          </a:xfrm>
          <a:prstGeom prst="rect">
            <a:avLst/>
          </a:prstGeom>
          <a:noFill/>
        </p:spPr>
        <p:txBody>
          <a:bodyPr wrap="square" rtlCol="0">
            <a:spAutoFit/>
          </a:bodyPr>
          <a:lstStyle/>
          <a:p>
            <a:pPr algn="just"/>
            <a:r>
              <a:rPr lang="en-US" sz="2000" dirty="0">
                <a:latin typeface="Book Antiqua" panose="02040602050305030304" pitchFamily="18" charset="0"/>
              </a:rPr>
              <a:t>We are going to Clean the data, by Exploratory Data Analysis and then create charts and graphs to meet the business requirement.</a:t>
            </a:r>
            <a:endParaRPr lang="en-IN" sz="2000" dirty="0">
              <a:latin typeface="Book Antiqua" panose="02040602050305030304" pitchFamily="18" charset="0"/>
            </a:endParaRPr>
          </a:p>
        </p:txBody>
      </p:sp>
      <p:sp>
        <p:nvSpPr>
          <p:cNvPr id="10" name="TextBox 9">
            <a:extLst>
              <a:ext uri="{FF2B5EF4-FFF2-40B4-BE49-F238E27FC236}">
                <a16:creationId xmlns:a16="http://schemas.microsoft.com/office/drawing/2014/main" id="{8D382E81-4C1E-83D7-4EB3-D29028F4153C}"/>
              </a:ext>
            </a:extLst>
          </p:cNvPr>
          <p:cNvSpPr txBox="1"/>
          <p:nvPr/>
        </p:nvSpPr>
        <p:spPr>
          <a:xfrm>
            <a:off x="8068236" y="2883914"/>
            <a:ext cx="3179077" cy="3170099"/>
          </a:xfrm>
          <a:prstGeom prst="rect">
            <a:avLst/>
          </a:prstGeom>
          <a:noFill/>
        </p:spPr>
        <p:txBody>
          <a:bodyPr wrap="square" rtlCol="0">
            <a:spAutoFit/>
          </a:bodyPr>
          <a:lstStyle/>
          <a:p>
            <a:pPr algn="just"/>
            <a:r>
              <a:rPr lang="en-US" sz="2000" dirty="0">
                <a:latin typeface="Book Antiqua" panose="02040602050305030304" pitchFamily="18" charset="0"/>
              </a:rPr>
              <a:t>We are going to find some Insights such as “HIRING”, “AVERAGE SALARY”, “CLASS INTERVAL”, and create different kinds of “CHART/PLOTS” to find some major insights that can help the company grow.</a:t>
            </a:r>
            <a:endParaRPr lang="en-IN" sz="2000" dirty="0">
              <a:latin typeface="Book Antiqua" panose="02040602050305030304" pitchFamily="18" charset="0"/>
            </a:endParaRPr>
          </a:p>
        </p:txBody>
      </p:sp>
      <p:sp>
        <p:nvSpPr>
          <p:cNvPr id="11" name="Rectangle 10">
            <a:extLst>
              <a:ext uri="{FF2B5EF4-FFF2-40B4-BE49-F238E27FC236}">
                <a16:creationId xmlns:a16="http://schemas.microsoft.com/office/drawing/2014/main" id="{D5AB0C3E-4D15-9F40-68EE-CA9697A5CEC0}"/>
              </a:ext>
            </a:extLst>
          </p:cNvPr>
          <p:cNvSpPr/>
          <p:nvPr/>
        </p:nvSpPr>
        <p:spPr>
          <a:xfrm>
            <a:off x="5524491" y="1786126"/>
            <a:ext cx="1707519"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cap="none" spc="0" dirty="0">
                <a:ln/>
                <a:solidFill>
                  <a:schemeClr val="accent4"/>
                </a:solidFill>
                <a:effectLst/>
                <a:latin typeface="Book Antiqua" panose="02040602050305030304" pitchFamily="18" charset="0"/>
              </a:rPr>
              <a:t>Approach:</a:t>
            </a:r>
          </a:p>
        </p:txBody>
      </p:sp>
      <p:sp>
        <p:nvSpPr>
          <p:cNvPr id="12" name="Rectangle 11">
            <a:extLst>
              <a:ext uri="{FF2B5EF4-FFF2-40B4-BE49-F238E27FC236}">
                <a16:creationId xmlns:a16="http://schemas.microsoft.com/office/drawing/2014/main" id="{A32AFE40-D0FE-0B0B-52D7-F5925BD43C75}"/>
              </a:ext>
            </a:extLst>
          </p:cNvPr>
          <p:cNvSpPr/>
          <p:nvPr/>
        </p:nvSpPr>
        <p:spPr>
          <a:xfrm>
            <a:off x="8533106" y="2052918"/>
            <a:ext cx="2249335"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cap="none" spc="0" dirty="0">
                <a:ln/>
                <a:solidFill>
                  <a:schemeClr val="accent4"/>
                </a:solidFill>
                <a:effectLst/>
                <a:latin typeface="Book Antiqua" panose="02040602050305030304" pitchFamily="18" charset="0"/>
              </a:rPr>
              <a:t>Requirement:</a:t>
            </a:r>
          </a:p>
        </p:txBody>
      </p:sp>
      <p:sp>
        <p:nvSpPr>
          <p:cNvPr id="14" name="TextBox 13">
            <a:extLst>
              <a:ext uri="{FF2B5EF4-FFF2-40B4-BE49-F238E27FC236}">
                <a16:creationId xmlns:a16="http://schemas.microsoft.com/office/drawing/2014/main" id="{88EB8AAC-6211-DA77-1BF2-A455F8ADF304}"/>
              </a:ext>
            </a:extLst>
          </p:cNvPr>
          <p:cNvSpPr txBox="1"/>
          <p:nvPr/>
        </p:nvSpPr>
        <p:spPr>
          <a:xfrm>
            <a:off x="4605248" y="4981658"/>
            <a:ext cx="3308586" cy="707886"/>
          </a:xfrm>
          <a:prstGeom prst="rect">
            <a:avLst/>
          </a:prstGeom>
          <a:noFill/>
        </p:spPr>
        <p:txBody>
          <a:bodyPr wrap="square" rtlCol="0">
            <a:spAutoFit/>
          </a:bodyPr>
          <a:lstStyle/>
          <a:p>
            <a:pPr algn="just"/>
            <a:r>
              <a:rPr lang="en-US" dirty="0"/>
              <a:t>Exc</a:t>
            </a:r>
            <a:r>
              <a:rPr lang="en-US" sz="2000" dirty="0">
                <a:latin typeface="Book Antiqua" panose="02040602050305030304" pitchFamily="18" charset="0"/>
              </a:rPr>
              <a:t>el(MS Office Home &amp; Student 2019 </a:t>
            </a:r>
            <a:endParaRPr lang="en-IN" sz="2000" dirty="0">
              <a:latin typeface="Book Antiqua" panose="02040602050305030304" pitchFamily="18" charset="0"/>
            </a:endParaRPr>
          </a:p>
        </p:txBody>
      </p:sp>
      <p:sp>
        <p:nvSpPr>
          <p:cNvPr id="2" name="TextBox 1">
            <a:extLst>
              <a:ext uri="{FF2B5EF4-FFF2-40B4-BE49-F238E27FC236}">
                <a16:creationId xmlns:a16="http://schemas.microsoft.com/office/drawing/2014/main" id="{D4E6840C-4E36-BE79-B22B-D0CB541229BF}"/>
              </a:ext>
            </a:extLst>
          </p:cNvPr>
          <p:cNvSpPr txBox="1"/>
          <p:nvPr/>
        </p:nvSpPr>
        <p:spPr>
          <a:xfrm>
            <a:off x="5156067" y="4279830"/>
            <a:ext cx="2770909" cy="461665"/>
          </a:xfrm>
          <a:prstGeom prst="rect">
            <a:avLst/>
          </a:prstGeom>
          <a:noFill/>
        </p:spPr>
        <p:txBody>
          <a:bodyPr wrap="square" rtlCol="0">
            <a:spAutoFit/>
          </a:bodyPr>
          <a:lstStyle/>
          <a:p>
            <a:r>
              <a:rPr lang="en-IN" sz="2400" dirty="0">
                <a:latin typeface="Book Antiqua" panose="02040602050305030304" pitchFamily="18" charset="0"/>
              </a:rPr>
              <a:t>Tech –Stack used</a:t>
            </a:r>
          </a:p>
        </p:txBody>
      </p:sp>
    </p:spTree>
    <p:extLst>
      <p:ext uri="{BB962C8B-B14F-4D97-AF65-F5344CB8AC3E}">
        <p14:creationId xmlns:p14="http://schemas.microsoft.com/office/powerpoint/2010/main" val="3582535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C1FE3C-CE62-0DFF-F5F1-97467C52E429}"/>
              </a:ext>
            </a:extLst>
          </p:cNvPr>
          <p:cNvSpPr txBox="1"/>
          <p:nvPr/>
        </p:nvSpPr>
        <p:spPr>
          <a:xfrm>
            <a:off x="722560" y="2563905"/>
            <a:ext cx="4943134" cy="2862322"/>
          </a:xfrm>
          <a:prstGeom prst="rect">
            <a:avLst/>
          </a:prstGeom>
          <a:noFill/>
        </p:spPr>
        <p:txBody>
          <a:bodyPr wrap="square" rtlCol="0">
            <a:spAutoFit/>
          </a:bodyPr>
          <a:lstStyle/>
          <a:p>
            <a:pPr algn="just"/>
            <a:r>
              <a:rPr lang="en-US" b="1" dirty="0">
                <a:latin typeface="Book Antiqua" panose="02040602050305030304" pitchFamily="18" charset="0"/>
              </a:rPr>
              <a:t>CHART &amp; PLOTS:</a:t>
            </a:r>
          </a:p>
          <a:p>
            <a:pPr algn="just"/>
            <a:r>
              <a:rPr lang="en-US" b="1" dirty="0">
                <a:latin typeface="Book Antiqua" panose="02040602050305030304" pitchFamily="18" charset="0"/>
              </a:rPr>
              <a:t>Q. </a:t>
            </a:r>
            <a:r>
              <a:rPr lang="en-US" b="0" i="0" dirty="0">
                <a:effectLst/>
                <a:latin typeface="Book Antiqua" panose="02040602050305030304" pitchFamily="18" charset="0"/>
              </a:rPr>
              <a:t>Draw Pie Chart / Bar Graph ( or any other graph ) to show proportion of people working different department ?</a:t>
            </a:r>
            <a:endParaRPr lang="en-US" dirty="0">
              <a:latin typeface="Book Antiqua" panose="02040602050305030304" pitchFamily="18" charset="0"/>
            </a:endParaRPr>
          </a:p>
          <a:p>
            <a:pPr algn="just"/>
            <a:endParaRPr lang="en-US" dirty="0">
              <a:latin typeface="Book Antiqua" panose="02040602050305030304" pitchFamily="18" charset="0"/>
            </a:endParaRPr>
          </a:p>
          <a:p>
            <a:pPr marL="342900" indent="-342900" algn="just">
              <a:buAutoNum type="arabicPeriod"/>
            </a:pPr>
            <a:r>
              <a:rPr lang="en-US" dirty="0">
                <a:latin typeface="Book Antiqua" panose="02040602050305030304" pitchFamily="18" charset="0"/>
              </a:rPr>
              <a:t>Maximum percentage of people work in the Operations Department.</a:t>
            </a:r>
          </a:p>
          <a:p>
            <a:pPr marL="342900" indent="-342900" algn="just">
              <a:buAutoNum type="arabicPeriod"/>
            </a:pPr>
            <a:endParaRPr lang="en-US" dirty="0">
              <a:latin typeface="Book Antiqua" panose="02040602050305030304" pitchFamily="18" charset="0"/>
            </a:endParaRPr>
          </a:p>
          <a:p>
            <a:pPr marL="342900" indent="-342900" algn="just">
              <a:buAutoNum type="arabicPeriod"/>
            </a:pPr>
            <a:r>
              <a:rPr lang="en-US" dirty="0">
                <a:latin typeface="Book Antiqua" panose="02040602050305030304" pitchFamily="18" charset="0"/>
              </a:rPr>
              <a:t>Production &amp; Purchase Department have the same parentage of people working.</a:t>
            </a:r>
          </a:p>
        </p:txBody>
      </p:sp>
      <p:pic>
        <p:nvPicPr>
          <p:cNvPr id="7" name="Picture 6">
            <a:extLst>
              <a:ext uri="{FF2B5EF4-FFF2-40B4-BE49-F238E27FC236}">
                <a16:creationId xmlns:a16="http://schemas.microsoft.com/office/drawing/2014/main" id="{B1494951-5992-0153-B0B0-603858F8D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06356"/>
            <a:ext cx="5530271" cy="3266632"/>
          </a:xfrm>
          <a:prstGeom prst="rect">
            <a:avLst/>
          </a:prstGeom>
        </p:spPr>
      </p:pic>
    </p:spTree>
    <p:extLst>
      <p:ext uri="{BB962C8B-B14F-4D97-AF65-F5344CB8AC3E}">
        <p14:creationId xmlns:p14="http://schemas.microsoft.com/office/powerpoint/2010/main" val="808279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F4BCE1-BB93-C1E9-A679-EF79A7CC83D1}"/>
              </a:ext>
            </a:extLst>
          </p:cNvPr>
          <p:cNvSpPr/>
          <p:nvPr/>
        </p:nvSpPr>
        <p:spPr>
          <a:xfrm>
            <a:off x="3585158" y="1285012"/>
            <a:ext cx="4733988" cy="553998"/>
          </a:xfrm>
          <a:prstGeom prst="rect">
            <a:avLst/>
          </a:prstGeom>
          <a:noFill/>
        </p:spPr>
        <p:txBody>
          <a:bodyPr wrap="none" lIns="91440" tIns="45720" rIns="91440" bIns="45720">
            <a:spAutoFit/>
          </a:bodyPr>
          <a:lstStyle/>
          <a:p>
            <a:pPr algn="ctr"/>
            <a:r>
              <a:rPr lang="en-US" sz="3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Visualization &amp; Summary</a:t>
            </a:r>
          </a:p>
        </p:txBody>
      </p:sp>
      <p:sp>
        <p:nvSpPr>
          <p:cNvPr id="3" name="TextBox 2">
            <a:extLst>
              <a:ext uri="{FF2B5EF4-FFF2-40B4-BE49-F238E27FC236}">
                <a16:creationId xmlns:a16="http://schemas.microsoft.com/office/drawing/2014/main" id="{6DC1FE3C-CE62-0DFF-F5F1-97467C52E429}"/>
              </a:ext>
            </a:extLst>
          </p:cNvPr>
          <p:cNvSpPr txBox="1"/>
          <p:nvPr/>
        </p:nvSpPr>
        <p:spPr>
          <a:xfrm>
            <a:off x="722560" y="2599763"/>
            <a:ext cx="4943134" cy="2031325"/>
          </a:xfrm>
          <a:prstGeom prst="rect">
            <a:avLst/>
          </a:prstGeom>
          <a:noFill/>
        </p:spPr>
        <p:txBody>
          <a:bodyPr wrap="square" rtlCol="0">
            <a:spAutoFit/>
          </a:bodyPr>
          <a:lstStyle/>
          <a:p>
            <a:pPr algn="just"/>
            <a:r>
              <a:rPr lang="en-US" b="1" dirty="0">
                <a:latin typeface="Book Antiqua" panose="02040602050305030304" pitchFamily="18" charset="0"/>
              </a:rPr>
              <a:t>Chart:</a:t>
            </a:r>
          </a:p>
          <a:p>
            <a:pPr algn="just"/>
            <a:r>
              <a:rPr lang="en-US" b="1" dirty="0">
                <a:latin typeface="Book Antiqua" panose="02040602050305030304" pitchFamily="18" charset="0"/>
              </a:rPr>
              <a:t>Q. </a:t>
            </a:r>
            <a:r>
              <a:rPr lang="en-US" dirty="0">
                <a:latin typeface="Book Antiqua" panose="02040602050305030304" pitchFamily="18" charset="0"/>
              </a:rPr>
              <a:t>Represent different Post Tier using Chart/Graph?</a:t>
            </a:r>
          </a:p>
          <a:p>
            <a:pPr algn="just"/>
            <a:endParaRPr lang="en-US" dirty="0">
              <a:latin typeface="Book Antiqua" panose="02040602050305030304" pitchFamily="18" charset="0"/>
            </a:endParaRPr>
          </a:p>
          <a:p>
            <a:pPr marL="342900" indent="-342900" algn="just">
              <a:buAutoNum type="arabicPeriod"/>
            </a:pPr>
            <a:r>
              <a:rPr lang="en-US" dirty="0">
                <a:latin typeface="Book Antiqua" panose="02040602050305030304" pitchFamily="18" charset="0"/>
              </a:rPr>
              <a:t>c5 &amp; c9 have the maximum count .</a:t>
            </a:r>
          </a:p>
          <a:p>
            <a:pPr marL="342900" indent="-342900" algn="just">
              <a:buAutoNum type="arabicPeriod"/>
            </a:pPr>
            <a:endParaRPr lang="en-US" dirty="0">
              <a:latin typeface="Book Antiqua" panose="02040602050305030304" pitchFamily="18" charset="0"/>
            </a:endParaRPr>
          </a:p>
          <a:p>
            <a:pPr marL="342900" indent="-342900" algn="just">
              <a:buAutoNum type="arabicPeriod"/>
            </a:pPr>
            <a:r>
              <a:rPr lang="en-US" dirty="0">
                <a:latin typeface="Book Antiqua" panose="02040602050305030304" pitchFamily="18" charset="0"/>
              </a:rPr>
              <a:t>M6 to n9 have only 1 candidates  each</a:t>
            </a:r>
            <a:r>
              <a:rPr lang="en-US" b="1" dirty="0"/>
              <a:t>.</a:t>
            </a:r>
          </a:p>
        </p:txBody>
      </p:sp>
      <p:pic>
        <p:nvPicPr>
          <p:cNvPr id="7" name="Picture 6">
            <a:extLst>
              <a:ext uri="{FF2B5EF4-FFF2-40B4-BE49-F238E27FC236}">
                <a16:creationId xmlns:a16="http://schemas.microsoft.com/office/drawing/2014/main" id="{446CED78-2E8B-E6A0-E775-E06402ECE73C}"/>
              </a:ext>
            </a:extLst>
          </p:cNvPr>
          <p:cNvPicPr>
            <a:picLocks noChangeAspect="1"/>
          </p:cNvPicPr>
          <p:nvPr/>
        </p:nvPicPr>
        <p:blipFill>
          <a:blip r:embed="rId2"/>
          <a:stretch>
            <a:fillRect/>
          </a:stretch>
        </p:blipFill>
        <p:spPr>
          <a:xfrm>
            <a:off x="5925670" y="2260573"/>
            <a:ext cx="5708541" cy="3428955"/>
          </a:xfrm>
          <a:prstGeom prst="rect">
            <a:avLst/>
          </a:prstGeom>
        </p:spPr>
      </p:pic>
    </p:spTree>
    <p:extLst>
      <p:ext uri="{BB962C8B-B14F-4D97-AF65-F5344CB8AC3E}">
        <p14:creationId xmlns:p14="http://schemas.microsoft.com/office/powerpoint/2010/main" val="2516637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63F558-9DB5-E17E-932C-BD92CF406E83}"/>
              </a:ext>
            </a:extLst>
          </p:cNvPr>
          <p:cNvSpPr/>
          <p:nvPr/>
        </p:nvSpPr>
        <p:spPr>
          <a:xfrm>
            <a:off x="1982322" y="1896097"/>
            <a:ext cx="1760418"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cap="none" spc="0" dirty="0">
                <a:ln/>
                <a:solidFill>
                  <a:schemeClr val="accent4"/>
                </a:solidFill>
                <a:effectLst/>
                <a:latin typeface="Book Antiqua" panose="02040602050305030304" pitchFamily="18" charset="0"/>
              </a:rPr>
              <a:t>Takeaway:</a:t>
            </a:r>
          </a:p>
        </p:txBody>
      </p:sp>
      <p:sp>
        <p:nvSpPr>
          <p:cNvPr id="5" name="TextBox 4">
            <a:extLst>
              <a:ext uri="{FF2B5EF4-FFF2-40B4-BE49-F238E27FC236}">
                <a16:creationId xmlns:a16="http://schemas.microsoft.com/office/drawing/2014/main" id="{C9865CB3-DACC-0725-847D-BB506D2F0858}"/>
              </a:ext>
            </a:extLst>
          </p:cNvPr>
          <p:cNvSpPr txBox="1"/>
          <p:nvPr/>
        </p:nvSpPr>
        <p:spPr>
          <a:xfrm>
            <a:off x="4078941" y="2034988"/>
            <a:ext cx="5432612" cy="1477328"/>
          </a:xfrm>
          <a:prstGeom prst="rect">
            <a:avLst/>
          </a:prstGeom>
          <a:noFill/>
        </p:spPr>
        <p:txBody>
          <a:bodyPr wrap="square" rtlCol="0">
            <a:spAutoFit/>
          </a:bodyPr>
          <a:lstStyle/>
          <a:p>
            <a:pPr marL="342900" indent="-342900" algn="just">
              <a:buAutoNum type="arabicPeriod"/>
            </a:pPr>
            <a:r>
              <a:rPr lang="en-US" dirty="0">
                <a:latin typeface="Book Antiqua" panose="02040602050305030304" pitchFamily="18" charset="0"/>
              </a:rPr>
              <a:t>How to get insights about the requirement to run a business in Excel</a:t>
            </a:r>
          </a:p>
          <a:p>
            <a:pPr marL="342900" indent="-342900" algn="just">
              <a:buAutoNum type="arabicPeriod"/>
            </a:pPr>
            <a:r>
              <a:rPr lang="en-US" dirty="0">
                <a:latin typeface="Book Antiqua" panose="02040602050305030304" pitchFamily="18" charset="0"/>
              </a:rPr>
              <a:t>How to create class interval.</a:t>
            </a:r>
          </a:p>
          <a:p>
            <a:pPr marL="342900" indent="-342900" algn="just">
              <a:buAutoNum type="arabicPeriod"/>
            </a:pPr>
            <a:r>
              <a:rPr lang="en-US" dirty="0">
                <a:latin typeface="Book Antiqua" panose="02040602050305030304" pitchFamily="18" charset="0"/>
              </a:rPr>
              <a:t>How to use Quartiles and IQR to find outliers.</a:t>
            </a:r>
          </a:p>
          <a:p>
            <a:pPr marL="342900" indent="-342900" algn="just">
              <a:buAutoNum type="arabicPeriod"/>
            </a:pPr>
            <a:r>
              <a:rPr lang="en-US" dirty="0">
                <a:latin typeface="Book Antiqua" panose="02040602050305030304" pitchFamily="18" charset="0"/>
              </a:rPr>
              <a:t>Excel visualization</a:t>
            </a:r>
          </a:p>
        </p:txBody>
      </p:sp>
    </p:spTree>
    <p:extLst>
      <p:ext uri="{BB962C8B-B14F-4D97-AF65-F5344CB8AC3E}">
        <p14:creationId xmlns:p14="http://schemas.microsoft.com/office/powerpoint/2010/main" val="139816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A32049-9045-0D79-F58F-C56FBE147E5E}"/>
              </a:ext>
            </a:extLst>
          </p:cNvPr>
          <p:cNvSpPr/>
          <p:nvPr/>
        </p:nvSpPr>
        <p:spPr>
          <a:xfrm>
            <a:off x="3254412" y="1364902"/>
            <a:ext cx="5492209" cy="477054"/>
          </a:xfrm>
          <a:prstGeom prst="rect">
            <a:avLst/>
          </a:prstGeom>
          <a:noFill/>
        </p:spPr>
        <p:txBody>
          <a:bodyPr wrap="none" lIns="91440" tIns="45720" rIns="91440" bIns="45720">
            <a:spAutoFit/>
          </a:bodyPr>
          <a:lstStyle/>
          <a:p>
            <a:pPr algn="ctr"/>
            <a:r>
              <a:rPr lang="en-US" sz="25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 Antiqua" panose="02040602050305030304" pitchFamily="18" charset="0"/>
              </a:rPr>
              <a:t>EXPLORATORY DATA ANALYSIS</a:t>
            </a:r>
            <a:endParaRPr lang="en-US" sz="2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 Antiqua" panose="02040602050305030304" pitchFamily="18" charset="0"/>
            </a:endParaRPr>
          </a:p>
        </p:txBody>
      </p:sp>
      <p:sp>
        <p:nvSpPr>
          <p:cNvPr id="3" name="Rectangle 2">
            <a:extLst>
              <a:ext uri="{FF2B5EF4-FFF2-40B4-BE49-F238E27FC236}">
                <a16:creationId xmlns:a16="http://schemas.microsoft.com/office/drawing/2014/main" id="{9545BB77-3F6F-66FE-9210-2AF8C3BFFA05}"/>
              </a:ext>
            </a:extLst>
          </p:cNvPr>
          <p:cNvSpPr/>
          <p:nvPr/>
        </p:nvSpPr>
        <p:spPr>
          <a:xfrm>
            <a:off x="3215139" y="2120694"/>
            <a:ext cx="5570756" cy="43088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200" b="1" cap="none" spc="0" dirty="0">
                <a:ln/>
                <a:solidFill>
                  <a:schemeClr val="accent4"/>
                </a:solidFill>
                <a:effectLst/>
                <a:latin typeface="Book Antiqua" panose="02040602050305030304" pitchFamily="18" charset="0"/>
              </a:rPr>
              <a:t>1. Understanding Data Columns &amp; Data</a:t>
            </a:r>
            <a:r>
              <a:rPr lang="en-US" sz="2200" b="1" cap="none" spc="0" dirty="0">
                <a:ln/>
                <a:solidFill>
                  <a:schemeClr val="accent4"/>
                </a:solidFill>
                <a:effectLst/>
              </a:rPr>
              <a:t>:</a:t>
            </a:r>
          </a:p>
        </p:txBody>
      </p:sp>
      <p:graphicFrame>
        <p:nvGraphicFramePr>
          <p:cNvPr id="4" name="Table 4">
            <a:extLst>
              <a:ext uri="{FF2B5EF4-FFF2-40B4-BE49-F238E27FC236}">
                <a16:creationId xmlns:a16="http://schemas.microsoft.com/office/drawing/2014/main" id="{F439BFE8-08E8-F5C2-FD28-FD8339DBC862}"/>
              </a:ext>
            </a:extLst>
          </p:cNvPr>
          <p:cNvGraphicFramePr>
            <a:graphicFrameLocks noGrp="1"/>
          </p:cNvGraphicFramePr>
          <p:nvPr>
            <p:extLst>
              <p:ext uri="{D42A27DB-BD31-4B8C-83A1-F6EECF244321}">
                <p14:modId xmlns:p14="http://schemas.microsoft.com/office/powerpoint/2010/main" val="1846555352"/>
              </p:ext>
            </p:extLst>
          </p:nvPr>
        </p:nvGraphicFramePr>
        <p:xfrm>
          <a:off x="2032000" y="3047503"/>
          <a:ext cx="8128000" cy="3413760"/>
        </p:xfrm>
        <a:graphic>
          <a:graphicData uri="http://schemas.openxmlformats.org/drawingml/2006/table">
            <a:tbl>
              <a:tblPr firstRow="1" bandRow="1">
                <a:tableStyleId>{5C22544A-7EE6-4342-B048-85BDC9FD1C3A}</a:tableStyleId>
              </a:tblPr>
              <a:tblGrid>
                <a:gridCol w="1742734">
                  <a:extLst>
                    <a:ext uri="{9D8B030D-6E8A-4147-A177-3AD203B41FA5}">
                      <a16:colId xmlns:a16="http://schemas.microsoft.com/office/drawing/2014/main" val="3261495012"/>
                    </a:ext>
                  </a:extLst>
                </a:gridCol>
                <a:gridCol w="6385266">
                  <a:extLst>
                    <a:ext uri="{9D8B030D-6E8A-4147-A177-3AD203B41FA5}">
                      <a16:colId xmlns:a16="http://schemas.microsoft.com/office/drawing/2014/main" val="4076826769"/>
                    </a:ext>
                  </a:extLst>
                </a:gridCol>
              </a:tblGrid>
              <a:tr h="312310">
                <a:tc>
                  <a:txBody>
                    <a:bodyPr/>
                    <a:lstStyle/>
                    <a:p>
                      <a:pPr lvl="0" algn="just"/>
                      <a:r>
                        <a:rPr lang="en-US" sz="1600" dirty="0">
                          <a:latin typeface="Book Antiqua" panose="02040602050305030304" pitchFamily="18" charset="0"/>
                        </a:rPr>
                        <a:t>Column Name</a:t>
                      </a:r>
                      <a:endParaRPr lang="en-IN" sz="1600" dirty="0">
                        <a:latin typeface="Book Antiqua" panose="02040602050305030304" pitchFamily="18" charset="0"/>
                      </a:endParaRPr>
                    </a:p>
                  </a:txBody>
                  <a:tcPr/>
                </a:tc>
                <a:tc>
                  <a:txBody>
                    <a:bodyPr/>
                    <a:lstStyle/>
                    <a:p>
                      <a:pPr lvl="0" algn="just"/>
                      <a:r>
                        <a:rPr lang="en-US" sz="1600" dirty="0">
                          <a:latin typeface="Book Antiqua" panose="02040602050305030304" pitchFamily="18" charset="0"/>
                        </a:rPr>
                        <a:t>Description</a:t>
                      </a:r>
                      <a:endParaRPr lang="en-IN" sz="1600" dirty="0">
                        <a:latin typeface="Book Antiqua" panose="02040602050305030304" pitchFamily="18" charset="0"/>
                      </a:endParaRPr>
                    </a:p>
                  </a:txBody>
                  <a:tcPr/>
                </a:tc>
                <a:extLst>
                  <a:ext uri="{0D108BD9-81ED-4DB2-BD59-A6C34878D82A}">
                    <a16:rowId xmlns:a16="http://schemas.microsoft.com/office/drawing/2014/main" val="1176753126"/>
                  </a:ext>
                </a:extLst>
              </a:tr>
              <a:tr h="322376">
                <a:tc>
                  <a:txBody>
                    <a:bodyPr/>
                    <a:lstStyle/>
                    <a:p>
                      <a:pPr lvl="0" algn="just"/>
                      <a:r>
                        <a:rPr lang="en-US" sz="1600" dirty="0" err="1">
                          <a:latin typeface="Book Antiqua" panose="02040602050305030304" pitchFamily="18" charset="0"/>
                        </a:rPr>
                        <a:t>Application_id</a:t>
                      </a:r>
                      <a:endParaRPr lang="en-IN" sz="1600" dirty="0">
                        <a:latin typeface="Book Antiqua" panose="02040602050305030304" pitchFamily="18" charset="0"/>
                      </a:endParaRPr>
                    </a:p>
                  </a:txBody>
                  <a:tcPr/>
                </a:tc>
                <a:tc>
                  <a:txBody>
                    <a:bodyPr/>
                    <a:lstStyle/>
                    <a:p>
                      <a:pPr lvl="0" algn="just"/>
                      <a:r>
                        <a:rPr lang="en-US" sz="1600" dirty="0">
                          <a:latin typeface="Book Antiqua" panose="02040602050305030304" pitchFamily="18" charset="0"/>
                        </a:rPr>
                        <a:t>Unique Id of each person(Int Datatype). Represented by Numbers</a:t>
                      </a:r>
                      <a:endParaRPr lang="en-IN" sz="1600" dirty="0">
                        <a:latin typeface="Book Antiqua" panose="02040602050305030304" pitchFamily="18" charset="0"/>
                      </a:endParaRPr>
                    </a:p>
                  </a:txBody>
                  <a:tcPr/>
                </a:tc>
                <a:extLst>
                  <a:ext uri="{0D108BD9-81ED-4DB2-BD59-A6C34878D82A}">
                    <a16:rowId xmlns:a16="http://schemas.microsoft.com/office/drawing/2014/main" val="1396778604"/>
                  </a:ext>
                </a:extLst>
              </a:tr>
              <a:tr h="315563">
                <a:tc>
                  <a:txBody>
                    <a:bodyPr/>
                    <a:lstStyle/>
                    <a:p>
                      <a:pPr lvl="0" algn="just"/>
                      <a:r>
                        <a:rPr lang="en-US" sz="1600" dirty="0">
                          <a:latin typeface="Book Antiqua" panose="02040602050305030304" pitchFamily="18" charset="0"/>
                        </a:rPr>
                        <a:t>Interview Taken on</a:t>
                      </a:r>
                      <a:endParaRPr lang="en-IN" sz="1600" dirty="0">
                        <a:latin typeface="Book Antiqua" panose="02040602050305030304" pitchFamily="18" charset="0"/>
                      </a:endParaRPr>
                    </a:p>
                  </a:txBody>
                  <a:tcPr/>
                </a:tc>
                <a:tc>
                  <a:txBody>
                    <a:bodyPr/>
                    <a:lstStyle/>
                    <a:p>
                      <a:pPr lvl="0" algn="just"/>
                      <a:r>
                        <a:rPr lang="en-US" sz="1600" dirty="0">
                          <a:latin typeface="Book Antiqua" panose="02040602050305030304" pitchFamily="18" charset="0"/>
                        </a:rPr>
                        <a:t>The date and time description(Datetime datatype). Datatype format is needed.</a:t>
                      </a:r>
                      <a:endParaRPr lang="en-IN" sz="1600" dirty="0">
                        <a:latin typeface="Book Antiqua" panose="02040602050305030304" pitchFamily="18" charset="0"/>
                      </a:endParaRPr>
                    </a:p>
                  </a:txBody>
                  <a:tcPr/>
                </a:tc>
                <a:extLst>
                  <a:ext uri="{0D108BD9-81ED-4DB2-BD59-A6C34878D82A}">
                    <a16:rowId xmlns:a16="http://schemas.microsoft.com/office/drawing/2014/main" val="350747027"/>
                  </a:ext>
                </a:extLst>
              </a:tr>
              <a:tr h="333597">
                <a:tc>
                  <a:txBody>
                    <a:bodyPr/>
                    <a:lstStyle/>
                    <a:p>
                      <a:pPr lvl="0" algn="just"/>
                      <a:r>
                        <a:rPr lang="en-US" sz="1600" dirty="0">
                          <a:latin typeface="Book Antiqua" panose="02040602050305030304" pitchFamily="18" charset="0"/>
                        </a:rPr>
                        <a:t>Status</a:t>
                      </a:r>
                      <a:endParaRPr lang="en-IN" sz="1600" dirty="0">
                        <a:latin typeface="Book Antiqua" panose="02040602050305030304" pitchFamily="18" charset="0"/>
                      </a:endParaRPr>
                    </a:p>
                  </a:txBody>
                  <a:tcPr/>
                </a:tc>
                <a:tc>
                  <a:txBody>
                    <a:bodyPr/>
                    <a:lstStyle/>
                    <a:p>
                      <a:pPr lvl="0" algn="just"/>
                      <a:r>
                        <a:rPr lang="en-US" sz="1600" dirty="0">
                          <a:latin typeface="Book Antiqua" panose="02040602050305030304" pitchFamily="18" charset="0"/>
                        </a:rPr>
                        <a:t>Result of Interview(String Datatype). Represented by text</a:t>
                      </a:r>
                      <a:endParaRPr lang="en-IN" sz="1600" dirty="0">
                        <a:latin typeface="Book Antiqua" panose="02040602050305030304" pitchFamily="18" charset="0"/>
                      </a:endParaRPr>
                    </a:p>
                  </a:txBody>
                  <a:tcPr/>
                </a:tc>
                <a:extLst>
                  <a:ext uri="{0D108BD9-81ED-4DB2-BD59-A6C34878D82A}">
                    <a16:rowId xmlns:a16="http://schemas.microsoft.com/office/drawing/2014/main" val="397596551"/>
                  </a:ext>
                </a:extLst>
              </a:tr>
              <a:tr h="312310">
                <a:tc>
                  <a:txBody>
                    <a:bodyPr/>
                    <a:lstStyle/>
                    <a:p>
                      <a:pPr lvl="0" algn="just"/>
                      <a:r>
                        <a:rPr lang="en-US" sz="1600" dirty="0" err="1">
                          <a:latin typeface="Book Antiqua" panose="02040602050305030304" pitchFamily="18" charset="0"/>
                        </a:rPr>
                        <a:t>Event_name</a:t>
                      </a:r>
                      <a:endParaRPr lang="en-IN" sz="1600" dirty="0">
                        <a:latin typeface="Book Antiqua" panose="02040602050305030304" pitchFamily="18" charset="0"/>
                      </a:endParaRPr>
                    </a:p>
                  </a:txBody>
                  <a:tcPr/>
                </a:tc>
                <a:tc>
                  <a:txBody>
                    <a:bodyPr/>
                    <a:lstStyle/>
                    <a:p>
                      <a:pPr lvl="0" algn="just"/>
                      <a:r>
                        <a:rPr lang="en-US" sz="1600" dirty="0">
                          <a:latin typeface="Book Antiqua" panose="02040602050305030304" pitchFamily="18" charset="0"/>
                        </a:rPr>
                        <a:t>Classified according to gender(Text)</a:t>
                      </a:r>
                      <a:endParaRPr lang="en-IN" sz="1600" dirty="0">
                        <a:latin typeface="Book Antiqua" panose="02040602050305030304" pitchFamily="18" charset="0"/>
                      </a:endParaRPr>
                    </a:p>
                  </a:txBody>
                  <a:tcPr/>
                </a:tc>
                <a:extLst>
                  <a:ext uri="{0D108BD9-81ED-4DB2-BD59-A6C34878D82A}">
                    <a16:rowId xmlns:a16="http://schemas.microsoft.com/office/drawing/2014/main" val="361178702"/>
                  </a:ext>
                </a:extLst>
              </a:tr>
              <a:tr h="319668">
                <a:tc>
                  <a:txBody>
                    <a:bodyPr/>
                    <a:lstStyle/>
                    <a:p>
                      <a:pPr lvl="0" algn="just"/>
                      <a:r>
                        <a:rPr lang="en-US" sz="1600" dirty="0">
                          <a:latin typeface="Book Antiqua" panose="02040602050305030304" pitchFamily="18" charset="0"/>
                        </a:rPr>
                        <a:t>Department</a:t>
                      </a:r>
                      <a:endParaRPr lang="en-IN" sz="1600" dirty="0">
                        <a:latin typeface="Book Antiqua" panose="02040602050305030304" pitchFamily="18" charset="0"/>
                      </a:endParaRPr>
                    </a:p>
                  </a:txBody>
                  <a:tcPr/>
                </a:tc>
                <a:tc>
                  <a:txBody>
                    <a:bodyPr/>
                    <a:lstStyle/>
                    <a:p>
                      <a:pPr lvl="0" algn="just"/>
                      <a:r>
                        <a:rPr lang="en-US" sz="1600" dirty="0">
                          <a:latin typeface="Book Antiqua" panose="02040602050305030304" pitchFamily="18" charset="0"/>
                        </a:rPr>
                        <a:t>Department for which the interview was taken(Text)</a:t>
                      </a:r>
                      <a:endParaRPr lang="en-IN" sz="1600" dirty="0">
                        <a:latin typeface="Book Antiqua" panose="02040602050305030304" pitchFamily="18" charset="0"/>
                      </a:endParaRPr>
                    </a:p>
                  </a:txBody>
                  <a:tcPr/>
                </a:tc>
                <a:extLst>
                  <a:ext uri="{0D108BD9-81ED-4DB2-BD59-A6C34878D82A}">
                    <a16:rowId xmlns:a16="http://schemas.microsoft.com/office/drawing/2014/main" val="4084842193"/>
                  </a:ext>
                </a:extLst>
              </a:tr>
              <a:tr h="525996">
                <a:tc>
                  <a:txBody>
                    <a:bodyPr/>
                    <a:lstStyle/>
                    <a:p>
                      <a:pPr lvl="0" algn="just"/>
                      <a:r>
                        <a:rPr lang="en-US" sz="1600" dirty="0">
                          <a:latin typeface="Book Antiqua" panose="02040602050305030304" pitchFamily="18" charset="0"/>
                        </a:rPr>
                        <a:t>Post Name</a:t>
                      </a:r>
                      <a:endParaRPr lang="en-IN" sz="1600" dirty="0">
                        <a:latin typeface="Book Antiqua" panose="02040602050305030304" pitchFamily="18" charset="0"/>
                      </a:endParaRPr>
                    </a:p>
                  </a:txBody>
                  <a:tcPr/>
                </a:tc>
                <a:tc>
                  <a:txBody>
                    <a:bodyPr/>
                    <a:lstStyle/>
                    <a:p>
                      <a:pPr lvl="0" algn="just"/>
                      <a:r>
                        <a:rPr lang="en-US" sz="1600" dirty="0">
                          <a:latin typeface="Book Antiqua" panose="02040602050305030304" pitchFamily="18" charset="0"/>
                        </a:rPr>
                        <a:t>Define the post tier(General format). Includes text &amp; numbers denoting a specific code.</a:t>
                      </a:r>
                      <a:endParaRPr lang="en-IN" sz="1600" dirty="0">
                        <a:latin typeface="Book Antiqua" panose="02040602050305030304" pitchFamily="18" charset="0"/>
                      </a:endParaRPr>
                    </a:p>
                  </a:txBody>
                  <a:tcPr/>
                </a:tc>
                <a:extLst>
                  <a:ext uri="{0D108BD9-81ED-4DB2-BD59-A6C34878D82A}">
                    <a16:rowId xmlns:a16="http://schemas.microsoft.com/office/drawing/2014/main" val="2912815252"/>
                  </a:ext>
                </a:extLst>
              </a:tr>
              <a:tr h="525996">
                <a:tc>
                  <a:txBody>
                    <a:bodyPr/>
                    <a:lstStyle/>
                    <a:p>
                      <a:pPr lvl="0" algn="just"/>
                      <a:r>
                        <a:rPr lang="en-US" sz="1600" dirty="0">
                          <a:latin typeface="Book Antiqua" panose="02040602050305030304" pitchFamily="18" charset="0"/>
                        </a:rPr>
                        <a:t>Offered Salary</a:t>
                      </a:r>
                      <a:endParaRPr lang="en-IN" sz="1600" dirty="0">
                        <a:latin typeface="Book Antiqua" panose="02040602050305030304" pitchFamily="18" charset="0"/>
                      </a:endParaRPr>
                    </a:p>
                  </a:txBody>
                  <a:tcPr/>
                </a:tc>
                <a:tc>
                  <a:txBody>
                    <a:bodyPr/>
                    <a:lstStyle/>
                    <a:p>
                      <a:pPr lvl="0" algn="just"/>
                      <a:r>
                        <a:rPr lang="en-US" sz="1600" dirty="0">
                          <a:latin typeface="Book Antiqua" panose="02040602050305030304" pitchFamily="18" charset="0"/>
                        </a:rPr>
                        <a:t>Salary offered for the position for which interview was taken.(Int Datatype). Represented by numbers.</a:t>
                      </a:r>
                      <a:endParaRPr lang="en-IN" sz="1600" dirty="0">
                        <a:latin typeface="Book Antiqua" panose="02040602050305030304" pitchFamily="18" charset="0"/>
                      </a:endParaRPr>
                    </a:p>
                  </a:txBody>
                  <a:tcPr/>
                </a:tc>
                <a:extLst>
                  <a:ext uri="{0D108BD9-81ED-4DB2-BD59-A6C34878D82A}">
                    <a16:rowId xmlns:a16="http://schemas.microsoft.com/office/drawing/2014/main" val="225988816"/>
                  </a:ext>
                </a:extLst>
              </a:tr>
            </a:tbl>
          </a:graphicData>
        </a:graphic>
      </p:graphicFrame>
    </p:spTree>
    <p:extLst>
      <p:ext uri="{BB962C8B-B14F-4D97-AF65-F5344CB8AC3E}">
        <p14:creationId xmlns:p14="http://schemas.microsoft.com/office/powerpoint/2010/main" val="3753404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C0F3A0-0C0A-C39F-8F56-01ADA8FCB9E2}"/>
              </a:ext>
            </a:extLst>
          </p:cNvPr>
          <p:cNvSpPr/>
          <p:nvPr/>
        </p:nvSpPr>
        <p:spPr>
          <a:xfrm>
            <a:off x="3613917" y="1737932"/>
            <a:ext cx="4243470"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cap="none" spc="0" dirty="0">
                <a:ln/>
                <a:solidFill>
                  <a:schemeClr val="accent4"/>
                </a:solidFill>
                <a:effectLst/>
                <a:latin typeface="Book Antiqua" panose="02040602050305030304" pitchFamily="18" charset="0"/>
              </a:rPr>
              <a:t>Checking for Missing Data</a:t>
            </a:r>
          </a:p>
        </p:txBody>
      </p:sp>
      <p:graphicFrame>
        <p:nvGraphicFramePr>
          <p:cNvPr id="2" name="Table 4">
            <a:extLst>
              <a:ext uri="{FF2B5EF4-FFF2-40B4-BE49-F238E27FC236}">
                <a16:creationId xmlns:a16="http://schemas.microsoft.com/office/drawing/2014/main" id="{81623233-86E9-430E-C970-A5043BEAA1BD}"/>
              </a:ext>
            </a:extLst>
          </p:cNvPr>
          <p:cNvGraphicFramePr>
            <a:graphicFrameLocks noGrp="1"/>
          </p:cNvGraphicFramePr>
          <p:nvPr>
            <p:extLst>
              <p:ext uri="{D42A27DB-BD31-4B8C-83A1-F6EECF244321}">
                <p14:modId xmlns:p14="http://schemas.microsoft.com/office/powerpoint/2010/main" val="2362900321"/>
              </p:ext>
            </p:extLst>
          </p:nvPr>
        </p:nvGraphicFramePr>
        <p:xfrm>
          <a:off x="2032000" y="2348255"/>
          <a:ext cx="8128000" cy="3209368"/>
        </p:xfrm>
        <a:graphic>
          <a:graphicData uri="http://schemas.openxmlformats.org/drawingml/2006/table">
            <a:tbl>
              <a:tblPr firstRow="1" bandRow="1">
                <a:tableStyleId>{5C22544A-7EE6-4342-B048-85BDC9FD1C3A}</a:tableStyleId>
              </a:tblPr>
              <a:tblGrid>
                <a:gridCol w="1742734">
                  <a:extLst>
                    <a:ext uri="{9D8B030D-6E8A-4147-A177-3AD203B41FA5}">
                      <a16:colId xmlns:a16="http://schemas.microsoft.com/office/drawing/2014/main" val="3261495012"/>
                    </a:ext>
                  </a:extLst>
                </a:gridCol>
                <a:gridCol w="6385266">
                  <a:extLst>
                    <a:ext uri="{9D8B030D-6E8A-4147-A177-3AD203B41FA5}">
                      <a16:colId xmlns:a16="http://schemas.microsoft.com/office/drawing/2014/main" val="4076826769"/>
                    </a:ext>
                  </a:extLst>
                </a:gridCol>
              </a:tblGrid>
              <a:tr h="302193">
                <a:tc>
                  <a:txBody>
                    <a:bodyPr/>
                    <a:lstStyle/>
                    <a:p>
                      <a:pPr lvl="0" algn="just"/>
                      <a:r>
                        <a:rPr lang="en-US" sz="1600" dirty="0">
                          <a:latin typeface="Book Antiqua" panose="02040602050305030304" pitchFamily="18" charset="0"/>
                        </a:rPr>
                        <a:t>Column Name</a:t>
                      </a:r>
                      <a:endParaRPr lang="en-IN" sz="1600" dirty="0">
                        <a:latin typeface="Book Antiqua" panose="02040602050305030304" pitchFamily="18" charset="0"/>
                      </a:endParaRPr>
                    </a:p>
                  </a:txBody>
                  <a:tcPr/>
                </a:tc>
                <a:tc>
                  <a:txBody>
                    <a:bodyPr/>
                    <a:lstStyle/>
                    <a:p>
                      <a:pPr lvl="0" algn="just"/>
                      <a:r>
                        <a:rPr lang="en-US" sz="1600" dirty="0">
                          <a:latin typeface="Book Antiqua" panose="02040602050305030304" pitchFamily="18" charset="0"/>
                        </a:rPr>
                        <a:t>Missing Data if any</a:t>
                      </a:r>
                      <a:endParaRPr lang="en-IN" sz="1600" dirty="0">
                        <a:latin typeface="Book Antiqua" panose="02040602050305030304" pitchFamily="18" charset="0"/>
                      </a:endParaRPr>
                    </a:p>
                  </a:txBody>
                  <a:tcPr/>
                </a:tc>
                <a:extLst>
                  <a:ext uri="{0D108BD9-81ED-4DB2-BD59-A6C34878D82A}">
                    <a16:rowId xmlns:a16="http://schemas.microsoft.com/office/drawing/2014/main" val="1176753126"/>
                  </a:ext>
                </a:extLst>
              </a:tr>
              <a:tr h="302193">
                <a:tc>
                  <a:txBody>
                    <a:bodyPr/>
                    <a:lstStyle/>
                    <a:p>
                      <a:pPr lvl="0" algn="just"/>
                      <a:r>
                        <a:rPr lang="en-US" sz="1600" dirty="0" err="1">
                          <a:latin typeface="Book Antiqua" panose="02040602050305030304" pitchFamily="18" charset="0"/>
                        </a:rPr>
                        <a:t>Application_id</a:t>
                      </a:r>
                      <a:endParaRPr lang="en-IN" sz="1600" dirty="0">
                        <a:latin typeface="Book Antiqua" panose="02040602050305030304" pitchFamily="18" charset="0"/>
                      </a:endParaRPr>
                    </a:p>
                  </a:txBody>
                  <a:tcPr/>
                </a:tc>
                <a:tc>
                  <a:txBody>
                    <a:bodyPr/>
                    <a:lstStyle/>
                    <a:p>
                      <a:pPr lvl="0" algn="just"/>
                      <a:r>
                        <a:rPr lang="en-US" sz="1600" dirty="0">
                          <a:latin typeface="Book Antiqua" panose="02040602050305030304" pitchFamily="18" charset="0"/>
                        </a:rPr>
                        <a:t>No missing data in this column.</a:t>
                      </a:r>
                      <a:endParaRPr lang="en-IN" sz="1600" dirty="0">
                        <a:latin typeface="Book Antiqua" panose="02040602050305030304" pitchFamily="18" charset="0"/>
                      </a:endParaRPr>
                    </a:p>
                  </a:txBody>
                  <a:tcPr/>
                </a:tc>
                <a:extLst>
                  <a:ext uri="{0D108BD9-81ED-4DB2-BD59-A6C34878D82A}">
                    <a16:rowId xmlns:a16="http://schemas.microsoft.com/office/drawing/2014/main" val="1396778604"/>
                  </a:ext>
                </a:extLst>
              </a:tr>
              <a:tr h="302193">
                <a:tc>
                  <a:txBody>
                    <a:bodyPr/>
                    <a:lstStyle/>
                    <a:p>
                      <a:pPr lvl="0" algn="just"/>
                      <a:r>
                        <a:rPr lang="en-US" sz="1600" dirty="0">
                          <a:latin typeface="Book Antiqua" panose="02040602050305030304" pitchFamily="18" charset="0"/>
                        </a:rPr>
                        <a:t>Interview Taken on</a:t>
                      </a:r>
                      <a:endParaRPr lang="en-IN" sz="1600" dirty="0">
                        <a:latin typeface="Book Antiqua" panose="02040602050305030304" pitchFamily="18" charset="0"/>
                      </a:endParaRPr>
                    </a:p>
                  </a:txBody>
                  <a:tcPr/>
                </a:tc>
                <a:tc>
                  <a:txBody>
                    <a:bodyPr/>
                    <a:lstStyle/>
                    <a:p>
                      <a:pPr lvl="0" algn="just"/>
                      <a:r>
                        <a:rPr lang="en-US" sz="1600" dirty="0">
                          <a:latin typeface="Book Antiqua" panose="02040602050305030304" pitchFamily="18" charset="0"/>
                        </a:rPr>
                        <a:t>No missing data.</a:t>
                      </a:r>
                      <a:endParaRPr lang="en-IN" sz="1600" dirty="0">
                        <a:latin typeface="Book Antiqua" panose="02040602050305030304" pitchFamily="18" charset="0"/>
                      </a:endParaRPr>
                    </a:p>
                  </a:txBody>
                  <a:tcPr/>
                </a:tc>
                <a:extLst>
                  <a:ext uri="{0D108BD9-81ED-4DB2-BD59-A6C34878D82A}">
                    <a16:rowId xmlns:a16="http://schemas.microsoft.com/office/drawing/2014/main" val="350747027"/>
                  </a:ext>
                </a:extLst>
              </a:tr>
              <a:tr h="302193">
                <a:tc>
                  <a:txBody>
                    <a:bodyPr/>
                    <a:lstStyle/>
                    <a:p>
                      <a:pPr lvl="0" algn="just"/>
                      <a:r>
                        <a:rPr lang="en-US" sz="1600" dirty="0">
                          <a:latin typeface="Book Antiqua" panose="02040602050305030304" pitchFamily="18" charset="0"/>
                        </a:rPr>
                        <a:t>Status</a:t>
                      </a:r>
                      <a:endParaRPr lang="en-IN" sz="1600" dirty="0">
                        <a:latin typeface="Book Antiqua" panose="02040602050305030304" pitchFamily="18" charset="0"/>
                      </a:endParaRPr>
                    </a:p>
                  </a:txBody>
                  <a:tcPr/>
                </a:tc>
                <a:tc>
                  <a:txBody>
                    <a:bodyPr/>
                    <a:lstStyle/>
                    <a:p>
                      <a:pPr lvl="0" algn="just"/>
                      <a:r>
                        <a:rPr lang="en-US" sz="1600" dirty="0">
                          <a:latin typeface="Book Antiqua" panose="02040602050305030304" pitchFamily="18" charset="0"/>
                        </a:rPr>
                        <a:t>No missing data.</a:t>
                      </a:r>
                      <a:endParaRPr lang="en-IN" sz="1600" dirty="0">
                        <a:latin typeface="Book Antiqua" panose="02040602050305030304" pitchFamily="18" charset="0"/>
                      </a:endParaRPr>
                    </a:p>
                  </a:txBody>
                  <a:tcPr/>
                </a:tc>
                <a:extLst>
                  <a:ext uri="{0D108BD9-81ED-4DB2-BD59-A6C34878D82A}">
                    <a16:rowId xmlns:a16="http://schemas.microsoft.com/office/drawing/2014/main" val="397596551"/>
                  </a:ext>
                </a:extLst>
              </a:tr>
              <a:tr h="302193">
                <a:tc>
                  <a:txBody>
                    <a:bodyPr/>
                    <a:lstStyle/>
                    <a:p>
                      <a:pPr lvl="0" algn="just"/>
                      <a:r>
                        <a:rPr lang="en-US" sz="1600" dirty="0" err="1">
                          <a:latin typeface="Book Antiqua" panose="02040602050305030304" pitchFamily="18" charset="0"/>
                        </a:rPr>
                        <a:t>Event_name</a:t>
                      </a:r>
                      <a:endParaRPr lang="en-IN" sz="1600" dirty="0">
                        <a:latin typeface="Book Antiqua" panose="02040602050305030304" pitchFamily="18" charset="0"/>
                      </a:endParaRPr>
                    </a:p>
                  </a:txBody>
                  <a:tcPr/>
                </a:tc>
                <a:tc>
                  <a:txBody>
                    <a:bodyPr/>
                    <a:lstStyle/>
                    <a:p>
                      <a:pPr lvl="0" algn="just"/>
                      <a:r>
                        <a:rPr lang="en-US" sz="1600" dirty="0">
                          <a:latin typeface="Book Antiqua" panose="02040602050305030304" pitchFamily="18" charset="0"/>
                        </a:rPr>
                        <a:t>This column has 15 rows where the data is missing(No values present). </a:t>
                      </a:r>
                      <a:endParaRPr lang="en-IN" sz="1600" dirty="0">
                        <a:latin typeface="Book Antiqua" panose="02040602050305030304" pitchFamily="18" charset="0"/>
                      </a:endParaRPr>
                    </a:p>
                  </a:txBody>
                  <a:tcPr/>
                </a:tc>
                <a:extLst>
                  <a:ext uri="{0D108BD9-81ED-4DB2-BD59-A6C34878D82A}">
                    <a16:rowId xmlns:a16="http://schemas.microsoft.com/office/drawing/2014/main" val="361178702"/>
                  </a:ext>
                </a:extLst>
              </a:tr>
              <a:tr h="302193">
                <a:tc>
                  <a:txBody>
                    <a:bodyPr/>
                    <a:lstStyle/>
                    <a:p>
                      <a:pPr lvl="0" algn="just"/>
                      <a:r>
                        <a:rPr lang="en-US" sz="1600" dirty="0">
                          <a:latin typeface="Book Antiqua" panose="02040602050305030304" pitchFamily="18" charset="0"/>
                        </a:rPr>
                        <a:t>Department</a:t>
                      </a:r>
                      <a:endParaRPr lang="en-IN" sz="1600" dirty="0">
                        <a:latin typeface="Book Antiqua" panose="02040602050305030304" pitchFamily="18" charset="0"/>
                      </a:endParaRPr>
                    </a:p>
                  </a:txBody>
                  <a:tcPr/>
                </a:tc>
                <a:tc>
                  <a:txBody>
                    <a:bodyPr/>
                    <a:lstStyle/>
                    <a:p>
                      <a:pPr lvl="0" algn="just"/>
                      <a:r>
                        <a:rPr lang="en-US" sz="1600" dirty="0">
                          <a:latin typeface="Book Antiqua" panose="02040602050305030304" pitchFamily="18" charset="0"/>
                        </a:rPr>
                        <a:t>No missing data.</a:t>
                      </a:r>
                      <a:endParaRPr lang="en-IN" sz="1600" dirty="0">
                        <a:latin typeface="Book Antiqua" panose="02040602050305030304" pitchFamily="18" charset="0"/>
                      </a:endParaRPr>
                    </a:p>
                  </a:txBody>
                  <a:tcPr/>
                </a:tc>
                <a:extLst>
                  <a:ext uri="{0D108BD9-81ED-4DB2-BD59-A6C34878D82A}">
                    <a16:rowId xmlns:a16="http://schemas.microsoft.com/office/drawing/2014/main" val="4084842193"/>
                  </a:ext>
                </a:extLst>
              </a:tr>
              <a:tr h="374728">
                <a:tc>
                  <a:txBody>
                    <a:bodyPr/>
                    <a:lstStyle/>
                    <a:p>
                      <a:pPr lvl="0" algn="just"/>
                      <a:r>
                        <a:rPr lang="en-US" sz="1600" dirty="0">
                          <a:latin typeface="Book Antiqua" panose="02040602050305030304" pitchFamily="18" charset="0"/>
                        </a:rPr>
                        <a:t>Post Name</a:t>
                      </a:r>
                      <a:endParaRPr lang="en-IN" sz="1600" dirty="0">
                        <a:latin typeface="Book Antiqua" panose="02040602050305030304" pitchFamily="18" charset="0"/>
                      </a:endParaRPr>
                    </a:p>
                  </a:txBody>
                  <a:tcPr/>
                </a:tc>
                <a:tc>
                  <a:txBody>
                    <a:bodyPr/>
                    <a:lstStyle/>
                    <a:p>
                      <a:pPr lvl="0" algn="just"/>
                      <a:r>
                        <a:rPr lang="en-US" sz="1600" dirty="0">
                          <a:latin typeface="Book Antiqua" panose="02040602050305030304" pitchFamily="18" charset="0"/>
                        </a:rPr>
                        <a:t>1 missing data.</a:t>
                      </a:r>
                      <a:endParaRPr lang="en-IN" sz="1600" dirty="0">
                        <a:latin typeface="Book Antiqua" panose="02040602050305030304" pitchFamily="18" charset="0"/>
                      </a:endParaRPr>
                    </a:p>
                  </a:txBody>
                  <a:tcPr/>
                </a:tc>
                <a:extLst>
                  <a:ext uri="{0D108BD9-81ED-4DB2-BD59-A6C34878D82A}">
                    <a16:rowId xmlns:a16="http://schemas.microsoft.com/office/drawing/2014/main" val="2912815252"/>
                  </a:ext>
                </a:extLst>
              </a:tr>
              <a:tr h="318302">
                <a:tc>
                  <a:txBody>
                    <a:bodyPr/>
                    <a:lstStyle/>
                    <a:p>
                      <a:pPr lvl="0" algn="just"/>
                      <a:r>
                        <a:rPr lang="en-US" sz="1600" dirty="0">
                          <a:latin typeface="Book Antiqua" panose="02040602050305030304" pitchFamily="18" charset="0"/>
                        </a:rPr>
                        <a:t>Offered Salary</a:t>
                      </a:r>
                      <a:endParaRPr lang="en-IN" sz="1600" dirty="0">
                        <a:latin typeface="Book Antiqua" panose="02040602050305030304" pitchFamily="18" charset="0"/>
                      </a:endParaRPr>
                    </a:p>
                  </a:txBody>
                  <a:tcPr/>
                </a:tc>
                <a:tc>
                  <a:txBody>
                    <a:bodyPr/>
                    <a:lstStyle/>
                    <a:p>
                      <a:pPr lvl="0" algn="just"/>
                      <a:r>
                        <a:rPr lang="en-US" sz="1600" dirty="0">
                          <a:latin typeface="Book Antiqua" panose="02040602050305030304" pitchFamily="18" charset="0"/>
                        </a:rPr>
                        <a:t>1 blank row in this column.</a:t>
                      </a:r>
                      <a:endParaRPr lang="en-IN" sz="1600" dirty="0">
                        <a:latin typeface="Book Antiqua" panose="02040602050305030304" pitchFamily="18" charset="0"/>
                      </a:endParaRPr>
                    </a:p>
                  </a:txBody>
                  <a:tcPr/>
                </a:tc>
                <a:extLst>
                  <a:ext uri="{0D108BD9-81ED-4DB2-BD59-A6C34878D82A}">
                    <a16:rowId xmlns:a16="http://schemas.microsoft.com/office/drawing/2014/main" val="225988816"/>
                  </a:ext>
                </a:extLst>
              </a:tr>
            </a:tbl>
          </a:graphicData>
        </a:graphic>
      </p:graphicFrame>
      <p:sp>
        <p:nvSpPr>
          <p:cNvPr id="3" name="Rectangle 2">
            <a:extLst>
              <a:ext uri="{FF2B5EF4-FFF2-40B4-BE49-F238E27FC236}">
                <a16:creationId xmlns:a16="http://schemas.microsoft.com/office/drawing/2014/main" id="{F2630C34-6449-4FAD-A59C-AC2770334519}"/>
              </a:ext>
            </a:extLst>
          </p:cNvPr>
          <p:cNvSpPr/>
          <p:nvPr/>
        </p:nvSpPr>
        <p:spPr>
          <a:xfrm>
            <a:off x="130685" y="5865244"/>
            <a:ext cx="12061315" cy="584775"/>
          </a:xfrm>
          <a:prstGeom prst="rect">
            <a:avLst/>
          </a:prstGeom>
          <a:noFill/>
        </p:spPr>
        <p:txBody>
          <a:bodyPr wrap="none" lIns="91440" tIns="45720" rIns="91440" bIns="45720">
            <a:spAutoFit/>
          </a:bodyPr>
          <a:lstStyle/>
          <a:p>
            <a:pPr algn="ctr"/>
            <a:r>
              <a:rPr lang="en-US" sz="1600" b="1" cap="none" spc="0" dirty="0">
                <a:ln w="0"/>
                <a:highlight>
                  <a:srgbClr val="000000"/>
                </a:highlight>
                <a:latin typeface="Book Antiqua" panose="02040602050305030304" pitchFamily="18" charset="0"/>
              </a:rPr>
              <a:t>NOTE: We will do Missing Value Treatment for those rows which have no values in them. Here we can see that these rows are </a:t>
            </a:r>
          </a:p>
          <a:p>
            <a:pPr algn="ctr"/>
            <a:r>
              <a:rPr lang="en-US" sz="1600" b="1" cap="none" spc="0" dirty="0">
                <a:ln w="0"/>
                <a:highlight>
                  <a:srgbClr val="000000"/>
                </a:highlight>
                <a:latin typeface="Book Antiqua" panose="02040602050305030304" pitchFamily="18" charset="0"/>
              </a:rPr>
              <a:t>very less in numbers so we can just use filters in excel to not include those data in the fina</a:t>
            </a:r>
            <a:r>
              <a:rPr lang="en-US" sz="1600" b="1" dirty="0">
                <a:ln w="0"/>
                <a:highlight>
                  <a:srgbClr val="000000"/>
                </a:highlight>
                <a:latin typeface="Book Antiqua" panose="02040602050305030304" pitchFamily="18" charset="0"/>
              </a:rPr>
              <a:t>l sheet and Visualization</a:t>
            </a:r>
            <a:r>
              <a:rPr lang="en-US" sz="1400" cap="none" spc="0" dirty="0">
                <a:ln w="0"/>
                <a:effectLst>
                  <a:outerShdw blurRad="38100" dist="25400" dir="5400000" algn="ctr" rotWithShape="0">
                    <a:srgbClr val="6E747A">
                      <a:alpha val="43000"/>
                    </a:srgbClr>
                  </a:outerShdw>
                </a:effectLst>
                <a:highlight>
                  <a:srgbClr val="000000"/>
                </a:highlight>
              </a:rPr>
              <a:t>.</a:t>
            </a:r>
          </a:p>
        </p:txBody>
      </p:sp>
    </p:spTree>
    <p:extLst>
      <p:ext uri="{BB962C8B-B14F-4D97-AF65-F5344CB8AC3E}">
        <p14:creationId xmlns:p14="http://schemas.microsoft.com/office/powerpoint/2010/main" val="67890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C0F3A0-0C0A-C39F-8F56-01ADA8FCB9E2}"/>
              </a:ext>
            </a:extLst>
          </p:cNvPr>
          <p:cNvSpPr/>
          <p:nvPr/>
        </p:nvSpPr>
        <p:spPr>
          <a:xfrm>
            <a:off x="1138886" y="606179"/>
            <a:ext cx="8067460" cy="477054"/>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cap="none" spc="0" dirty="0">
                <a:ln/>
                <a:solidFill>
                  <a:schemeClr val="accent4"/>
                </a:solidFill>
                <a:effectLst/>
                <a:latin typeface="Book Antiqua" panose="02040602050305030304" pitchFamily="18" charset="0"/>
              </a:rPr>
              <a:t>Data Cleaning &amp; Missing Value Treatment:</a:t>
            </a:r>
          </a:p>
        </p:txBody>
      </p:sp>
      <p:sp>
        <p:nvSpPr>
          <p:cNvPr id="2" name="TextBox 1">
            <a:extLst>
              <a:ext uri="{FF2B5EF4-FFF2-40B4-BE49-F238E27FC236}">
                <a16:creationId xmlns:a16="http://schemas.microsoft.com/office/drawing/2014/main" id="{0BFE4135-9DF8-F37C-5EB7-4A27C89E7ED2}"/>
              </a:ext>
            </a:extLst>
          </p:cNvPr>
          <p:cNvSpPr txBox="1"/>
          <p:nvPr/>
        </p:nvSpPr>
        <p:spPr>
          <a:xfrm>
            <a:off x="1128773" y="1443182"/>
            <a:ext cx="4234368" cy="5262979"/>
          </a:xfrm>
          <a:prstGeom prst="rect">
            <a:avLst/>
          </a:prstGeom>
          <a:noFill/>
        </p:spPr>
        <p:txBody>
          <a:bodyPr wrap="square" rtlCol="0">
            <a:spAutoFit/>
          </a:bodyPr>
          <a:lstStyle/>
          <a:p>
            <a:pPr marL="342900" indent="-342900" algn="just">
              <a:buAutoNum type="arabicPeriod"/>
            </a:pPr>
            <a:r>
              <a:rPr lang="en-US" sz="1600" dirty="0">
                <a:latin typeface="Book Antiqua" panose="02040602050305030304" pitchFamily="18" charset="0"/>
              </a:rPr>
              <a:t>We have removed those missing rows from the sheet in Excel to make the data more efficient for visualization and Insight Extraction. This process is very important when analyzing any data for a business because Missing Values &amp; Outliers can skew our observations. </a:t>
            </a:r>
          </a:p>
          <a:p>
            <a:pPr marL="342900" indent="-342900" algn="just">
              <a:buAutoNum type="arabicPeriod"/>
            </a:pPr>
            <a:r>
              <a:rPr lang="en-US" sz="1600" dirty="0">
                <a:latin typeface="Book Antiqua" panose="02040602050305030304" pitchFamily="18" charset="0"/>
              </a:rPr>
              <a:t>If Missing values are very large in numbers then we cant remove all those rows. In this case we replace these missing values either by MEAN, MEDIAN or any other Data That we Think fits.</a:t>
            </a:r>
          </a:p>
          <a:p>
            <a:pPr marL="342900" indent="-342900" algn="just">
              <a:buAutoNum type="arabicPeriod"/>
            </a:pPr>
            <a:r>
              <a:rPr lang="en-IN" sz="1600" dirty="0">
                <a:latin typeface="Book Antiqua" panose="02040602050305030304" pitchFamily="18" charset="0"/>
              </a:rPr>
              <a:t>In the 6</a:t>
            </a:r>
            <a:r>
              <a:rPr lang="en-IN" sz="1600" baseline="30000" dirty="0">
                <a:latin typeface="Book Antiqua" panose="02040602050305030304" pitchFamily="18" charset="0"/>
              </a:rPr>
              <a:t>th</a:t>
            </a:r>
            <a:r>
              <a:rPr lang="en-IN" sz="1600" dirty="0">
                <a:latin typeface="Book Antiqua" panose="02040602050305030304" pitchFamily="18" charset="0"/>
              </a:rPr>
              <a:t> column where ‘Post Tiers’ data is available the code for each tier is a combination of one letter and a number clubbed together but one of the data category(‘c-10’) contains ‘-’  in between. To make the data look nicer we will remove the ‘-’ to give it a more efficient look. </a:t>
            </a:r>
          </a:p>
        </p:txBody>
      </p:sp>
      <p:pic>
        <p:nvPicPr>
          <p:cNvPr id="15" name="Picture 14">
            <a:extLst>
              <a:ext uri="{FF2B5EF4-FFF2-40B4-BE49-F238E27FC236}">
                <a16:creationId xmlns:a16="http://schemas.microsoft.com/office/drawing/2014/main" id="{812F367F-0DAC-4F77-0CBF-5B5544DE9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634" y="2049629"/>
            <a:ext cx="2107057" cy="4328535"/>
          </a:xfrm>
          <a:prstGeom prst="rect">
            <a:avLst/>
          </a:prstGeom>
        </p:spPr>
      </p:pic>
      <p:pic>
        <p:nvPicPr>
          <p:cNvPr id="19" name="Picture 18">
            <a:extLst>
              <a:ext uri="{FF2B5EF4-FFF2-40B4-BE49-F238E27FC236}">
                <a16:creationId xmlns:a16="http://schemas.microsoft.com/office/drawing/2014/main" id="{104E9261-DCB0-E087-0574-DBE8AF8DD6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691" y="2049628"/>
            <a:ext cx="2032000" cy="4328535"/>
          </a:xfrm>
          <a:prstGeom prst="rect">
            <a:avLst/>
          </a:prstGeom>
        </p:spPr>
      </p:pic>
      <p:pic>
        <p:nvPicPr>
          <p:cNvPr id="23" name="Picture 22">
            <a:extLst>
              <a:ext uri="{FF2B5EF4-FFF2-40B4-BE49-F238E27FC236}">
                <a16:creationId xmlns:a16="http://schemas.microsoft.com/office/drawing/2014/main" id="{4BCE75AE-33B0-74B4-EE90-9898FF76B7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2691" y="2049628"/>
            <a:ext cx="2032001" cy="4328536"/>
          </a:xfrm>
          <a:prstGeom prst="rect">
            <a:avLst/>
          </a:prstGeom>
        </p:spPr>
      </p:pic>
      <p:sp>
        <p:nvSpPr>
          <p:cNvPr id="26" name="Rectangle 25">
            <a:extLst>
              <a:ext uri="{FF2B5EF4-FFF2-40B4-BE49-F238E27FC236}">
                <a16:creationId xmlns:a16="http://schemas.microsoft.com/office/drawing/2014/main" id="{D38ACE85-0AEF-9289-BFF1-809B036ACE89}"/>
              </a:ext>
            </a:extLst>
          </p:cNvPr>
          <p:cNvSpPr/>
          <p:nvPr/>
        </p:nvSpPr>
        <p:spPr>
          <a:xfrm>
            <a:off x="5671127" y="4479636"/>
            <a:ext cx="600364" cy="15701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8FD315D8-57E6-0B67-7DC9-ADDFDDE3A199}"/>
              </a:ext>
            </a:extLst>
          </p:cNvPr>
          <p:cNvSpPr/>
          <p:nvPr/>
        </p:nvSpPr>
        <p:spPr>
          <a:xfrm>
            <a:off x="6610350" y="2241735"/>
            <a:ext cx="732558" cy="24429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20061204-3D75-8700-2ED6-913DCB296A76}"/>
              </a:ext>
            </a:extLst>
          </p:cNvPr>
          <p:cNvSpPr/>
          <p:nvPr/>
        </p:nvSpPr>
        <p:spPr>
          <a:xfrm>
            <a:off x="8553450" y="2241735"/>
            <a:ext cx="896515" cy="24429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3C9F9995-DDDA-D463-A2CC-CDC64BD30402}"/>
              </a:ext>
            </a:extLst>
          </p:cNvPr>
          <p:cNvSpPr/>
          <p:nvPr/>
        </p:nvSpPr>
        <p:spPr>
          <a:xfrm>
            <a:off x="7638474" y="5676900"/>
            <a:ext cx="914976" cy="24429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238BBA8B-B2E5-D6E1-9860-CB3C555CE046}"/>
              </a:ext>
            </a:extLst>
          </p:cNvPr>
          <p:cNvSpPr/>
          <p:nvPr/>
        </p:nvSpPr>
        <p:spPr>
          <a:xfrm>
            <a:off x="10810875" y="2241734"/>
            <a:ext cx="743816" cy="330016"/>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3E0FC699-FBDC-943C-D386-33277A12D382}"/>
              </a:ext>
            </a:extLst>
          </p:cNvPr>
          <p:cNvSpPr/>
          <p:nvPr/>
        </p:nvSpPr>
        <p:spPr>
          <a:xfrm>
            <a:off x="9670474" y="4479636"/>
            <a:ext cx="633555" cy="25428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DAFD2D05-F1E0-2745-4EB2-A1E5CA0DDD6D}"/>
              </a:ext>
            </a:extLst>
          </p:cNvPr>
          <p:cNvSpPr/>
          <p:nvPr/>
        </p:nvSpPr>
        <p:spPr>
          <a:xfrm>
            <a:off x="9763125" y="4857750"/>
            <a:ext cx="633555" cy="15240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Left 33">
            <a:extLst>
              <a:ext uri="{FF2B5EF4-FFF2-40B4-BE49-F238E27FC236}">
                <a16:creationId xmlns:a16="http://schemas.microsoft.com/office/drawing/2014/main" id="{65F22C37-E56B-D739-1189-2E4C77C1A5DB}"/>
              </a:ext>
            </a:extLst>
          </p:cNvPr>
          <p:cNvSpPr/>
          <p:nvPr/>
        </p:nvSpPr>
        <p:spPr>
          <a:xfrm>
            <a:off x="10437667" y="4857750"/>
            <a:ext cx="304224"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C06DE1B8-2AFA-54AB-8126-0E527F43D664}"/>
              </a:ext>
            </a:extLst>
          </p:cNvPr>
          <p:cNvSpPr/>
          <p:nvPr/>
        </p:nvSpPr>
        <p:spPr>
          <a:xfrm>
            <a:off x="10810875" y="4636656"/>
            <a:ext cx="1171575" cy="415408"/>
          </a:xfrm>
          <a:prstGeom prst="rect">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Converted to ‘c10’</a:t>
            </a:r>
            <a:endParaRPr lang="en-IN" sz="1200" dirty="0"/>
          </a:p>
        </p:txBody>
      </p:sp>
    </p:spTree>
    <p:extLst>
      <p:ext uri="{BB962C8B-B14F-4D97-AF65-F5344CB8AC3E}">
        <p14:creationId xmlns:p14="http://schemas.microsoft.com/office/powerpoint/2010/main" val="1154820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FE4135-9DF8-F37C-5EB7-4A27C89E7ED2}"/>
              </a:ext>
            </a:extLst>
          </p:cNvPr>
          <p:cNvSpPr txBox="1"/>
          <p:nvPr/>
        </p:nvSpPr>
        <p:spPr>
          <a:xfrm>
            <a:off x="618565" y="2049628"/>
            <a:ext cx="4617286" cy="3785652"/>
          </a:xfrm>
          <a:prstGeom prst="rect">
            <a:avLst/>
          </a:prstGeom>
          <a:noFill/>
        </p:spPr>
        <p:txBody>
          <a:bodyPr wrap="square" rtlCol="0">
            <a:spAutoFit/>
          </a:bodyPr>
          <a:lstStyle/>
          <a:p>
            <a:pPr marL="342900" indent="-342900" algn="just">
              <a:buAutoNum type="arabicPeriod"/>
            </a:pPr>
            <a:r>
              <a:rPr lang="en-US" sz="1600" i="0" dirty="0">
                <a:effectLst/>
                <a:latin typeface="Book Antiqua" panose="02040602050305030304" pitchFamily="18" charset="0"/>
              </a:rPr>
              <a:t>An outlier is an observation that lies an abnormal distance from other values in a random sample from a population. Outliers can have a disproportionate effect on statistical results, such as the mean, which can result in misleading interpretations.</a:t>
            </a:r>
          </a:p>
          <a:p>
            <a:pPr marL="342900" indent="-342900" algn="just">
              <a:buAutoNum type="arabicPeriod"/>
            </a:pPr>
            <a:r>
              <a:rPr lang="en-US" sz="1600" dirty="0">
                <a:latin typeface="Book Antiqua" panose="02040602050305030304" pitchFamily="18" charset="0"/>
              </a:rPr>
              <a:t>Her we have used the Quartile and IQR to find if there is an outlier in the Offered Salary column.</a:t>
            </a:r>
          </a:p>
          <a:p>
            <a:pPr marL="342900" indent="-342900" algn="just">
              <a:buAutoNum type="arabicPeriod"/>
            </a:pPr>
            <a:r>
              <a:rPr lang="en-US" sz="1600" dirty="0">
                <a:latin typeface="Book Antiqua" panose="02040602050305030304" pitchFamily="18" charset="0"/>
              </a:rPr>
              <a:t>We calculated the ‘Upper Bound’ and ‘Lower Bound’ to get the idea about the outlier data.</a:t>
            </a:r>
          </a:p>
          <a:p>
            <a:pPr marL="342900" indent="-342900" algn="just">
              <a:buAutoNum type="arabicPeriod"/>
            </a:pPr>
            <a:r>
              <a:rPr lang="en-US" sz="1600" dirty="0">
                <a:latin typeface="Book Antiqua" panose="02040602050305030304" pitchFamily="18" charset="0"/>
              </a:rPr>
              <a:t>We found out that there are few outliers in the data and these data has to be removed for better interpretations.</a:t>
            </a:r>
          </a:p>
          <a:p>
            <a:pPr marL="342900" indent="-342900" algn="just">
              <a:buAutoNum type="arabicPeriod"/>
            </a:pPr>
            <a:r>
              <a:rPr lang="en-US" sz="1600" dirty="0">
                <a:latin typeface="Book Antiqua" panose="02040602050305030304" pitchFamily="18" charset="0"/>
              </a:rPr>
              <a:t>The data has been explained in the picture.</a:t>
            </a:r>
            <a:endParaRPr lang="en-IN" sz="1600" dirty="0">
              <a:latin typeface="Book Antiqua" panose="02040602050305030304" pitchFamily="18" charset="0"/>
            </a:endParaRPr>
          </a:p>
        </p:txBody>
      </p:sp>
      <p:pic>
        <p:nvPicPr>
          <p:cNvPr id="4" name="Picture 3">
            <a:extLst>
              <a:ext uri="{FF2B5EF4-FFF2-40B4-BE49-F238E27FC236}">
                <a16:creationId xmlns:a16="http://schemas.microsoft.com/office/drawing/2014/main" id="{C8A1446A-C10A-10CE-6D02-B635B08A6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816" y="2171863"/>
            <a:ext cx="6462320" cy="2901218"/>
          </a:xfrm>
          <a:prstGeom prst="rect">
            <a:avLst/>
          </a:prstGeom>
        </p:spPr>
      </p:pic>
      <p:sp>
        <p:nvSpPr>
          <p:cNvPr id="5" name="TextBox 4">
            <a:extLst>
              <a:ext uri="{FF2B5EF4-FFF2-40B4-BE49-F238E27FC236}">
                <a16:creationId xmlns:a16="http://schemas.microsoft.com/office/drawing/2014/main" id="{FC5A2E4E-15BA-972B-71C2-6EA782B6B2A8}"/>
              </a:ext>
            </a:extLst>
          </p:cNvPr>
          <p:cNvSpPr txBox="1"/>
          <p:nvPr/>
        </p:nvSpPr>
        <p:spPr>
          <a:xfrm>
            <a:off x="5513294" y="5217459"/>
            <a:ext cx="6060141" cy="923330"/>
          </a:xfrm>
          <a:prstGeom prst="rect">
            <a:avLst/>
          </a:prstGeom>
          <a:noFill/>
        </p:spPr>
        <p:txBody>
          <a:bodyPr wrap="square" rtlCol="0">
            <a:spAutoFit/>
          </a:bodyPr>
          <a:lstStyle/>
          <a:p>
            <a:pPr algn="just"/>
            <a:r>
              <a:rPr lang="en-US" dirty="0">
                <a:solidFill>
                  <a:schemeClr val="bg1"/>
                </a:solidFill>
                <a:highlight>
                  <a:srgbClr val="000000"/>
                </a:highlight>
                <a:latin typeface="Book Antiqua" panose="02040602050305030304" pitchFamily="18" charset="0"/>
              </a:rPr>
              <a:t>Note: In the given dataset any Offered salary above (147694) &amp; below (-72506.5) is an outlier.  We will remove these rows to get a better and clean dataset.</a:t>
            </a:r>
            <a:endParaRPr lang="en-IN" dirty="0">
              <a:solidFill>
                <a:schemeClr val="bg1"/>
              </a:solidFill>
              <a:highlight>
                <a:srgbClr val="000000"/>
              </a:highlight>
              <a:latin typeface="Book Antiqua" panose="02040602050305030304" pitchFamily="18" charset="0"/>
            </a:endParaRPr>
          </a:p>
        </p:txBody>
      </p:sp>
      <p:sp>
        <p:nvSpPr>
          <p:cNvPr id="9" name="TextBox 8">
            <a:extLst>
              <a:ext uri="{FF2B5EF4-FFF2-40B4-BE49-F238E27FC236}">
                <a16:creationId xmlns:a16="http://schemas.microsoft.com/office/drawing/2014/main" id="{B1160209-CB2E-6DC1-3922-E5785E646EAF}"/>
              </a:ext>
            </a:extLst>
          </p:cNvPr>
          <p:cNvSpPr txBox="1"/>
          <p:nvPr/>
        </p:nvSpPr>
        <p:spPr>
          <a:xfrm>
            <a:off x="2459182" y="907473"/>
            <a:ext cx="6227618" cy="477054"/>
          </a:xfrm>
          <a:prstGeom prst="rect">
            <a:avLst/>
          </a:prstGeom>
          <a:noFill/>
        </p:spPr>
        <p:txBody>
          <a:bodyPr wrap="square" rtlCol="0">
            <a:spAutoFit/>
          </a:bodyPr>
          <a:lstStyle/>
          <a:p>
            <a:r>
              <a:rPr lang="en-IN" sz="2500" b="1" dirty="0">
                <a:latin typeface="Book Antiqua" panose="02040602050305030304" pitchFamily="18" charset="0"/>
              </a:rPr>
              <a:t>Finding Outliers and Removing Them:</a:t>
            </a:r>
          </a:p>
        </p:txBody>
      </p:sp>
    </p:spTree>
    <p:extLst>
      <p:ext uri="{BB962C8B-B14F-4D97-AF65-F5344CB8AC3E}">
        <p14:creationId xmlns:p14="http://schemas.microsoft.com/office/powerpoint/2010/main" val="4259060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36E60D-BB84-EEA1-7B27-C542C81C9A08}"/>
              </a:ext>
            </a:extLst>
          </p:cNvPr>
          <p:cNvSpPr/>
          <p:nvPr/>
        </p:nvSpPr>
        <p:spPr>
          <a:xfrm>
            <a:off x="2515949" y="1285012"/>
            <a:ext cx="6872394" cy="477054"/>
          </a:xfrm>
          <a:prstGeom prst="rect">
            <a:avLst/>
          </a:prstGeom>
          <a:noFill/>
        </p:spPr>
        <p:txBody>
          <a:bodyPr wrap="none" lIns="91440" tIns="45720" rIns="91440" bIns="45720">
            <a:spAutoFit/>
          </a:bodyPr>
          <a:lstStyle/>
          <a:p>
            <a:pPr algn="ctr"/>
            <a:r>
              <a:rPr lang="en-US" sz="2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 Antiqua" panose="02040602050305030304" pitchFamily="18" charset="0"/>
              </a:rPr>
              <a:t>Data Description Before and After Cleaning</a:t>
            </a:r>
            <a:endParaRPr lang="en-IN" sz="2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 Antiqua" panose="02040602050305030304" pitchFamily="18" charset="0"/>
            </a:endParaRPr>
          </a:p>
        </p:txBody>
      </p:sp>
      <p:graphicFrame>
        <p:nvGraphicFramePr>
          <p:cNvPr id="3" name="Table 3">
            <a:extLst>
              <a:ext uri="{FF2B5EF4-FFF2-40B4-BE49-F238E27FC236}">
                <a16:creationId xmlns:a16="http://schemas.microsoft.com/office/drawing/2014/main" id="{A090E48A-3C80-0BE6-F4A8-38D39A3D56B0}"/>
              </a:ext>
            </a:extLst>
          </p:cNvPr>
          <p:cNvGraphicFramePr>
            <a:graphicFrameLocks noGrp="1"/>
          </p:cNvGraphicFramePr>
          <p:nvPr>
            <p:extLst>
              <p:ext uri="{D42A27DB-BD31-4B8C-83A1-F6EECF244321}">
                <p14:modId xmlns:p14="http://schemas.microsoft.com/office/powerpoint/2010/main" val="3905317017"/>
              </p:ext>
            </p:extLst>
          </p:nvPr>
        </p:nvGraphicFramePr>
        <p:xfrm>
          <a:off x="1930400" y="2160539"/>
          <a:ext cx="8127999" cy="32359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83297183"/>
                    </a:ext>
                  </a:extLst>
                </a:gridCol>
                <a:gridCol w="2709333">
                  <a:extLst>
                    <a:ext uri="{9D8B030D-6E8A-4147-A177-3AD203B41FA5}">
                      <a16:colId xmlns:a16="http://schemas.microsoft.com/office/drawing/2014/main" val="2482742579"/>
                    </a:ext>
                  </a:extLst>
                </a:gridCol>
                <a:gridCol w="2709333">
                  <a:extLst>
                    <a:ext uri="{9D8B030D-6E8A-4147-A177-3AD203B41FA5}">
                      <a16:colId xmlns:a16="http://schemas.microsoft.com/office/drawing/2014/main" val="1746432331"/>
                    </a:ext>
                  </a:extLst>
                </a:gridCol>
              </a:tblGrid>
              <a:tr h="370840">
                <a:tc>
                  <a:txBody>
                    <a:bodyPr/>
                    <a:lstStyle/>
                    <a:p>
                      <a:endParaRPr lang="en-IN" dirty="0"/>
                    </a:p>
                  </a:txBody>
                  <a:tcPr/>
                </a:tc>
                <a:tc>
                  <a:txBody>
                    <a:bodyPr/>
                    <a:lstStyle/>
                    <a:p>
                      <a:r>
                        <a:rPr lang="en-US" dirty="0"/>
                        <a:t>Number of rows Before Cleaning</a:t>
                      </a:r>
                      <a:endParaRPr lang="en-IN" dirty="0"/>
                    </a:p>
                  </a:txBody>
                  <a:tcPr/>
                </a:tc>
                <a:tc>
                  <a:txBody>
                    <a:bodyPr/>
                    <a:lstStyle/>
                    <a:p>
                      <a:r>
                        <a:rPr lang="en-US" dirty="0"/>
                        <a:t>Number of Rows after Cleaning</a:t>
                      </a:r>
                      <a:endParaRPr lang="en-IN" dirty="0"/>
                    </a:p>
                  </a:txBody>
                  <a:tcPr/>
                </a:tc>
                <a:extLst>
                  <a:ext uri="{0D108BD9-81ED-4DB2-BD59-A6C34878D82A}">
                    <a16:rowId xmlns:a16="http://schemas.microsoft.com/office/drawing/2014/main" val="1583129611"/>
                  </a:ext>
                </a:extLst>
              </a:tr>
              <a:tr h="370840">
                <a:tc>
                  <a:txBody>
                    <a:bodyPr/>
                    <a:lstStyle/>
                    <a:p>
                      <a:r>
                        <a:rPr lang="en-US" dirty="0" err="1"/>
                        <a:t>Application_id</a:t>
                      </a:r>
                      <a:endParaRPr lang="en-IN" dirty="0"/>
                    </a:p>
                  </a:txBody>
                  <a:tcPr/>
                </a:tc>
                <a:tc>
                  <a:txBody>
                    <a:bodyPr/>
                    <a:lstStyle/>
                    <a:p>
                      <a:r>
                        <a:rPr lang="en-US" dirty="0"/>
                        <a:t>7169</a:t>
                      </a:r>
                      <a:endParaRPr lang="en-IN" dirty="0"/>
                    </a:p>
                  </a:txBody>
                  <a:tcPr/>
                </a:tc>
                <a:tc>
                  <a:txBody>
                    <a:bodyPr/>
                    <a:lstStyle/>
                    <a:p>
                      <a:r>
                        <a:rPr lang="en-US" dirty="0"/>
                        <a:t>7149</a:t>
                      </a:r>
                      <a:endParaRPr lang="en-IN" dirty="0"/>
                    </a:p>
                  </a:txBody>
                  <a:tcPr/>
                </a:tc>
                <a:extLst>
                  <a:ext uri="{0D108BD9-81ED-4DB2-BD59-A6C34878D82A}">
                    <a16:rowId xmlns:a16="http://schemas.microsoft.com/office/drawing/2014/main" val="1161322031"/>
                  </a:ext>
                </a:extLst>
              </a:tr>
              <a:tr h="370840">
                <a:tc>
                  <a:txBody>
                    <a:bodyPr/>
                    <a:lstStyle/>
                    <a:p>
                      <a:r>
                        <a:rPr lang="en-US" dirty="0"/>
                        <a:t>Interview Taken on</a:t>
                      </a:r>
                      <a:endParaRPr lang="en-IN" dirty="0"/>
                    </a:p>
                  </a:txBody>
                  <a:tcPr/>
                </a:tc>
                <a:tc>
                  <a:txBody>
                    <a:bodyPr/>
                    <a:lstStyle/>
                    <a:p>
                      <a:r>
                        <a:rPr lang="en-US" dirty="0"/>
                        <a:t>7169</a:t>
                      </a:r>
                      <a:endParaRPr lang="en-IN" dirty="0"/>
                    </a:p>
                  </a:txBody>
                  <a:tcPr/>
                </a:tc>
                <a:tc>
                  <a:txBody>
                    <a:bodyPr/>
                    <a:lstStyle/>
                    <a:p>
                      <a:r>
                        <a:rPr lang="en-US" dirty="0"/>
                        <a:t>7149</a:t>
                      </a:r>
                      <a:endParaRPr lang="en-IN" dirty="0"/>
                    </a:p>
                  </a:txBody>
                  <a:tcPr/>
                </a:tc>
                <a:extLst>
                  <a:ext uri="{0D108BD9-81ED-4DB2-BD59-A6C34878D82A}">
                    <a16:rowId xmlns:a16="http://schemas.microsoft.com/office/drawing/2014/main" val="3992740747"/>
                  </a:ext>
                </a:extLst>
              </a:tr>
              <a:tr h="370840">
                <a:tc>
                  <a:txBody>
                    <a:bodyPr/>
                    <a:lstStyle/>
                    <a:p>
                      <a:r>
                        <a:rPr lang="en-US" dirty="0"/>
                        <a:t>Status</a:t>
                      </a:r>
                      <a:endParaRPr lang="en-IN" dirty="0"/>
                    </a:p>
                  </a:txBody>
                  <a:tcPr/>
                </a:tc>
                <a:tc>
                  <a:txBody>
                    <a:bodyPr/>
                    <a:lstStyle/>
                    <a:p>
                      <a:r>
                        <a:rPr lang="en-US" dirty="0"/>
                        <a:t>7169</a:t>
                      </a:r>
                      <a:endParaRPr lang="en-IN" dirty="0"/>
                    </a:p>
                  </a:txBody>
                  <a:tcPr/>
                </a:tc>
                <a:tc>
                  <a:txBody>
                    <a:bodyPr/>
                    <a:lstStyle/>
                    <a:p>
                      <a:r>
                        <a:rPr lang="en-US" dirty="0"/>
                        <a:t>7149</a:t>
                      </a:r>
                      <a:endParaRPr lang="en-IN" dirty="0"/>
                    </a:p>
                  </a:txBody>
                  <a:tcPr/>
                </a:tc>
                <a:extLst>
                  <a:ext uri="{0D108BD9-81ED-4DB2-BD59-A6C34878D82A}">
                    <a16:rowId xmlns:a16="http://schemas.microsoft.com/office/drawing/2014/main" val="740179505"/>
                  </a:ext>
                </a:extLst>
              </a:tr>
              <a:tr h="370840">
                <a:tc>
                  <a:txBody>
                    <a:bodyPr/>
                    <a:lstStyle/>
                    <a:p>
                      <a:r>
                        <a:rPr lang="en-US" dirty="0" err="1"/>
                        <a:t>Event_name</a:t>
                      </a:r>
                      <a:endParaRPr lang="en-IN" dirty="0"/>
                    </a:p>
                  </a:txBody>
                  <a:tcPr/>
                </a:tc>
                <a:tc>
                  <a:txBody>
                    <a:bodyPr/>
                    <a:lstStyle/>
                    <a:p>
                      <a:r>
                        <a:rPr lang="en-US" dirty="0"/>
                        <a:t>7169</a:t>
                      </a:r>
                      <a:endParaRPr lang="en-IN" dirty="0"/>
                    </a:p>
                  </a:txBody>
                  <a:tcPr/>
                </a:tc>
                <a:tc>
                  <a:txBody>
                    <a:bodyPr/>
                    <a:lstStyle/>
                    <a:p>
                      <a:r>
                        <a:rPr lang="en-US" dirty="0"/>
                        <a:t>7149</a:t>
                      </a:r>
                      <a:endParaRPr lang="en-IN" dirty="0"/>
                    </a:p>
                  </a:txBody>
                  <a:tcPr/>
                </a:tc>
                <a:extLst>
                  <a:ext uri="{0D108BD9-81ED-4DB2-BD59-A6C34878D82A}">
                    <a16:rowId xmlns:a16="http://schemas.microsoft.com/office/drawing/2014/main" val="2293473208"/>
                  </a:ext>
                </a:extLst>
              </a:tr>
              <a:tr h="370840">
                <a:tc>
                  <a:txBody>
                    <a:bodyPr/>
                    <a:lstStyle/>
                    <a:p>
                      <a:r>
                        <a:rPr lang="en-US" dirty="0"/>
                        <a:t>Department</a:t>
                      </a:r>
                      <a:endParaRPr lang="en-IN" dirty="0"/>
                    </a:p>
                  </a:txBody>
                  <a:tcPr/>
                </a:tc>
                <a:tc>
                  <a:txBody>
                    <a:bodyPr/>
                    <a:lstStyle/>
                    <a:p>
                      <a:r>
                        <a:rPr lang="en-US" dirty="0"/>
                        <a:t>7169</a:t>
                      </a:r>
                      <a:endParaRPr lang="en-IN" dirty="0"/>
                    </a:p>
                  </a:txBody>
                  <a:tcPr/>
                </a:tc>
                <a:tc>
                  <a:txBody>
                    <a:bodyPr/>
                    <a:lstStyle/>
                    <a:p>
                      <a:r>
                        <a:rPr lang="en-US" dirty="0"/>
                        <a:t>7149</a:t>
                      </a:r>
                      <a:endParaRPr lang="en-IN" dirty="0"/>
                    </a:p>
                  </a:txBody>
                  <a:tcPr/>
                </a:tc>
                <a:extLst>
                  <a:ext uri="{0D108BD9-81ED-4DB2-BD59-A6C34878D82A}">
                    <a16:rowId xmlns:a16="http://schemas.microsoft.com/office/drawing/2014/main" val="1626196827"/>
                  </a:ext>
                </a:extLst>
              </a:tr>
              <a:tr h="370840">
                <a:tc>
                  <a:txBody>
                    <a:bodyPr/>
                    <a:lstStyle/>
                    <a:p>
                      <a:r>
                        <a:rPr lang="en-US" dirty="0"/>
                        <a:t>Post Name</a:t>
                      </a:r>
                      <a:endParaRPr lang="en-IN" dirty="0"/>
                    </a:p>
                  </a:txBody>
                  <a:tcPr/>
                </a:tc>
                <a:tc>
                  <a:txBody>
                    <a:bodyPr/>
                    <a:lstStyle/>
                    <a:p>
                      <a:r>
                        <a:rPr lang="en-US" dirty="0"/>
                        <a:t>7169</a:t>
                      </a:r>
                      <a:endParaRPr lang="en-IN" dirty="0"/>
                    </a:p>
                  </a:txBody>
                  <a:tcPr/>
                </a:tc>
                <a:tc>
                  <a:txBody>
                    <a:bodyPr/>
                    <a:lstStyle/>
                    <a:p>
                      <a:r>
                        <a:rPr lang="en-US" dirty="0"/>
                        <a:t>7149</a:t>
                      </a:r>
                      <a:endParaRPr lang="en-IN" dirty="0"/>
                    </a:p>
                  </a:txBody>
                  <a:tcPr/>
                </a:tc>
                <a:extLst>
                  <a:ext uri="{0D108BD9-81ED-4DB2-BD59-A6C34878D82A}">
                    <a16:rowId xmlns:a16="http://schemas.microsoft.com/office/drawing/2014/main" val="1151856145"/>
                  </a:ext>
                </a:extLst>
              </a:tr>
              <a:tr h="370840">
                <a:tc>
                  <a:txBody>
                    <a:bodyPr/>
                    <a:lstStyle/>
                    <a:p>
                      <a:r>
                        <a:rPr lang="en-US" dirty="0"/>
                        <a:t>Offered Salary</a:t>
                      </a:r>
                      <a:endParaRPr lang="en-IN" dirty="0"/>
                    </a:p>
                  </a:txBody>
                  <a:tcPr/>
                </a:tc>
                <a:tc>
                  <a:txBody>
                    <a:bodyPr/>
                    <a:lstStyle/>
                    <a:p>
                      <a:r>
                        <a:rPr lang="en-US" dirty="0"/>
                        <a:t>7169</a:t>
                      </a:r>
                      <a:endParaRPr lang="en-IN" dirty="0"/>
                    </a:p>
                  </a:txBody>
                  <a:tcPr/>
                </a:tc>
                <a:tc>
                  <a:txBody>
                    <a:bodyPr/>
                    <a:lstStyle/>
                    <a:p>
                      <a:r>
                        <a:rPr lang="en-US" dirty="0"/>
                        <a:t>7149</a:t>
                      </a:r>
                      <a:endParaRPr lang="en-IN" dirty="0"/>
                    </a:p>
                  </a:txBody>
                  <a:tcPr/>
                </a:tc>
                <a:extLst>
                  <a:ext uri="{0D108BD9-81ED-4DB2-BD59-A6C34878D82A}">
                    <a16:rowId xmlns:a16="http://schemas.microsoft.com/office/drawing/2014/main" val="314374111"/>
                  </a:ext>
                </a:extLst>
              </a:tr>
            </a:tbl>
          </a:graphicData>
        </a:graphic>
      </p:graphicFrame>
      <p:sp>
        <p:nvSpPr>
          <p:cNvPr id="4" name="TextBox 3">
            <a:extLst>
              <a:ext uri="{FF2B5EF4-FFF2-40B4-BE49-F238E27FC236}">
                <a16:creationId xmlns:a16="http://schemas.microsoft.com/office/drawing/2014/main" id="{71B3E850-2DC0-365D-CDBF-4ECF3648A721}"/>
              </a:ext>
            </a:extLst>
          </p:cNvPr>
          <p:cNvSpPr txBox="1"/>
          <p:nvPr/>
        </p:nvSpPr>
        <p:spPr>
          <a:xfrm>
            <a:off x="2244435" y="5572988"/>
            <a:ext cx="7499927" cy="923330"/>
          </a:xfrm>
          <a:prstGeom prst="rect">
            <a:avLst/>
          </a:prstGeom>
          <a:noFill/>
        </p:spPr>
        <p:txBody>
          <a:bodyPr wrap="square" rtlCol="0">
            <a:spAutoFit/>
          </a:bodyPr>
          <a:lstStyle/>
          <a:p>
            <a:pPr algn="just"/>
            <a:r>
              <a:rPr lang="en-US" dirty="0">
                <a:latin typeface="Book Antiqua" panose="02040602050305030304" pitchFamily="18" charset="0"/>
              </a:rPr>
              <a:t>These rows had to be removed because they were affecting the Quartile for the given data. If these data were considered they might have skewed the visualization.</a:t>
            </a:r>
            <a:endParaRPr lang="en-IN" dirty="0">
              <a:latin typeface="Book Antiqua" panose="02040602050305030304" pitchFamily="18" charset="0"/>
            </a:endParaRPr>
          </a:p>
        </p:txBody>
      </p:sp>
    </p:spTree>
    <p:extLst>
      <p:ext uri="{BB962C8B-B14F-4D97-AF65-F5344CB8AC3E}">
        <p14:creationId xmlns:p14="http://schemas.microsoft.com/office/powerpoint/2010/main" val="2618911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F4BCE1-BB93-C1E9-A679-EF79A7CC83D1}"/>
              </a:ext>
            </a:extLst>
          </p:cNvPr>
          <p:cNvSpPr/>
          <p:nvPr/>
        </p:nvSpPr>
        <p:spPr>
          <a:xfrm>
            <a:off x="3943429" y="1285012"/>
            <a:ext cx="4017446" cy="477054"/>
          </a:xfrm>
          <a:prstGeom prst="rect">
            <a:avLst/>
          </a:prstGeom>
          <a:noFill/>
        </p:spPr>
        <p:txBody>
          <a:bodyPr wrap="none" lIns="91440" tIns="45720" rIns="91440" bIns="45720">
            <a:spAutoFit/>
          </a:bodyPr>
          <a:lstStyle/>
          <a:p>
            <a:pPr algn="ctr"/>
            <a:r>
              <a:rPr lang="en-US" sz="2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 Antiqua" panose="02040602050305030304" pitchFamily="18" charset="0"/>
              </a:rPr>
              <a:t>Visualization &amp; Summary</a:t>
            </a:r>
          </a:p>
        </p:txBody>
      </p:sp>
      <p:sp>
        <p:nvSpPr>
          <p:cNvPr id="3" name="TextBox 2">
            <a:extLst>
              <a:ext uri="{FF2B5EF4-FFF2-40B4-BE49-F238E27FC236}">
                <a16:creationId xmlns:a16="http://schemas.microsoft.com/office/drawing/2014/main" id="{6DC1FE3C-CE62-0DFF-F5F1-97467C52E429}"/>
              </a:ext>
            </a:extLst>
          </p:cNvPr>
          <p:cNvSpPr txBox="1"/>
          <p:nvPr/>
        </p:nvSpPr>
        <p:spPr>
          <a:xfrm>
            <a:off x="722560" y="2563905"/>
            <a:ext cx="4943134" cy="2031325"/>
          </a:xfrm>
          <a:prstGeom prst="rect">
            <a:avLst/>
          </a:prstGeom>
          <a:noFill/>
        </p:spPr>
        <p:txBody>
          <a:bodyPr wrap="square" rtlCol="0">
            <a:spAutoFit/>
          </a:bodyPr>
          <a:lstStyle/>
          <a:p>
            <a:pPr algn="just"/>
            <a:r>
              <a:rPr lang="en-US" b="1" dirty="0">
                <a:latin typeface="Book Antiqua" panose="02040602050305030304" pitchFamily="18" charset="0"/>
              </a:rPr>
              <a:t>HIRING:</a:t>
            </a:r>
          </a:p>
          <a:p>
            <a:pPr algn="just"/>
            <a:r>
              <a:rPr lang="en-US" b="1" dirty="0">
                <a:latin typeface="Book Antiqua" panose="02040602050305030304" pitchFamily="18" charset="0"/>
              </a:rPr>
              <a:t>Q. </a:t>
            </a:r>
            <a:r>
              <a:rPr lang="en-US" dirty="0">
                <a:latin typeface="Book Antiqua" panose="02040602050305030304" pitchFamily="18" charset="0"/>
              </a:rPr>
              <a:t>How Many males &amp;Females are hired?</a:t>
            </a:r>
          </a:p>
          <a:p>
            <a:pPr algn="just"/>
            <a:endParaRPr lang="en-US" dirty="0">
              <a:latin typeface="Book Antiqua" panose="02040602050305030304" pitchFamily="18" charset="0"/>
            </a:endParaRPr>
          </a:p>
          <a:p>
            <a:pPr marL="342900" indent="-342900" algn="just">
              <a:buAutoNum type="arabicPeriod"/>
            </a:pPr>
            <a:r>
              <a:rPr lang="en-US" dirty="0">
                <a:latin typeface="Book Antiqua" panose="02040602050305030304" pitchFamily="18" charset="0"/>
              </a:rPr>
              <a:t>2673 Females and 4082 Males are hired.</a:t>
            </a:r>
          </a:p>
          <a:p>
            <a:pPr marL="342900" indent="-342900" algn="just">
              <a:buAutoNum type="arabicPeriod"/>
            </a:pPr>
            <a:endParaRPr lang="en-US" dirty="0">
              <a:latin typeface="Book Antiqua" panose="02040602050305030304" pitchFamily="18" charset="0"/>
            </a:endParaRPr>
          </a:p>
          <a:p>
            <a:pPr marL="342900" indent="-342900" algn="just">
              <a:buAutoNum type="arabicPeriod"/>
            </a:pPr>
            <a:r>
              <a:rPr lang="en-US" dirty="0">
                <a:latin typeface="Book Antiqua" panose="02040602050305030304" pitchFamily="18" charset="0"/>
              </a:rPr>
              <a:t>It clearly shows that Males are hired almost double that of females</a:t>
            </a:r>
            <a:r>
              <a:rPr lang="en-US" b="1" dirty="0">
                <a:latin typeface="Book Antiqua" panose="02040602050305030304" pitchFamily="18" charset="0"/>
              </a:rPr>
              <a:t>.</a:t>
            </a:r>
          </a:p>
        </p:txBody>
      </p:sp>
      <p:pic>
        <p:nvPicPr>
          <p:cNvPr id="5" name="Picture 4">
            <a:extLst>
              <a:ext uri="{FF2B5EF4-FFF2-40B4-BE49-F238E27FC236}">
                <a16:creationId xmlns:a16="http://schemas.microsoft.com/office/drawing/2014/main" id="{0C43A55F-71D7-FDA2-288D-E951EBB94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152" y="2370951"/>
            <a:ext cx="5741224" cy="3276814"/>
          </a:xfrm>
          <a:prstGeom prst="rect">
            <a:avLst/>
          </a:prstGeom>
        </p:spPr>
      </p:pic>
    </p:spTree>
    <p:extLst>
      <p:ext uri="{BB962C8B-B14F-4D97-AF65-F5344CB8AC3E}">
        <p14:creationId xmlns:p14="http://schemas.microsoft.com/office/powerpoint/2010/main" val="1868113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F4BCE1-BB93-C1E9-A679-EF79A7CC83D1}"/>
              </a:ext>
            </a:extLst>
          </p:cNvPr>
          <p:cNvSpPr/>
          <p:nvPr/>
        </p:nvSpPr>
        <p:spPr>
          <a:xfrm>
            <a:off x="3943429" y="1285012"/>
            <a:ext cx="4017446" cy="477054"/>
          </a:xfrm>
          <a:prstGeom prst="rect">
            <a:avLst/>
          </a:prstGeom>
          <a:noFill/>
        </p:spPr>
        <p:txBody>
          <a:bodyPr wrap="none" lIns="91440" tIns="45720" rIns="91440" bIns="45720">
            <a:spAutoFit/>
          </a:bodyPr>
          <a:lstStyle/>
          <a:p>
            <a:pPr algn="ctr"/>
            <a:r>
              <a:rPr lang="en-US" sz="2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 Antiqua" panose="02040602050305030304" pitchFamily="18" charset="0"/>
              </a:rPr>
              <a:t>Visualization &amp; Summary</a:t>
            </a:r>
          </a:p>
        </p:txBody>
      </p:sp>
      <p:sp>
        <p:nvSpPr>
          <p:cNvPr id="3" name="TextBox 2">
            <a:extLst>
              <a:ext uri="{FF2B5EF4-FFF2-40B4-BE49-F238E27FC236}">
                <a16:creationId xmlns:a16="http://schemas.microsoft.com/office/drawing/2014/main" id="{6DC1FE3C-CE62-0DFF-F5F1-97467C52E429}"/>
              </a:ext>
            </a:extLst>
          </p:cNvPr>
          <p:cNvSpPr txBox="1"/>
          <p:nvPr/>
        </p:nvSpPr>
        <p:spPr>
          <a:xfrm>
            <a:off x="722560" y="2563905"/>
            <a:ext cx="4943134" cy="2862322"/>
          </a:xfrm>
          <a:prstGeom prst="rect">
            <a:avLst/>
          </a:prstGeom>
          <a:noFill/>
        </p:spPr>
        <p:txBody>
          <a:bodyPr wrap="square" rtlCol="0">
            <a:spAutoFit/>
          </a:bodyPr>
          <a:lstStyle/>
          <a:p>
            <a:pPr algn="just"/>
            <a:r>
              <a:rPr lang="en-US" b="1" dirty="0">
                <a:latin typeface="Book Antiqua" panose="02040602050305030304" pitchFamily="18" charset="0"/>
              </a:rPr>
              <a:t>AVERAGE SALARY:</a:t>
            </a:r>
          </a:p>
          <a:p>
            <a:pPr algn="just"/>
            <a:r>
              <a:rPr lang="en-US" b="1" dirty="0">
                <a:latin typeface="Book Antiqua" panose="02040602050305030304" pitchFamily="18" charset="0"/>
              </a:rPr>
              <a:t>Q. </a:t>
            </a:r>
            <a:r>
              <a:rPr lang="en-US" dirty="0">
                <a:latin typeface="Book Antiqua" panose="02040602050305030304" pitchFamily="18" charset="0"/>
              </a:rPr>
              <a:t>What is the average salary according to various departments?</a:t>
            </a:r>
          </a:p>
          <a:p>
            <a:pPr algn="just"/>
            <a:endParaRPr lang="en-US" dirty="0">
              <a:latin typeface="Book Antiqua" panose="02040602050305030304" pitchFamily="18" charset="0"/>
            </a:endParaRPr>
          </a:p>
          <a:p>
            <a:pPr marL="342900" indent="-342900" algn="just">
              <a:buAutoNum type="arabicPeriod"/>
            </a:pPr>
            <a:r>
              <a:rPr lang="en-US" dirty="0">
                <a:latin typeface="Book Antiqua" panose="02040602050305030304" pitchFamily="18" charset="0"/>
              </a:rPr>
              <a:t>It is clearly visible that the maximum average salary is for the HR Department followed by Purchase Department.</a:t>
            </a:r>
          </a:p>
          <a:p>
            <a:pPr marL="342900" indent="-342900" algn="just">
              <a:buAutoNum type="arabicPeriod"/>
            </a:pPr>
            <a:endParaRPr lang="en-US" dirty="0">
              <a:latin typeface="Book Antiqua" panose="02040602050305030304" pitchFamily="18" charset="0"/>
            </a:endParaRPr>
          </a:p>
          <a:p>
            <a:pPr marL="342900" indent="-342900" algn="just">
              <a:buAutoNum type="arabicPeriod"/>
            </a:pPr>
            <a:r>
              <a:rPr lang="en-US" dirty="0">
                <a:latin typeface="Book Antiqua" panose="02040602050305030304" pitchFamily="18" charset="0"/>
              </a:rPr>
              <a:t>It clearly shows that the least average salary is for the Marketing Department</a:t>
            </a:r>
            <a:r>
              <a:rPr lang="en-US" b="1" dirty="0">
                <a:latin typeface="Book Antiqua" panose="02040602050305030304" pitchFamily="18" charset="0"/>
              </a:rPr>
              <a:t>.</a:t>
            </a:r>
          </a:p>
        </p:txBody>
      </p:sp>
      <p:pic>
        <p:nvPicPr>
          <p:cNvPr id="9" name="Picture 8">
            <a:extLst>
              <a:ext uri="{FF2B5EF4-FFF2-40B4-BE49-F238E27FC236}">
                <a16:creationId xmlns:a16="http://schemas.microsoft.com/office/drawing/2014/main" id="{0E1B2F30-D234-7087-8148-8C59C5337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953" y="2393007"/>
            <a:ext cx="6206823" cy="3179981"/>
          </a:xfrm>
          <a:prstGeom prst="rect">
            <a:avLst/>
          </a:prstGeom>
        </p:spPr>
      </p:pic>
    </p:spTree>
    <p:extLst>
      <p:ext uri="{BB962C8B-B14F-4D97-AF65-F5344CB8AC3E}">
        <p14:creationId xmlns:p14="http://schemas.microsoft.com/office/powerpoint/2010/main" val="358466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C1FE3C-CE62-0DFF-F5F1-97467C52E429}"/>
              </a:ext>
            </a:extLst>
          </p:cNvPr>
          <p:cNvSpPr txBox="1"/>
          <p:nvPr/>
        </p:nvSpPr>
        <p:spPr>
          <a:xfrm>
            <a:off x="570160" y="2578101"/>
            <a:ext cx="4943134" cy="2862322"/>
          </a:xfrm>
          <a:prstGeom prst="rect">
            <a:avLst/>
          </a:prstGeom>
          <a:noFill/>
        </p:spPr>
        <p:txBody>
          <a:bodyPr wrap="square" rtlCol="0">
            <a:spAutoFit/>
          </a:bodyPr>
          <a:lstStyle/>
          <a:p>
            <a:pPr algn="just"/>
            <a:r>
              <a:rPr lang="en-US" b="1" dirty="0">
                <a:latin typeface="Book Antiqua" panose="02040602050305030304" pitchFamily="18" charset="0"/>
              </a:rPr>
              <a:t>CLASS INTERVALS:</a:t>
            </a:r>
          </a:p>
          <a:p>
            <a:pPr algn="just"/>
            <a:r>
              <a:rPr lang="en-US" b="1" dirty="0">
                <a:latin typeface="Book Antiqua" panose="02040602050305030304" pitchFamily="18" charset="0"/>
              </a:rPr>
              <a:t>Q. </a:t>
            </a:r>
            <a:r>
              <a:rPr lang="en-US" dirty="0">
                <a:latin typeface="Book Antiqua" panose="02040602050305030304" pitchFamily="18" charset="0"/>
              </a:rPr>
              <a:t>Create Class Interval for Salary?</a:t>
            </a:r>
          </a:p>
          <a:p>
            <a:pPr algn="just"/>
            <a:endParaRPr lang="en-US" dirty="0">
              <a:latin typeface="Book Antiqua" panose="02040602050305030304" pitchFamily="18" charset="0"/>
            </a:endParaRPr>
          </a:p>
          <a:p>
            <a:pPr marL="342900" indent="-342900" algn="just">
              <a:buAutoNum type="arabicPeriod"/>
            </a:pPr>
            <a:r>
              <a:rPr lang="en-US" dirty="0">
                <a:latin typeface="Book Antiqua" panose="02040602050305030304" pitchFamily="18" charset="0"/>
              </a:rPr>
              <a:t>A Class Interval of 10000 has been created for Offered Salary to understand how what count of Department falls under which class.</a:t>
            </a:r>
          </a:p>
          <a:p>
            <a:pPr marL="342900" indent="-342900" algn="just">
              <a:buAutoNum type="arabicPeriod"/>
            </a:pPr>
            <a:endParaRPr lang="en-US" dirty="0">
              <a:latin typeface="Book Antiqua" panose="02040602050305030304" pitchFamily="18" charset="0"/>
            </a:endParaRPr>
          </a:p>
          <a:p>
            <a:pPr marL="342900" indent="-342900" algn="just">
              <a:buAutoNum type="arabicPeriod"/>
            </a:pPr>
            <a:r>
              <a:rPr lang="en-US" dirty="0">
                <a:latin typeface="Book Antiqua" panose="02040602050305030304" pitchFamily="18" charset="0"/>
              </a:rPr>
              <a:t>The maximum count of department falls under the bracket of 60800-70799</a:t>
            </a:r>
          </a:p>
        </p:txBody>
      </p:sp>
      <p:pic>
        <p:nvPicPr>
          <p:cNvPr id="9" name="Picture 8">
            <a:extLst>
              <a:ext uri="{FF2B5EF4-FFF2-40B4-BE49-F238E27FC236}">
                <a16:creationId xmlns:a16="http://schemas.microsoft.com/office/drawing/2014/main" id="{3E1F4332-A63B-6913-0E1A-699698D6A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5694" y="2445537"/>
            <a:ext cx="6249329" cy="3127451"/>
          </a:xfrm>
          <a:prstGeom prst="rect">
            <a:avLst/>
          </a:prstGeom>
        </p:spPr>
      </p:pic>
    </p:spTree>
    <p:extLst>
      <p:ext uri="{BB962C8B-B14F-4D97-AF65-F5344CB8AC3E}">
        <p14:creationId xmlns:p14="http://schemas.microsoft.com/office/powerpoint/2010/main" val="66893248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483</TotalTime>
  <Words>1023</Words>
  <Application>Microsoft Office PowerPoint</Application>
  <PresentationFormat>Widescreen</PresentationFormat>
  <Paragraphs>121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Book Antiqua</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Danish Hasan</dc:creator>
  <cp:lastModifiedBy>rohithduggani@gmail.com</cp:lastModifiedBy>
  <cp:revision>34</cp:revision>
  <dcterms:created xsi:type="dcterms:W3CDTF">2022-12-09T08:56:33Z</dcterms:created>
  <dcterms:modified xsi:type="dcterms:W3CDTF">2023-05-04T13:15:32Z</dcterms:modified>
</cp:coreProperties>
</file>