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63" r:id="rId4"/>
    <p:sldId id="261" r:id="rId5"/>
    <p:sldId id="271" r:id="rId6"/>
    <p:sldId id="259" r:id="rId7"/>
    <p:sldId id="265" r:id="rId8"/>
    <p:sldId id="273" r:id="rId9"/>
    <p:sldId id="272" r:id="rId10"/>
    <p:sldId id="266" r:id="rId11"/>
    <p:sldId id="267" r:id="rId12"/>
    <p:sldId id="268" r:id="rId13"/>
    <p:sldId id="274" r:id="rId14"/>
    <p:sldId id="275" r:id="rId15"/>
    <p:sldId id="27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8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49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8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03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6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818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1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5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2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5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6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7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3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98DEE3-7818-4E73-8D2A-9CB0B446A58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9CC908-0FAC-42EB-A023-9274A977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09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EC76CA-A28F-894C-E496-200F5E0C1595}"/>
              </a:ext>
            </a:extLst>
          </p:cNvPr>
          <p:cNvSpPr/>
          <p:nvPr/>
        </p:nvSpPr>
        <p:spPr>
          <a:xfrm>
            <a:off x="1878331" y="242063"/>
            <a:ext cx="7269940" cy="76944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ook Antiqua" panose="02040602050305030304" pitchFamily="18" charset="0"/>
              </a:rPr>
              <a:t>IMDB MOVIE ANALYSYS</a:t>
            </a:r>
            <a:endParaRPr lang="en-US" sz="4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0F3A0-0C0A-C39F-8F56-01ADA8FCB9E2}"/>
              </a:ext>
            </a:extLst>
          </p:cNvPr>
          <p:cNvSpPr/>
          <p:nvPr/>
        </p:nvSpPr>
        <p:spPr>
          <a:xfrm>
            <a:off x="1044320" y="1387585"/>
            <a:ext cx="317907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500" b="1" cap="none" spc="0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Project Description: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8C8DB-3376-C0A6-E758-D9364DF19943}"/>
              </a:ext>
            </a:extLst>
          </p:cNvPr>
          <p:cNvSpPr txBox="1"/>
          <p:nvPr/>
        </p:nvSpPr>
        <p:spPr>
          <a:xfrm>
            <a:off x="944687" y="1958629"/>
            <a:ext cx="3372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Book Antiqua" panose="02040602050305030304" pitchFamily="18" charset="0"/>
              </a:rPr>
              <a:t>Provided   with dataset having various columns of different IMDB Movies.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algn="just"/>
            <a:r>
              <a:rPr lang="en-US" b="0" i="0" dirty="0">
                <a:effectLst/>
                <a:latin typeface="Book Antiqua" panose="02040602050305030304" pitchFamily="18" charset="0"/>
              </a:rPr>
              <a:t>You are required to provide a detailed report for the below data record mentioning the answers of the questions that follows.</a:t>
            </a:r>
            <a:endParaRPr lang="en-IN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13FC7-CE0A-B5F8-B877-5C1EAFF43986}"/>
              </a:ext>
            </a:extLst>
          </p:cNvPr>
          <p:cNvSpPr txBox="1"/>
          <p:nvPr/>
        </p:nvSpPr>
        <p:spPr>
          <a:xfrm>
            <a:off x="4592106" y="2333386"/>
            <a:ext cx="333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ook Antiqua" panose="02040602050305030304" pitchFamily="18" charset="0"/>
              </a:rPr>
              <a:t>We are going to Clean the data, and then create charts and graphs to meet the business requirement in Excel.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82E81-4C1E-83D7-4EB3-D29028F4153C}"/>
              </a:ext>
            </a:extLst>
          </p:cNvPr>
          <p:cNvSpPr txBox="1"/>
          <p:nvPr/>
        </p:nvSpPr>
        <p:spPr>
          <a:xfrm>
            <a:off x="8202704" y="2623938"/>
            <a:ext cx="3179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ook Antiqua" panose="02040602050305030304" pitchFamily="18" charset="0"/>
              </a:rPr>
              <a:t>We are going to find some Insights such as “DATA CLEANING”, “MOVIE WITH HIGHEST PROFIT”, “IMDB TOP 250”, “BEST DIRECTORS”, “POPULAR GENRE”, “CRITIC FAVOURITE &amp; AUDIENCE FAVOURITE” to find some major insights that can help the company grow.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B0C3E-4D15-9F40-68EE-CA9697A5CEC0}"/>
              </a:ext>
            </a:extLst>
          </p:cNvPr>
          <p:cNvSpPr/>
          <p:nvPr/>
        </p:nvSpPr>
        <p:spPr>
          <a:xfrm>
            <a:off x="5524491" y="1626112"/>
            <a:ext cx="170751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500" b="1" cap="none" spc="0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Approach: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AFE40-D0FE-0B0B-52D7-F5925BD43C75}"/>
              </a:ext>
            </a:extLst>
          </p:cNvPr>
          <p:cNvSpPr/>
          <p:nvPr/>
        </p:nvSpPr>
        <p:spPr>
          <a:xfrm>
            <a:off x="8667576" y="1923852"/>
            <a:ext cx="224933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500" b="1" cap="none" spc="0" dirty="0">
                <a:ln/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Book Antiqua" panose="02040602050305030304" pitchFamily="18" charset="0"/>
              </a:rPr>
              <a:t>Requirement: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9C24E-27CC-6B91-9990-0F154011FDC4}"/>
              </a:ext>
            </a:extLst>
          </p:cNvPr>
          <p:cNvSpPr/>
          <p:nvPr/>
        </p:nvSpPr>
        <p:spPr>
          <a:xfrm>
            <a:off x="4458854" y="4257243"/>
            <a:ext cx="350519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2500" b="1" i="0" dirty="0">
                <a:ln/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Tech-Stack Used:</a:t>
            </a:r>
            <a:endParaRPr lang="en-IN" sz="2500" b="1" dirty="0">
              <a:ln/>
              <a:solidFill>
                <a:schemeClr val="bg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B8AAC-6211-DA77-1BF2-A455F8ADF304}"/>
              </a:ext>
            </a:extLst>
          </p:cNvPr>
          <p:cNvSpPr txBox="1"/>
          <p:nvPr/>
        </p:nvSpPr>
        <p:spPr>
          <a:xfrm>
            <a:off x="4618390" y="4871850"/>
            <a:ext cx="330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Book Antiqua" panose="02040602050305030304" pitchFamily="18" charset="0"/>
              </a:rPr>
              <a:t>Excel(MS Office Home &amp; Student 2019 .</a:t>
            </a: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4BCE1-BB93-C1E9-A679-EF79A7CC83D1}"/>
              </a:ext>
            </a:extLst>
          </p:cNvPr>
          <p:cNvSpPr/>
          <p:nvPr/>
        </p:nvSpPr>
        <p:spPr>
          <a:xfrm>
            <a:off x="4663179" y="1285012"/>
            <a:ext cx="25779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dirty="0">
                <a:latin typeface="Book Antiqua" panose="02040602050305030304" pitchFamily="18" charset="0"/>
              </a:rPr>
              <a:t>Best Directors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1FE3C-CE62-0DFF-F5F1-97467C52E429}"/>
              </a:ext>
            </a:extLst>
          </p:cNvPr>
          <p:cNvSpPr txBox="1"/>
          <p:nvPr/>
        </p:nvSpPr>
        <p:spPr>
          <a:xfrm>
            <a:off x="570167" y="2690336"/>
            <a:ext cx="49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Best Directors:</a:t>
            </a:r>
          </a:p>
          <a:p>
            <a:pPr algn="just"/>
            <a:r>
              <a:rPr lang="en-US" b="1" dirty="0">
                <a:latin typeface="Book Antiqua" panose="02040602050305030304" pitchFamily="18" charset="0"/>
              </a:rPr>
              <a:t>Q. </a:t>
            </a:r>
            <a:r>
              <a:rPr lang="en-US" dirty="0">
                <a:latin typeface="Book Antiqua" panose="02040602050305030304" pitchFamily="18" charset="0"/>
              </a:rPr>
              <a:t>Find the best directors  according to </a:t>
            </a:r>
            <a:r>
              <a:rPr lang="en-US" dirty="0" err="1">
                <a:latin typeface="Book Antiqua" panose="02040602050305030304" pitchFamily="18" charset="0"/>
              </a:rPr>
              <a:t>IMDB_score</a:t>
            </a:r>
            <a:r>
              <a:rPr lang="en-US" dirty="0">
                <a:latin typeface="Book Antiqua" panose="02040602050305030304" pitchFamily="18" charset="0"/>
              </a:rPr>
              <a:t>?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Frank Darabont tops the list.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F55241-5E79-8E52-2E5B-514E10303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6" y="2152457"/>
            <a:ext cx="6335901" cy="37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32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4BCE1-BB93-C1E9-A679-EF79A7CC83D1}"/>
              </a:ext>
            </a:extLst>
          </p:cNvPr>
          <p:cNvSpPr/>
          <p:nvPr/>
        </p:nvSpPr>
        <p:spPr>
          <a:xfrm>
            <a:off x="4498873" y="1285012"/>
            <a:ext cx="29065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u="sng" dirty="0"/>
              <a:t>Popular Genre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1FE3C-CE62-0DFF-F5F1-97467C52E429}"/>
              </a:ext>
            </a:extLst>
          </p:cNvPr>
          <p:cNvSpPr txBox="1"/>
          <p:nvPr/>
        </p:nvSpPr>
        <p:spPr>
          <a:xfrm>
            <a:off x="677737" y="2362754"/>
            <a:ext cx="3661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Finding Popular Genres:</a:t>
            </a:r>
          </a:p>
          <a:p>
            <a:pPr algn="just"/>
            <a:r>
              <a:rPr lang="en-US" b="1" dirty="0">
                <a:latin typeface="Book Antiqua" panose="02040602050305030304" pitchFamily="18" charset="0"/>
              </a:rPr>
              <a:t>Q. </a:t>
            </a:r>
            <a:r>
              <a:rPr lang="en-US" b="0" i="0" dirty="0">
                <a:effectLst/>
                <a:latin typeface="Book Antiqua" panose="02040602050305030304" pitchFamily="18" charset="0"/>
              </a:rPr>
              <a:t>Find the popular genres to get an idea of what kind of genre is more preferred by the people?</a:t>
            </a:r>
            <a:endParaRPr lang="en-US" dirty="0">
              <a:latin typeface="Book Antiqua" panose="02040602050305030304" pitchFamily="18" charset="0"/>
            </a:endParaRP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Maximum percentage of people work in the Operations Department.</a:t>
            </a:r>
          </a:p>
          <a:p>
            <a:pPr marL="342900" indent="-342900" algn="just">
              <a:buAutoNum type="arabicPeriod"/>
            </a:pPr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Production &amp; Purchase Department have the same parentage of people working.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11BD5-178B-2347-C5BC-7C7EAF657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73" y="2362754"/>
            <a:ext cx="7575176" cy="3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7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4BCE1-BB93-C1E9-A679-EF79A7CC83D1}"/>
              </a:ext>
            </a:extLst>
          </p:cNvPr>
          <p:cNvSpPr/>
          <p:nvPr/>
        </p:nvSpPr>
        <p:spPr>
          <a:xfrm>
            <a:off x="3882533" y="1285012"/>
            <a:ext cx="413927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u="sng" dirty="0">
                <a:latin typeface="Book Antiqua" panose="02040602050305030304" pitchFamily="18" charset="0"/>
              </a:rPr>
              <a:t>Creating new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1FE3C-CE62-0DFF-F5F1-97467C52E429}"/>
              </a:ext>
            </a:extLst>
          </p:cNvPr>
          <p:cNvSpPr txBox="1"/>
          <p:nvPr/>
        </p:nvSpPr>
        <p:spPr>
          <a:xfrm>
            <a:off x="363971" y="2070846"/>
            <a:ext cx="44142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Chart:</a:t>
            </a:r>
          </a:p>
          <a:p>
            <a:pPr algn="just"/>
            <a:r>
              <a:rPr lang="en-US" b="1" dirty="0">
                <a:latin typeface="Book Antiqua" panose="02040602050305030304" pitchFamily="18" charset="0"/>
              </a:rPr>
              <a:t>Q. </a:t>
            </a:r>
            <a:r>
              <a:rPr lang="en-US" dirty="0">
                <a:latin typeface="Book Antiqua" panose="02040602050305030304" pitchFamily="18" charset="0"/>
              </a:rPr>
              <a:t>Create Table.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algn="just"/>
            <a:r>
              <a:rPr lang="en-US" b="0" i="0" dirty="0">
                <a:effectLst/>
                <a:latin typeface="Book Antiqua" panose="02040602050305030304" pitchFamily="18" charset="0"/>
              </a:rPr>
              <a:t>Created three new columns namely, </a:t>
            </a:r>
            <a:r>
              <a:rPr lang="en-US" b="0" i="0" dirty="0" err="1">
                <a:effectLst/>
                <a:latin typeface="Book Antiqua" panose="02040602050305030304" pitchFamily="18" charset="0"/>
              </a:rPr>
              <a:t>Meryl_Streep</a:t>
            </a:r>
            <a:r>
              <a:rPr lang="en-US" b="0" i="0" dirty="0">
                <a:effectLst/>
                <a:latin typeface="Book Antiqua" panose="02040602050305030304" pitchFamily="18" charset="0"/>
              </a:rPr>
              <a:t>, </a:t>
            </a:r>
            <a:r>
              <a:rPr lang="en-US" b="0" i="0" dirty="0" err="1">
                <a:effectLst/>
                <a:latin typeface="Book Antiqua" panose="02040602050305030304" pitchFamily="18" charset="0"/>
              </a:rPr>
              <a:t>Leonardo_DIcaprio</a:t>
            </a:r>
            <a:r>
              <a:rPr lang="en-US" b="0" i="0" dirty="0">
                <a:effectLst/>
                <a:latin typeface="Book Antiqua" panose="02040602050305030304" pitchFamily="18" charset="0"/>
              </a:rPr>
              <a:t>, and </a:t>
            </a:r>
            <a:r>
              <a:rPr lang="en-US" b="0" i="0" dirty="0" err="1">
                <a:effectLst/>
                <a:latin typeface="Book Antiqua" panose="02040602050305030304" pitchFamily="18" charset="0"/>
              </a:rPr>
              <a:t>Brad_Pitt</a:t>
            </a:r>
            <a:r>
              <a:rPr lang="en-US" b="0" i="0" dirty="0">
                <a:effectLst/>
                <a:latin typeface="Book Antiqua" panose="02040602050305030304" pitchFamily="18" charset="0"/>
              </a:rPr>
              <a:t> which contain the movies in which the actors: 'Meryl Streep', 'Leonardo DiCaprio', and 'Brad Pitt' are the lead actors. Used only the actor_1_name column for extraction. Also, made sure that we used the names 'Meryl Streep', 'Leonardo DiCaprio', and 'Brad Pitt' for the said extraction.</a:t>
            </a:r>
            <a:endParaRPr lang="en-US" b="1" dirty="0">
              <a:latin typeface="Book Antiqua" panose="020406020503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803B-AA0A-8427-C720-2351E0CC0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1871757"/>
            <a:ext cx="7018757" cy="43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3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4BCE1-BB93-C1E9-A679-EF79A7CC83D1}"/>
              </a:ext>
            </a:extLst>
          </p:cNvPr>
          <p:cNvSpPr/>
          <p:nvPr/>
        </p:nvSpPr>
        <p:spPr>
          <a:xfrm>
            <a:off x="2765231" y="1285012"/>
            <a:ext cx="637386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u="sng" dirty="0">
                <a:latin typeface="Book Antiqua" panose="02040602050305030304" pitchFamily="18" charset="0"/>
              </a:rPr>
              <a:t>Critic Fav and Audience Fav 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1FE3C-CE62-0DFF-F5F1-97467C52E429}"/>
              </a:ext>
            </a:extLst>
          </p:cNvPr>
          <p:cNvSpPr txBox="1"/>
          <p:nvPr/>
        </p:nvSpPr>
        <p:spPr>
          <a:xfrm>
            <a:off x="570159" y="2734235"/>
            <a:ext cx="4414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Table:</a:t>
            </a:r>
          </a:p>
          <a:p>
            <a:pPr algn="just"/>
            <a:r>
              <a:rPr lang="en-US" b="1" dirty="0">
                <a:latin typeface="Book Antiqua" panose="02040602050305030304" pitchFamily="18" charset="0"/>
              </a:rPr>
              <a:t>Q. </a:t>
            </a:r>
            <a:r>
              <a:rPr lang="en-US" dirty="0">
                <a:latin typeface="Book Antiqua" panose="02040602050305030304" pitchFamily="18" charset="0"/>
              </a:rPr>
              <a:t>Finding </a:t>
            </a:r>
            <a:r>
              <a:rPr lang="en-IN" b="0" i="0" dirty="0">
                <a:effectLst/>
                <a:latin typeface="Book Antiqua" panose="02040602050305030304" pitchFamily="18" charset="0"/>
              </a:rPr>
              <a:t>favourites</a:t>
            </a:r>
            <a:r>
              <a:rPr lang="en-US" dirty="0">
                <a:latin typeface="Book Antiqua" panose="02040602050305030304" pitchFamily="18" charset="0"/>
              </a:rPr>
              <a:t>?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b="0" i="0" dirty="0">
                <a:effectLst/>
                <a:latin typeface="Book Antiqua" panose="02040602050305030304" pitchFamily="18" charset="0"/>
              </a:rPr>
              <a:t>Critic </a:t>
            </a:r>
            <a:r>
              <a:rPr lang="en-US" dirty="0" err="1">
                <a:latin typeface="Book Antiqua" panose="02040602050305030304" pitchFamily="18" charset="0"/>
              </a:rPr>
              <a:t>f</a:t>
            </a:r>
            <a:r>
              <a:rPr lang="en-US" b="0" i="0" dirty="0" err="1">
                <a:effectLst/>
                <a:latin typeface="Book Antiqua" panose="02040602050305030304" pitchFamily="18" charset="0"/>
              </a:rPr>
              <a:t>avourite</a:t>
            </a:r>
            <a:r>
              <a:rPr lang="en-US" b="0" i="0" dirty="0">
                <a:effectLst/>
                <a:latin typeface="Book Antiqua" panose="02040602050305030304" pitchFamily="18" charset="0"/>
              </a:rPr>
              <a:t> actor is Albert Finney.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Audience </a:t>
            </a:r>
            <a:r>
              <a:rPr lang="en-US" dirty="0" err="1">
                <a:latin typeface="Book Antiqua" panose="02040602050305030304" pitchFamily="18" charset="0"/>
              </a:rPr>
              <a:t>favourite</a:t>
            </a:r>
            <a:r>
              <a:rPr lang="en-US" dirty="0">
                <a:latin typeface="Book Antiqua" panose="02040602050305030304" pitchFamily="18" charset="0"/>
              </a:rPr>
              <a:t> actor is Heather Donahue.</a:t>
            </a:r>
            <a:endParaRPr lang="en-US" b="1" dirty="0">
              <a:latin typeface="Book Antiqua" panose="020406020503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D63EB-5639-6A3C-2316-300CA6F1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07" y="2277163"/>
            <a:ext cx="6587922" cy="35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4BCE1-BB93-C1E9-A679-EF79A7CC83D1}"/>
              </a:ext>
            </a:extLst>
          </p:cNvPr>
          <p:cNvSpPr/>
          <p:nvPr/>
        </p:nvSpPr>
        <p:spPr>
          <a:xfrm>
            <a:off x="4231181" y="1285012"/>
            <a:ext cx="34419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u="sng" dirty="0">
                <a:latin typeface="Book Antiqua" panose="02040602050305030304" pitchFamily="18" charset="0"/>
              </a:rPr>
              <a:t>Movie segregation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1FE3C-CE62-0DFF-F5F1-97467C52E429}"/>
              </a:ext>
            </a:extLst>
          </p:cNvPr>
          <p:cNvSpPr txBox="1"/>
          <p:nvPr/>
        </p:nvSpPr>
        <p:spPr>
          <a:xfrm>
            <a:off x="157784" y="2869707"/>
            <a:ext cx="350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All the movies have been segregated according to the year they released.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B4AB1-B9B8-BC1A-8692-D20F9097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06" y="1914645"/>
            <a:ext cx="7835153" cy="47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41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4BCE1-BB93-C1E9-A679-EF79A7CC83D1}"/>
              </a:ext>
            </a:extLst>
          </p:cNvPr>
          <p:cNvSpPr/>
          <p:nvPr/>
        </p:nvSpPr>
        <p:spPr>
          <a:xfrm>
            <a:off x="1955727" y="1509129"/>
            <a:ext cx="789485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u="sng" dirty="0">
                <a:latin typeface="Book Antiqua" panose="02040602050305030304" pitchFamily="18" charset="0"/>
              </a:rPr>
              <a:t>User vote according to Different decades.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96B3ED-F0D3-7C6D-EC0B-6EF1F7488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2" y="2210968"/>
            <a:ext cx="11214847" cy="44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865CB3-DACC-0725-847D-BB506D2F0858}"/>
              </a:ext>
            </a:extLst>
          </p:cNvPr>
          <p:cNvSpPr txBox="1"/>
          <p:nvPr/>
        </p:nvSpPr>
        <p:spPr>
          <a:xfrm>
            <a:off x="4078941" y="2034988"/>
            <a:ext cx="543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IMDB movie analysis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How to segregate data.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How to find outliers.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Excel visualization.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B6529-052D-7986-7B2C-BA6044F8C73A}"/>
              </a:ext>
            </a:extLst>
          </p:cNvPr>
          <p:cNvSpPr txBox="1"/>
          <p:nvPr/>
        </p:nvSpPr>
        <p:spPr>
          <a:xfrm>
            <a:off x="2265218" y="962891"/>
            <a:ext cx="676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10000"/>
                  </a:schemeClr>
                </a:solidFill>
                <a:latin typeface="Book Antiqua" panose="02040602050305030304" pitchFamily="18" charset="0"/>
              </a:rPr>
              <a:t>What I have done in this project is: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164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C0F3A0-0C0A-C39F-8F56-01ADA8FCB9E2}"/>
              </a:ext>
            </a:extLst>
          </p:cNvPr>
          <p:cNvSpPr/>
          <p:nvPr/>
        </p:nvSpPr>
        <p:spPr>
          <a:xfrm>
            <a:off x="1626792" y="1864868"/>
            <a:ext cx="828945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500" b="1" cap="none" spc="0" dirty="0">
                <a:ln/>
                <a:solidFill>
                  <a:schemeClr val="tx2">
                    <a:lumMod val="25000"/>
                  </a:schemeClr>
                </a:solidFill>
                <a:effectLst/>
                <a:latin typeface="Book Antiqua" panose="02040602050305030304" pitchFamily="18" charset="0"/>
              </a:rPr>
              <a:t>Checking for Missing Data, Extra Unwanted Columns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30C34-6449-4FAD-A59C-AC2770334519}"/>
              </a:ext>
            </a:extLst>
          </p:cNvPr>
          <p:cNvSpPr/>
          <p:nvPr/>
        </p:nvSpPr>
        <p:spPr>
          <a:xfrm>
            <a:off x="236882" y="5359553"/>
            <a:ext cx="117182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  <a:latin typeface="Book Antiqua" panose="02040602050305030304" pitchFamily="18" charset="0"/>
              </a:rPr>
              <a:t>NOTE: We will do Missing Value Treatment for those rows which have no values in them. Here we can see that these rows are </a:t>
            </a:r>
          </a:p>
          <a:p>
            <a:pPr algn="ctr"/>
            <a:r>
              <a:rPr lang="en-US" sz="16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  <a:latin typeface="Book Antiqua" panose="02040602050305030304" pitchFamily="18" charset="0"/>
              </a:rPr>
              <a:t>very less in numbers so we can just 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  <a:latin typeface="Book Antiqua" panose="02040602050305030304" pitchFamily="18" charset="0"/>
              </a:rPr>
              <a:t>delete those rows</a:t>
            </a:r>
            <a:r>
              <a:rPr lang="en-US" sz="16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  <a:latin typeface="Book Antiqua" panose="02040602050305030304" pitchFamily="18" charset="0"/>
              </a:rPr>
              <a:t> in excel to not include those data in the fina</a:t>
            </a: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  <a:latin typeface="Book Antiqua" panose="02040602050305030304" pitchFamily="18" charset="0"/>
              </a:rPr>
              <a:t>l sheet and Visualization</a:t>
            </a:r>
            <a:r>
              <a:rPr lang="en-US" sz="14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0000"/>
                </a:highlight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5F9F-4EC0-26F7-B116-C59F649EC473}"/>
              </a:ext>
            </a:extLst>
          </p:cNvPr>
          <p:cNvSpPr/>
          <p:nvPr/>
        </p:nvSpPr>
        <p:spPr>
          <a:xfrm>
            <a:off x="4274845" y="1298662"/>
            <a:ext cx="3272051" cy="5078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7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DATA CLEANING</a:t>
            </a:r>
            <a:endParaRPr lang="en-US" sz="27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8552-B545-9C38-15DE-3E62DB6D5357}"/>
              </a:ext>
            </a:extLst>
          </p:cNvPr>
          <p:cNvSpPr txBox="1"/>
          <p:nvPr/>
        </p:nvSpPr>
        <p:spPr>
          <a:xfrm>
            <a:off x="1308847" y="2936535"/>
            <a:ext cx="9412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There are more than 10 columns which are not needed for our analysis and it has been shown  in the next slide.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There are blanks in many columns and it has been mentioned in the next slide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The ‘movie _title’ column   needs some cleaning as it contains extra alphabets.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There are few rows with wrong director names and these needs to be removed. </a:t>
            </a: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0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A32049-9045-0D79-F58F-C56FBE147E5E}"/>
              </a:ext>
            </a:extLst>
          </p:cNvPr>
          <p:cNvSpPr/>
          <p:nvPr/>
        </p:nvSpPr>
        <p:spPr>
          <a:xfrm>
            <a:off x="4306784" y="1475530"/>
            <a:ext cx="33874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Book Antiqua" panose="02040602050305030304" pitchFamily="18" charset="0"/>
              </a:rPr>
              <a:t>DATA CLEANING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7B3FD6-4EBD-9B49-1C31-05AD1D4F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79590"/>
              </p:ext>
            </p:extLst>
          </p:nvPr>
        </p:nvGraphicFramePr>
        <p:xfrm>
          <a:off x="1565835" y="2037130"/>
          <a:ext cx="9389035" cy="4519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965">
                  <a:extLst>
                    <a:ext uri="{9D8B030D-6E8A-4147-A177-3AD203B41FA5}">
                      <a16:colId xmlns:a16="http://schemas.microsoft.com/office/drawing/2014/main" val="2162264361"/>
                    </a:ext>
                  </a:extLst>
                </a:gridCol>
                <a:gridCol w="3585882">
                  <a:extLst>
                    <a:ext uri="{9D8B030D-6E8A-4147-A177-3AD203B41FA5}">
                      <a16:colId xmlns:a16="http://schemas.microsoft.com/office/drawing/2014/main" val="1770645191"/>
                    </a:ext>
                  </a:extLst>
                </a:gridCol>
                <a:gridCol w="2492188">
                  <a:extLst>
                    <a:ext uri="{9D8B030D-6E8A-4147-A177-3AD203B41FA5}">
                      <a16:colId xmlns:a16="http://schemas.microsoft.com/office/drawing/2014/main" val="3943212887"/>
                    </a:ext>
                  </a:extLst>
                </a:gridCol>
              </a:tblGrid>
              <a:tr h="81368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ook Antiqua" panose="02040602050305030304" pitchFamily="18" charset="0"/>
                        </a:rPr>
                        <a:t>Deleted Columns</a:t>
                      </a:r>
                      <a:r>
                        <a:rPr lang="en-US" dirty="0">
                          <a:latin typeface="Book Antiqua" panose="02040602050305030304" pitchFamily="18" charset="0"/>
                        </a:rPr>
                        <a:t>(</a:t>
                      </a:r>
                      <a:r>
                        <a:rPr lang="en-US" sz="1300" dirty="0">
                          <a:latin typeface="Book Antiqua" panose="02040602050305030304" pitchFamily="18" charset="0"/>
                        </a:rPr>
                        <a:t>Not required for our analysis</a:t>
                      </a:r>
                      <a:r>
                        <a:rPr lang="en-US" dirty="0">
                          <a:latin typeface="Book Antiqua" panose="02040602050305030304" pitchFamily="18" charset="0"/>
                        </a:rPr>
                        <a:t>)</a:t>
                      </a:r>
                      <a:endParaRPr lang="en-IN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ook Antiqua" panose="02040602050305030304" pitchFamily="18" charset="0"/>
                        </a:rPr>
                        <a:t>Deleted Blanks from </a:t>
                      </a:r>
                      <a:r>
                        <a:rPr lang="en-US" dirty="0">
                          <a:latin typeface="Book Antiqua" panose="02040602050305030304" pitchFamily="18" charset="0"/>
                        </a:rPr>
                        <a:t>(</a:t>
                      </a:r>
                      <a:r>
                        <a:rPr lang="en-US" sz="1300" dirty="0">
                          <a:latin typeface="Book Antiqua" panose="02040602050305030304" pitchFamily="18" charset="0"/>
                        </a:rPr>
                        <a:t>column</a:t>
                      </a:r>
                      <a:r>
                        <a:rPr lang="en-US" dirty="0">
                          <a:latin typeface="Book Antiqua" panose="02040602050305030304" pitchFamily="18" charset="0"/>
                        </a:rPr>
                        <a:t>)</a:t>
                      </a:r>
                      <a:endParaRPr lang="en-IN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Book Antiqua" panose="02040602050305030304" pitchFamily="18" charset="0"/>
                        </a:rPr>
                        <a:t>Deleted Unwanted Data from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68252"/>
                  </a:ext>
                </a:extLst>
              </a:tr>
              <a:tr h="315873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director_name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Director_name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91670"/>
                  </a:ext>
                </a:extLst>
              </a:tr>
              <a:tr h="318563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movie_facebook_likes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duration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03961"/>
                  </a:ext>
                </a:extLst>
              </a:tr>
              <a:tr h="330217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aspect_ratio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num_critics_for_review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19274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actor_2_facebook_likes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actor_1_name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3465"/>
                  </a:ext>
                </a:extLst>
              </a:tr>
              <a:tr h="316454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cast_total_facebook_likes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budget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76057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actor_1_facebook_likes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gross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21109"/>
                  </a:ext>
                </a:extLst>
              </a:tr>
              <a:tr h="366331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actor_3_facebook_likes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984046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director_facebook_likes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35"/>
                  </a:ext>
                </a:extLst>
              </a:tr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plot_keyword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83263"/>
                  </a:ext>
                </a:extLst>
              </a:tr>
              <a:tr h="343428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movie_imdb_link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7125"/>
                  </a:ext>
                </a:extLst>
              </a:tr>
              <a:tr h="366331">
                <a:tc>
                  <a:txBody>
                    <a:bodyPr/>
                    <a:lstStyle/>
                    <a:p>
                      <a:pPr algn="ctr"/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Book Antiqua" panose="02040602050305030304" pitchFamily="18" charset="0"/>
                          <a:ea typeface="+mn-ea"/>
                          <a:cs typeface="+mn-cs"/>
                        </a:rPr>
                        <a:t>content_rating</a:t>
                      </a:r>
                      <a:endParaRPr lang="en-IN" sz="15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0428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C0F3A0-0C0A-C39F-8F56-01ADA8FCB9E2}"/>
              </a:ext>
            </a:extLst>
          </p:cNvPr>
          <p:cNvSpPr/>
          <p:nvPr/>
        </p:nvSpPr>
        <p:spPr>
          <a:xfrm>
            <a:off x="1320046" y="1340725"/>
            <a:ext cx="37625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latin typeface="Book Antiqua" panose="02040602050305030304" pitchFamily="18" charset="0"/>
              </a:rPr>
              <a:t>Sheet Before Cleaning: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460F1-85A9-6BEB-5A3D-96E3B3D74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2" y="2035241"/>
            <a:ext cx="5657941" cy="4580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84D82A-6DE1-E92E-BA6F-51C40EF04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80" y="1988610"/>
            <a:ext cx="5657941" cy="46273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F56075-28FA-F010-7FE6-A210B46611C3}"/>
              </a:ext>
            </a:extLst>
          </p:cNvPr>
          <p:cNvSpPr/>
          <p:nvPr/>
        </p:nvSpPr>
        <p:spPr>
          <a:xfrm>
            <a:off x="7277690" y="1340725"/>
            <a:ext cx="3571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dirty="0">
                <a:latin typeface="Book Antiqua" panose="02040602050305030304" pitchFamily="18" charset="0"/>
              </a:rPr>
              <a:t>Sheet After Cleaning:</a:t>
            </a:r>
          </a:p>
        </p:txBody>
      </p:sp>
    </p:spTree>
    <p:extLst>
      <p:ext uri="{BB962C8B-B14F-4D97-AF65-F5344CB8AC3E}">
        <p14:creationId xmlns:p14="http://schemas.microsoft.com/office/powerpoint/2010/main" val="11548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4177B2-5938-930F-106A-151AE486606A}"/>
              </a:ext>
            </a:extLst>
          </p:cNvPr>
          <p:cNvSpPr/>
          <p:nvPr/>
        </p:nvSpPr>
        <p:spPr>
          <a:xfrm>
            <a:off x="2670966" y="1582772"/>
            <a:ext cx="595547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500" b="1" cap="none" spc="0" dirty="0">
                <a:ln/>
                <a:solidFill>
                  <a:schemeClr val="tx2">
                    <a:lumMod val="10000"/>
                  </a:schemeClr>
                </a:solidFill>
                <a:effectLst/>
                <a:latin typeface="Book Antiqua" panose="02040602050305030304" pitchFamily="18" charset="0"/>
              </a:rPr>
              <a:t>Observing Outliers for Profit vs Budget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8071BC-8BCC-BAAC-9EB5-4F6A4D3A1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7" y="2091202"/>
            <a:ext cx="11495513" cy="43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4BCE1-BB93-C1E9-A679-EF79A7CC83D1}"/>
              </a:ext>
            </a:extLst>
          </p:cNvPr>
          <p:cNvSpPr/>
          <p:nvPr/>
        </p:nvSpPr>
        <p:spPr>
          <a:xfrm>
            <a:off x="3388795" y="1285012"/>
            <a:ext cx="51267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Movies with Highest Profit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1FE3C-CE62-0DFF-F5F1-97467C52E429}"/>
              </a:ext>
            </a:extLst>
          </p:cNvPr>
          <p:cNvSpPr txBox="1"/>
          <p:nvPr/>
        </p:nvSpPr>
        <p:spPr>
          <a:xfrm>
            <a:off x="321498" y="2545976"/>
            <a:ext cx="494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Profit wise Data:</a:t>
            </a:r>
          </a:p>
          <a:p>
            <a:pPr algn="just"/>
            <a:r>
              <a:rPr lang="en-US" b="1" dirty="0">
                <a:latin typeface="Book Antiqua" panose="02040602050305030304" pitchFamily="18" charset="0"/>
              </a:rPr>
              <a:t>Q. </a:t>
            </a:r>
            <a:r>
              <a:rPr lang="en-US" dirty="0">
                <a:latin typeface="Book Antiqua" panose="02040602050305030304" pitchFamily="18" charset="0"/>
              </a:rPr>
              <a:t>Which Movie has the highest profit?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Avatar.</a:t>
            </a:r>
          </a:p>
          <a:p>
            <a:pPr marL="342900" indent="-342900" algn="just">
              <a:buAutoNum type="arabicPeriod"/>
            </a:pPr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It clearly shows that Avatar is way ahead of others</a:t>
            </a:r>
            <a:r>
              <a:rPr lang="en-US" b="1" dirty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6DB5D-8F4E-DE53-2923-C17F8D4A6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64" y="2169515"/>
            <a:ext cx="6660977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4BCE1-BB93-C1E9-A679-EF79A7CC83D1}"/>
              </a:ext>
            </a:extLst>
          </p:cNvPr>
          <p:cNvSpPr/>
          <p:nvPr/>
        </p:nvSpPr>
        <p:spPr>
          <a:xfrm>
            <a:off x="1276041" y="1285012"/>
            <a:ext cx="93522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u="sng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2800" b="1" u="sng" dirty="0">
                <a:latin typeface="Book Antiqua" panose="02040602050305030304" pitchFamily="18" charset="0"/>
              </a:rPr>
              <a:t>TOP 250 MOVIES ACCORDING TO IMDB RATINGS</a:t>
            </a:r>
            <a:endParaRPr lang="en-US" sz="2800" b="1" u="sng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1FE3C-CE62-0DFF-F5F1-97467C52E429}"/>
              </a:ext>
            </a:extLst>
          </p:cNvPr>
          <p:cNvSpPr txBox="1"/>
          <p:nvPr/>
        </p:nvSpPr>
        <p:spPr>
          <a:xfrm>
            <a:off x="722560" y="2563905"/>
            <a:ext cx="4943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Top 250 Movie :</a:t>
            </a:r>
          </a:p>
          <a:p>
            <a:pPr algn="just"/>
            <a:r>
              <a:rPr lang="en-US" b="1" dirty="0">
                <a:latin typeface="Book Antiqua" panose="02040602050305030304" pitchFamily="18" charset="0"/>
              </a:rPr>
              <a:t>Q. </a:t>
            </a:r>
            <a:r>
              <a:rPr lang="en-US" dirty="0">
                <a:latin typeface="Book Antiqua" panose="02040602050305030304" pitchFamily="18" charset="0"/>
              </a:rPr>
              <a:t>Find 250 Movie list by IMDB ranking having User Votes greater than 25000?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Created Ranking based on IMDB rating and created another rank for user reviews greater than 25000</a:t>
            </a:r>
          </a:p>
          <a:p>
            <a:pPr marL="342900" indent="-342900" algn="just">
              <a:buAutoNum type="arabicPeriod"/>
            </a:pPr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Result is displayed  below</a:t>
            </a:r>
            <a:r>
              <a:rPr lang="en-US" b="1" dirty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C2564-782A-3261-1FB1-A9E785727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55" y="1958629"/>
            <a:ext cx="5517286" cy="45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F4BCE1-BB93-C1E9-A679-EF79A7CC83D1}"/>
              </a:ext>
            </a:extLst>
          </p:cNvPr>
          <p:cNvSpPr/>
          <p:nvPr/>
        </p:nvSpPr>
        <p:spPr>
          <a:xfrm>
            <a:off x="4513299" y="1285012"/>
            <a:ext cx="287771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u="sng" dirty="0">
                <a:latin typeface="Book Antiqua" panose="02040602050305030304" pitchFamily="18" charset="0"/>
              </a:rPr>
              <a:t>IMDB TOP 250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1FE3C-CE62-0DFF-F5F1-97467C52E429}"/>
              </a:ext>
            </a:extLst>
          </p:cNvPr>
          <p:cNvSpPr txBox="1"/>
          <p:nvPr/>
        </p:nvSpPr>
        <p:spPr>
          <a:xfrm>
            <a:off x="722560" y="2563905"/>
            <a:ext cx="4943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Top 250 Movie :</a:t>
            </a:r>
          </a:p>
          <a:p>
            <a:pPr algn="just"/>
            <a:r>
              <a:rPr lang="en-US" b="1" dirty="0">
                <a:latin typeface="Book Antiqua" panose="02040602050305030304" pitchFamily="18" charset="0"/>
              </a:rPr>
              <a:t>Q. </a:t>
            </a:r>
            <a:r>
              <a:rPr lang="en-US" dirty="0">
                <a:latin typeface="Book Antiqua" panose="02040602050305030304" pitchFamily="18" charset="0"/>
              </a:rPr>
              <a:t>Find 250 Movie list by IMDB ranking having User Votes greater than 25000?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Created Ranking based on IMDB rating and created another rank for user reviews greater than 25000</a:t>
            </a:r>
          </a:p>
          <a:p>
            <a:pPr marL="342900" indent="-342900" algn="just">
              <a:buAutoNum type="arabicPeriod"/>
            </a:pPr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Result is displayed </a:t>
            </a:r>
            <a:r>
              <a:rPr lang="en-US" b="1" dirty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30903-81C1-0A18-FA54-4263C209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26" y="1958629"/>
            <a:ext cx="5632814" cy="45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77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1FE3C-CE62-0DFF-F5F1-97467C52E429}"/>
              </a:ext>
            </a:extLst>
          </p:cNvPr>
          <p:cNvSpPr txBox="1"/>
          <p:nvPr/>
        </p:nvSpPr>
        <p:spPr>
          <a:xfrm>
            <a:off x="722560" y="2563905"/>
            <a:ext cx="4943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Top 250 Movies :</a:t>
            </a:r>
          </a:p>
          <a:p>
            <a:pPr algn="just"/>
            <a:r>
              <a:rPr lang="en-US" b="1" dirty="0">
                <a:latin typeface="Book Antiqua" panose="02040602050305030304" pitchFamily="18" charset="0"/>
              </a:rPr>
              <a:t>Q. </a:t>
            </a:r>
            <a:r>
              <a:rPr lang="en-US" dirty="0">
                <a:latin typeface="Book Antiqua" panose="02040602050305030304" pitchFamily="18" charset="0"/>
              </a:rPr>
              <a:t>Find 250 Movie list by IMDB ranking having User Votes greater than 25000?</a:t>
            </a:r>
          </a:p>
          <a:p>
            <a:pPr algn="just"/>
            <a:endParaRPr lang="en-US" dirty="0"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Created Ranking based on IMDB rating and created another rank for user reviews greater than 25000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08842-58AE-944D-81C4-5BE998B75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93" y="1958629"/>
            <a:ext cx="5736802" cy="45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4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564</TotalTime>
  <Words>760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 Antiqua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 Hasan</dc:creator>
  <cp:lastModifiedBy>rohithduggani@gmail.com</cp:lastModifiedBy>
  <cp:revision>47</cp:revision>
  <dcterms:created xsi:type="dcterms:W3CDTF">2022-12-09T08:56:33Z</dcterms:created>
  <dcterms:modified xsi:type="dcterms:W3CDTF">2023-05-19T08:10:04Z</dcterms:modified>
</cp:coreProperties>
</file>