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60" r:id="rId4"/>
    <p:sldId id="261" r:id="rId5"/>
    <p:sldId id="262" r:id="rId6"/>
    <p:sldId id="263" r:id="rId7"/>
    <p:sldId id="264" r:id="rId8"/>
    <p:sldId id="265" r:id="rId9"/>
    <p:sldId id="268" r:id="rId10"/>
    <p:sldId id="267"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E7CA18F-DCBA-44CF-AA46-FDCC41846293}" v="5" dt="2023-07-06T10:37:52.359"/>
    <p1510:client id="{7033DAB1-01C8-4784-A298-24C6A7DEB8DA}" v="5" dt="2023-07-06T17:49:43.12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est User" providerId="Windows Live" clId="Web-{7033DAB1-01C8-4784-A298-24C6A7DEB8DA}"/>
    <pc:docChg chg="modSld">
      <pc:chgData name="Guest User" userId="" providerId="Windows Live" clId="Web-{7033DAB1-01C8-4784-A298-24C6A7DEB8DA}" dt="2023-07-06T17:49:06.561" v="3" actId="20577"/>
      <pc:docMkLst>
        <pc:docMk/>
      </pc:docMkLst>
      <pc:sldChg chg="modSp">
        <pc:chgData name="Guest User" userId="" providerId="Windows Live" clId="Web-{7033DAB1-01C8-4784-A298-24C6A7DEB8DA}" dt="2023-07-06T17:49:06.561" v="3" actId="20577"/>
        <pc:sldMkLst>
          <pc:docMk/>
          <pc:sldMk cId="3885079672" sldId="262"/>
        </pc:sldMkLst>
        <pc:spChg chg="mod">
          <ac:chgData name="Guest User" userId="" providerId="Windows Live" clId="Web-{7033DAB1-01C8-4784-A298-24C6A7DEB8DA}" dt="2023-07-06T17:49:06.561" v="3" actId="20577"/>
          <ac:spMkLst>
            <pc:docMk/>
            <pc:sldMk cId="3885079672" sldId="262"/>
            <ac:spMk id="5" creationId="{0D5E9D1F-02D5-176A-6DBC-8E81E067900E}"/>
          </ac:spMkLst>
        </pc:spChg>
      </pc:sldChg>
    </pc:docChg>
  </pc:docChgLst>
  <pc:docChgLst>
    <pc:chgData name="Guest User" providerId="Windows Live" clId="Web-{6E7CA18F-DCBA-44CF-AA46-FDCC41846293}"/>
    <pc:docChg chg="modSld">
      <pc:chgData name="Guest User" userId="" providerId="Windows Live" clId="Web-{6E7CA18F-DCBA-44CF-AA46-FDCC41846293}" dt="2023-07-06T10:36:14.965" v="3" actId="20577"/>
      <pc:docMkLst>
        <pc:docMk/>
      </pc:docMkLst>
      <pc:sldChg chg="modSp">
        <pc:chgData name="Guest User" userId="" providerId="Windows Live" clId="Web-{6E7CA18F-DCBA-44CF-AA46-FDCC41846293}" dt="2023-07-06T10:36:14.965" v="3" actId="20577"/>
        <pc:sldMkLst>
          <pc:docMk/>
          <pc:sldMk cId="3210997840" sldId="256"/>
        </pc:sldMkLst>
        <pc:spChg chg="mod">
          <ac:chgData name="Guest User" userId="" providerId="Windows Live" clId="Web-{6E7CA18F-DCBA-44CF-AA46-FDCC41846293}" dt="2023-07-06T10:36:14.965" v="3" actId="20577"/>
          <ac:spMkLst>
            <pc:docMk/>
            <pc:sldMk cId="3210997840" sldId="256"/>
            <ac:spMk id="7" creationId="{ED163C5D-A425-0B95-3E3D-E0735513A577}"/>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0F9A16B-4E64-449D-A6B6-A48C8243FBE4}" type="datetimeFigureOut">
              <a:rPr lang="en-IN" smtClean="0"/>
              <a:t>06-07-2023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4D202A5-6876-41F1-A352-0C9EC3981ED9}" type="slidenum">
              <a:rPr lang="en-IN" smtClean="0"/>
              <a:t>‹#›</a:t>
            </a:fld>
            <a:endParaRPr lang="en-IN"/>
          </a:p>
        </p:txBody>
      </p:sp>
    </p:spTree>
    <p:extLst>
      <p:ext uri="{BB962C8B-B14F-4D97-AF65-F5344CB8AC3E}">
        <p14:creationId xmlns:p14="http://schemas.microsoft.com/office/powerpoint/2010/main" val="2435190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799"/>
            <a:ext cx="8825658" cy="3640667"/>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0F9A16B-4E64-449D-A6B6-A48C8243FBE4}" type="datetimeFigureOut">
              <a:rPr lang="en-IN" smtClean="0"/>
              <a:t>06-07-2023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4D202A5-6876-41F1-A352-0C9EC3981ED9}" type="slidenum">
              <a:rPr lang="en-IN" smtClean="0"/>
              <a:t>‹#›</a:t>
            </a:fld>
            <a:endParaRPr lang="en-IN"/>
          </a:p>
        </p:txBody>
      </p:sp>
    </p:spTree>
    <p:extLst>
      <p:ext uri="{BB962C8B-B14F-4D97-AF65-F5344CB8AC3E}">
        <p14:creationId xmlns:p14="http://schemas.microsoft.com/office/powerpoint/2010/main" val="32169207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0F9A16B-4E64-449D-A6B6-A48C8243FBE4}" type="datetimeFigureOut">
              <a:rPr lang="en-IN" smtClean="0"/>
              <a:t>06-07-2023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4D202A5-6876-41F1-A352-0C9EC3981ED9}" type="slidenum">
              <a:rPr lang="en-IN" smtClean="0"/>
              <a:t>‹#›</a:t>
            </a:fld>
            <a:endParaRPr lang="en-IN"/>
          </a:p>
        </p:txBody>
      </p:sp>
    </p:spTree>
    <p:extLst>
      <p:ext uri="{BB962C8B-B14F-4D97-AF65-F5344CB8AC3E}">
        <p14:creationId xmlns:p14="http://schemas.microsoft.com/office/powerpoint/2010/main" val="9227888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0"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lumMod val="60000"/>
                    <a:lumOff val="4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0F9A16B-4E64-449D-A6B6-A48C8243FBE4}" type="datetimeFigureOut">
              <a:rPr lang="en-IN" smtClean="0"/>
              <a:t>06-07-2023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4D202A5-6876-41F1-A352-0C9EC3981ED9}"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
        <p:nvSpPr>
          <p:cNvPr id="11" name="TextBox 10"/>
          <p:cNvSpPr txBox="1"/>
          <p:nvPr/>
        </p:nvSpPr>
        <p:spPr>
          <a:xfrm>
            <a:off x="9330490" y="2613787"/>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Tree>
    <p:extLst>
      <p:ext uri="{BB962C8B-B14F-4D97-AF65-F5344CB8AC3E}">
        <p14:creationId xmlns:p14="http://schemas.microsoft.com/office/powerpoint/2010/main" val="32280940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59"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0F9A16B-4E64-449D-A6B6-A48C8243FBE4}" type="datetimeFigureOut">
              <a:rPr lang="en-IN" smtClean="0"/>
              <a:t>06-07-2023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4D202A5-6876-41F1-A352-0C9EC3981ED9}" type="slidenum">
              <a:rPr lang="en-IN" smtClean="0"/>
              <a:t>‹#›</a:t>
            </a:fld>
            <a:endParaRPr lang="en-IN"/>
          </a:p>
        </p:txBody>
      </p:sp>
    </p:spTree>
    <p:extLst>
      <p:ext uri="{BB962C8B-B14F-4D97-AF65-F5344CB8AC3E}">
        <p14:creationId xmlns:p14="http://schemas.microsoft.com/office/powerpoint/2010/main" val="29684768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0F9A16B-4E64-449D-A6B6-A48C8243FBE4}" type="datetimeFigureOut">
              <a:rPr lang="en-IN" smtClean="0"/>
              <a:t>06-07-2023</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4D202A5-6876-41F1-A352-0C9EC3981ED9}" type="slidenum">
              <a:rPr lang="en-IN" smtClean="0"/>
              <a:t>‹#›</a:t>
            </a:fld>
            <a:endParaRPr lang="en-IN"/>
          </a:p>
        </p:txBody>
      </p:sp>
    </p:spTree>
    <p:extLst>
      <p:ext uri="{BB962C8B-B14F-4D97-AF65-F5344CB8AC3E}">
        <p14:creationId xmlns:p14="http://schemas.microsoft.com/office/powerpoint/2010/main" val="4105170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0F9A16B-4E64-449D-A6B6-A48C8243FBE4}" type="datetimeFigureOut">
              <a:rPr lang="en-IN" smtClean="0"/>
              <a:t>06-07-2023</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4D202A5-6876-41F1-A352-0C9EC3981ED9}" type="slidenum">
              <a:rPr lang="en-IN" smtClean="0"/>
              <a:t>‹#›</a:t>
            </a:fld>
            <a:endParaRPr lang="en-IN"/>
          </a:p>
        </p:txBody>
      </p:sp>
    </p:spTree>
    <p:extLst>
      <p:ext uri="{BB962C8B-B14F-4D97-AF65-F5344CB8AC3E}">
        <p14:creationId xmlns:p14="http://schemas.microsoft.com/office/powerpoint/2010/main" val="39434182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0F9A16B-4E64-449D-A6B6-A48C8243FBE4}" type="datetimeFigureOut">
              <a:rPr lang="en-IN" smtClean="0"/>
              <a:t>06-07-2023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4D202A5-6876-41F1-A352-0C9EC3981ED9}" type="slidenum">
              <a:rPr lang="en-IN" smtClean="0"/>
              <a:t>‹#›</a:t>
            </a:fld>
            <a:endParaRPr lang="en-IN"/>
          </a:p>
        </p:txBody>
      </p:sp>
    </p:spTree>
    <p:extLst>
      <p:ext uri="{BB962C8B-B14F-4D97-AF65-F5344CB8AC3E}">
        <p14:creationId xmlns:p14="http://schemas.microsoft.com/office/powerpoint/2010/main" val="6882791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0F9A16B-4E64-449D-A6B6-A48C8243FBE4}" type="datetimeFigureOut">
              <a:rPr lang="en-IN" smtClean="0"/>
              <a:t>06-07-2023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4D202A5-6876-41F1-A352-0C9EC3981ED9}" type="slidenum">
              <a:rPr lang="en-IN" smtClean="0"/>
              <a:t>‹#›</a:t>
            </a:fld>
            <a:endParaRPr lang="en-IN"/>
          </a:p>
        </p:txBody>
      </p:sp>
    </p:spTree>
    <p:extLst>
      <p:ext uri="{BB962C8B-B14F-4D97-AF65-F5344CB8AC3E}">
        <p14:creationId xmlns:p14="http://schemas.microsoft.com/office/powerpoint/2010/main" val="42945383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0F9A16B-4E64-449D-A6B6-A48C8243FBE4}" type="datetimeFigureOut">
              <a:rPr lang="en-IN" smtClean="0"/>
              <a:t>06-07-2023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4D202A5-6876-41F1-A352-0C9EC3981ED9}" type="slidenum">
              <a:rPr lang="en-IN" smtClean="0"/>
              <a:t>‹#›</a:t>
            </a:fld>
            <a:endParaRPr lang="en-IN"/>
          </a:p>
        </p:txBody>
      </p:sp>
    </p:spTree>
    <p:extLst>
      <p:ext uri="{BB962C8B-B14F-4D97-AF65-F5344CB8AC3E}">
        <p14:creationId xmlns:p14="http://schemas.microsoft.com/office/powerpoint/2010/main" val="36207465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0F9A16B-4E64-449D-A6B6-A48C8243FBE4}" type="datetimeFigureOut">
              <a:rPr lang="en-IN" smtClean="0"/>
              <a:t>06-07-2023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4D202A5-6876-41F1-A352-0C9EC3981ED9}" type="slidenum">
              <a:rPr lang="en-IN" smtClean="0"/>
              <a:t>‹#›</a:t>
            </a:fld>
            <a:endParaRPr lang="en-IN"/>
          </a:p>
        </p:txBody>
      </p:sp>
    </p:spTree>
    <p:extLst>
      <p:ext uri="{BB962C8B-B14F-4D97-AF65-F5344CB8AC3E}">
        <p14:creationId xmlns:p14="http://schemas.microsoft.com/office/powerpoint/2010/main" val="25894972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0F9A16B-4E64-449D-A6B6-A48C8243FBE4}" type="datetimeFigureOut">
              <a:rPr lang="en-IN" smtClean="0"/>
              <a:t>06-07-2023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4D202A5-6876-41F1-A352-0C9EC3981ED9}" type="slidenum">
              <a:rPr lang="en-IN" smtClean="0"/>
              <a:t>‹#›</a:t>
            </a:fld>
            <a:endParaRPr lang="en-IN"/>
          </a:p>
        </p:txBody>
      </p:sp>
    </p:spTree>
    <p:extLst>
      <p:ext uri="{BB962C8B-B14F-4D97-AF65-F5344CB8AC3E}">
        <p14:creationId xmlns:p14="http://schemas.microsoft.com/office/powerpoint/2010/main" val="20989477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0F9A16B-4E64-449D-A6B6-A48C8243FBE4}" type="datetimeFigureOut">
              <a:rPr lang="en-IN" smtClean="0"/>
              <a:t>06-07-2023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4D202A5-6876-41F1-A352-0C9EC3981ED9}" type="slidenum">
              <a:rPr lang="en-IN" smtClean="0"/>
              <a:t>‹#›</a:t>
            </a:fld>
            <a:endParaRPr lang="en-IN"/>
          </a:p>
        </p:txBody>
      </p:sp>
    </p:spTree>
    <p:extLst>
      <p:ext uri="{BB962C8B-B14F-4D97-AF65-F5344CB8AC3E}">
        <p14:creationId xmlns:p14="http://schemas.microsoft.com/office/powerpoint/2010/main" val="32272907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60F9A16B-4E64-449D-A6B6-A48C8243FBE4}" type="datetimeFigureOut">
              <a:rPr lang="en-IN" smtClean="0"/>
              <a:t>06-07-2023</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64D202A5-6876-41F1-A352-0C9EC3981ED9}" type="slidenum">
              <a:rPr lang="en-IN" smtClean="0"/>
              <a:t>‹#›</a:t>
            </a:fld>
            <a:endParaRPr lang="en-IN"/>
          </a:p>
        </p:txBody>
      </p:sp>
    </p:spTree>
    <p:extLst>
      <p:ext uri="{BB962C8B-B14F-4D97-AF65-F5344CB8AC3E}">
        <p14:creationId xmlns:p14="http://schemas.microsoft.com/office/powerpoint/2010/main" val="28878681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60F9A16B-4E64-449D-A6B6-A48C8243FBE4}" type="datetimeFigureOut">
              <a:rPr lang="en-IN" smtClean="0"/>
              <a:t>06-07-2023</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64D202A5-6876-41F1-A352-0C9EC3981ED9}" type="slidenum">
              <a:rPr lang="en-IN" smtClean="0"/>
              <a:t>‹#›</a:t>
            </a:fld>
            <a:endParaRPr lang="en-IN"/>
          </a:p>
        </p:txBody>
      </p:sp>
    </p:spTree>
    <p:extLst>
      <p:ext uri="{BB962C8B-B14F-4D97-AF65-F5344CB8AC3E}">
        <p14:creationId xmlns:p14="http://schemas.microsoft.com/office/powerpoint/2010/main" val="981815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3"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5" y="3129280"/>
            <a:ext cx="34010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60F9A16B-4E64-449D-A6B6-A48C8243FBE4}" type="datetimeFigureOut">
              <a:rPr lang="en-IN" smtClean="0"/>
              <a:t>06-07-2023</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64D202A5-6876-41F1-A352-0C9EC3981ED9}" type="slidenum">
              <a:rPr lang="en-IN" smtClean="0"/>
              <a:t>‹#›</a:t>
            </a:fld>
            <a:endParaRPr lang="en-IN"/>
          </a:p>
        </p:txBody>
      </p:sp>
    </p:spTree>
    <p:extLst>
      <p:ext uri="{BB962C8B-B14F-4D97-AF65-F5344CB8AC3E}">
        <p14:creationId xmlns:p14="http://schemas.microsoft.com/office/powerpoint/2010/main" val="13636088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0F9A16B-4E64-449D-A6B6-A48C8243FBE4}" type="datetimeFigureOut">
              <a:rPr lang="en-IN" smtClean="0"/>
              <a:t>06-07-2023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4D202A5-6876-41F1-A352-0C9EC3981ED9}" type="slidenum">
              <a:rPr lang="en-IN" smtClean="0"/>
              <a:t>‹#›</a:t>
            </a:fld>
            <a:endParaRPr lang="en-IN"/>
          </a:p>
        </p:txBody>
      </p:sp>
    </p:spTree>
    <p:extLst>
      <p:ext uri="{BB962C8B-B14F-4D97-AF65-F5344CB8AC3E}">
        <p14:creationId xmlns:p14="http://schemas.microsoft.com/office/powerpoint/2010/main" val="12132494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44"/>
          <a:stretch/>
        </p:blipFill>
        <p:spPr>
          <a:xfrm>
            <a:off x="0" y="2669685"/>
            <a:ext cx="4035669"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60F9A16B-4E64-449D-A6B6-A48C8243FBE4}" type="datetimeFigureOut">
              <a:rPr lang="en-IN" smtClean="0"/>
              <a:t>06-07-2023</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64D202A5-6876-41F1-A352-0C9EC3981ED9}" type="slidenum">
              <a:rPr lang="en-IN" smtClean="0"/>
              <a:t>‹#›</a:t>
            </a:fld>
            <a:endParaRPr lang="en-IN"/>
          </a:p>
        </p:txBody>
      </p:sp>
    </p:spTree>
    <p:extLst>
      <p:ext uri="{BB962C8B-B14F-4D97-AF65-F5344CB8AC3E}">
        <p14:creationId xmlns:p14="http://schemas.microsoft.com/office/powerpoint/2010/main" val="4118484438"/>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983AD62-6F40-06AB-E34E-D88B5D88A60A}"/>
              </a:ext>
            </a:extLst>
          </p:cNvPr>
          <p:cNvSpPr/>
          <p:nvPr/>
        </p:nvSpPr>
        <p:spPr>
          <a:xfrm>
            <a:off x="525314" y="493774"/>
            <a:ext cx="10569599" cy="784830"/>
          </a:xfrm>
          <a:prstGeom prst="rect">
            <a:avLst/>
          </a:prstGeom>
          <a:no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4500" b="1" cap="none" spc="0" dirty="0">
                <a:ln/>
                <a:solidFill>
                  <a:schemeClr val="accent4"/>
                </a:solidFill>
                <a:effectLst/>
              </a:rPr>
              <a:t>OPERATION &amp; METRIC ANALYTICS</a:t>
            </a:r>
          </a:p>
        </p:txBody>
      </p:sp>
      <p:sp>
        <p:nvSpPr>
          <p:cNvPr id="5" name="Rectangle 4">
            <a:extLst>
              <a:ext uri="{FF2B5EF4-FFF2-40B4-BE49-F238E27FC236}">
                <a16:creationId xmlns:a16="http://schemas.microsoft.com/office/drawing/2014/main" id="{CFD50512-EB26-7A01-F3B2-E3B7BDEEFD6D}"/>
              </a:ext>
            </a:extLst>
          </p:cNvPr>
          <p:cNvSpPr/>
          <p:nvPr/>
        </p:nvSpPr>
        <p:spPr>
          <a:xfrm>
            <a:off x="1138518" y="1427234"/>
            <a:ext cx="3179076" cy="477054"/>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2500" b="1" cap="none" spc="0" dirty="0">
                <a:ln/>
                <a:solidFill>
                  <a:schemeClr val="accent4"/>
                </a:solidFill>
                <a:effectLst/>
              </a:rPr>
              <a:t>Project Description:</a:t>
            </a:r>
          </a:p>
        </p:txBody>
      </p:sp>
      <p:sp>
        <p:nvSpPr>
          <p:cNvPr id="6" name="TextBox 5">
            <a:extLst>
              <a:ext uri="{FF2B5EF4-FFF2-40B4-BE49-F238E27FC236}">
                <a16:creationId xmlns:a16="http://schemas.microsoft.com/office/drawing/2014/main" id="{43C1584A-A83C-4CCC-DD08-66F5ADAB85C8}"/>
              </a:ext>
            </a:extLst>
          </p:cNvPr>
          <p:cNvSpPr txBox="1"/>
          <p:nvPr/>
        </p:nvSpPr>
        <p:spPr>
          <a:xfrm>
            <a:off x="1138518" y="2052918"/>
            <a:ext cx="3179076" cy="3693319"/>
          </a:xfrm>
          <a:prstGeom prst="rect">
            <a:avLst/>
          </a:prstGeom>
          <a:noFill/>
        </p:spPr>
        <p:txBody>
          <a:bodyPr wrap="square" rtlCol="0">
            <a:spAutoFit/>
          </a:bodyPr>
          <a:lstStyle/>
          <a:p>
            <a:pPr algn="just"/>
            <a:r>
              <a:rPr lang="en-US" dirty="0"/>
              <a:t>This project(OPERATION &amp; METRIC ANALYTICS) is all about analysis for the complete end to end operations of a company. With the help of this, the company then finds the areas on which it must improve upon. This kind of analysis is further used to predict the overall growth or decline of a company’s fortune.</a:t>
            </a:r>
            <a:endParaRPr lang="en-IN" dirty="0"/>
          </a:p>
        </p:txBody>
      </p:sp>
      <p:sp>
        <p:nvSpPr>
          <p:cNvPr id="7" name="TextBox 6">
            <a:extLst>
              <a:ext uri="{FF2B5EF4-FFF2-40B4-BE49-F238E27FC236}">
                <a16:creationId xmlns:a16="http://schemas.microsoft.com/office/drawing/2014/main" id="{ED163C5D-A425-0B95-3E3D-E0735513A577}"/>
              </a:ext>
            </a:extLst>
          </p:cNvPr>
          <p:cNvSpPr txBox="1"/>
          <p:nvPr/>
        </p:nvSpPr>
        <p:spPr>
          <a:xfrm>
            <a:off x="4565822" y="2052918"/>
            <a:ext cx="3334870" cy="1754326"/>
          </a:xfrm>
          <a:prstGeom prst="rect">
            <a:avLst/>
          </a:prstGeom>
          <a:noFill/>
        </p:spPr>
        <p:txBody>
          <a:bodyPr wrap="square" lIns="91440" tIns="45720" rIns="91440" bIns="45720" rtlCol="0" anchor="t">
            <a:spAutoFit/>
          </a:bodyPr>
          <a:lstStyle/>
          <a:p>
            <a:pPr algn="just"/>
            <a:r>
              <a:rPr lang="en-US" dirty="0">
                <a:solidFill>
                  <a:srgbClr val="FFFFFF"/>
                </a:solidFill>
              </a:rPr>
              <a:t>We are going to create a Database in MySQL workbench and use MySQL queries to find out the required data from the data stored in the Database.</a:t>
            </a:r>
            <a:endParaRPr lang="en-IN"/>
          </a:p>
        </p:txBody>
      </p:sp>
      <p:sp>
        <p:nvSpPr>
          <p:cNvPr id="8" name="TextBox 7">
            <a:extLst>
              <a:ext uri="{FF2B5EF4-FFF2-40B4-BE49-F238E27FC236}">
                <a16:creationId xmlns:a16="http://schemas.microsoft.com/office/drawing/2014/main" id="{ACDF06CD-2F58-86A4-205E-B39BB3D7ABD5}"/>
              </a:ext>
            </a:extLst>
          </p:cNvPr>
          <p:cNvSpPr txBox="1"/>
          <p:nvPr/>
        </p:nvSpPr>
        <p:spPr>
          <a:xfrm>
            <a:off x="8068236" y="2052918"/>
            <a:ext cx="3179077" cy="3693319"/>
          </a:xfrm>
          <a:prstGeom prst="rect">
            <a:avLst/>
          </a:prstGeom>
          <a:noFill/>
        </p:spPr>
        <p:txBody>
          <a:bodyPr wrap="square" rtlCol="0">
            <a:spAutoFit/>
          </a:bodyPr>
          <a:lstStyle/>
          <a:p>
            <a:pPr algn="just"/>
            <a:r>
              <a:rPr lang="en-US" dirty="0"/>
              <a:t>We are going to find some Insights such as “NO OF JOBS REVIEWED”, “THROUGHPUT”, “PERCENTAGE SHARE OF EACH LANGUAGE”, “DUPLICATE ROWS”, “USER ENGAGEMENT”, and some metrices like “USER GROWTH”, “WEEKLY RETENTION”, “WEEKLY ENGANGEMENT”, “EMAIL ENGAGEMEMT”.</a:t>
            </a:r>
            <a:endParaRPr lang="en-IN" dirty="0"/>
          </a:p>
        </p:txBody>
      </p:sp>
      <p:sp>
        <p:nvSpPr>
          <p:cNvPr id="11" name="Rectangle 10">
            <a:extLst>
              <a:ext uri="{FF2B5EF4-FFF2-40B4-BE49-F238E27FC236}">
                <a16:creationId xmlns:a16="http://schemas.microsoft.com/office/drawing/2014/main" id="{7604A77F-0AB3-E136-F9DA-05EA3E4AAAB2}"/>
              </a:ext>
            </a:extLst>
          </p:cNvPr>
          <p:cNvSpPr/>
          <p:nvPr/>
        </p:nvSpPr>
        <p:spPr>
          <a:xfrm>
            <a:off x="5307362" y="1427234"/>
            <a:ext cx="1851790" cy="477054"/>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2500" b="1" cap="none" spc="0" dirty="0">
                <a:ln/>
                <a:solidFill>
                  <a:schemeClr val="accent4"/>
                </a:solidFill>
                <a:effectLst/>
              </a:rPr>
              <a:t>Approach:</a:t>
            </a:r>
          </a:p>
        </p:txBody>
      </p:sp>
      <p:sp>
        <p:nvSpPr>
          <p:cNvPr id="12" name="Rectangle 11">
            <a:extLst>
              <a:ext uri="{FF2B5EF4-FFF2-40B4-BE49-F238E27FC236}">
                <a16:creationId xmlns:a16="http://schemas.microsoft.com/office/drawing/2014/main" id="{F4BDC2EE-E0A5-D4DA-F7D4-D5A8A62AAC00}"/>
              </a:ext>
            </a:extLst>
          </p:cNvPr>
          <p:cNvSpPr/>
          <p:nvPr/>
        </p:nvSpPr>
        <p:spPr>
          <a:xfrm>
            <a:off x="8613794" y="1427234"/>
            <a:ext cx="2249335" cy="477054"/>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2500" b="1" cap="none" spc="0" dirty="0">
                <a:ln/>
                <a:solidFill>
                  <a:schemeClr val="accent4"/>
                </a:solidFill>
                <a:effectLst/>
              </a:rPr>
              <a:t>Requirement:</a:t>
            </a:r>
          </a:p>
        </p:txBody>
      </p:sp>
      <p:sp>
        <p:nvSpPr>
          <p:cNvPr id="15" name="Rectangle 14">
            <a:extLst>
              <a:ext uri="{FF2B5EF4-FFF2-40B4-BE49-F238E27FC236}">
                <a16:creationId xmlns:a16="http://schemas.microsoft.com/office/drawing/2014/main" id="{10400557-D196-21FF-1489-97A597262370}"/>
              </a:ext>
            </a:extLst>
          </p:cNvPr>
          <p:cNvSpPr/>
          <p:nvPr/>
        </p:nvSpPr>
        <p:spPr>
          <a:xfrm>
            <a:off x="4436923" y="3928054"/>
            <a:ext cx="3505199" cy="477054"/>
          </a:xfrm>
          <a:prstGeom prst="rect">
            <a:avLst/>
          </a:prstGeom>
          <a:no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IN" sz="2500" b="1" i="0" dirty="0">
                <a:ln/>
                <a:solidFill>
                  <a:schemeClr val="accent4"/>
                </a:solidFill>
                <a:latin typeface="Nunito" pitchFamily="2" charset="0"/>
              </a:rPr>
              <a:t>Tech-Stack Used:</a:t>
            </a:r>
            <a:endParaRPr lang="en-IN" sz="2500" b="1" dirty="0">
              <a:ln/>
              <a:solidFill>
                <a:schemeClr val="accent4"/>
              </a:solidFill>
            </a:endParaRPr>
          </a:p>
        </p:txBody>
      </p:sp>
      <p:sp>
        <p:nvSpPr>
          <p:cNvPr id="16" name="TextBox 15">
            <a:extLst>
              <a:ext uri="{FF2B5EF4-FFF2-40B4-BE49-F238E27FC236}">
                <a16:creationId xmlns:a16="http://schemas.microsoft.com/office/drawing/2014/main" id="{459ABF49-9779-6330-9E99-85DE488ABFB7}"/>
              </a:ext>
            </a:extLst>
          </p:cNvPr>
          <p:cNvSpPr txBox="1"/>
          <p:nvPr/>
        </p:nvSpPr>
        <p:spPr>
          <a:xfrm>
            <a:off x="4565822" y="4493497"/>
            <a:ext cx="3308586" cy="646331"/>
          </a:xfrm>
          <a:prstGeom prst="rect">
            <a:avLst/>
          </a:prstGeom>
          <a:noFill/>
        </p:spPr>
        <p:txBody>
          <a:bodyPr wrap="square" rtlCol="0">
            <a:spAutoFit/>
          </a:bodyPr>
          <a:lstStyle/>
          <a:p>
            <a:pPr algn="just"/>
            <a:r>
              <a:rPr lang="en-US" dirty="0"/>
              <a:t>MySQL Workbench 8.0 CE,        to run MySQL Queries.</a:t>
            </a:r>
            <a:endParaRPr lang="en-IN" dirty="0"/>
          </a:p>
        </p:txBody>
      </p:sp>
    </p:spTree>
    <p:extLst>
      <p:ext uri="{BB962C8B-B14F-4D97-AF65-F5344CB8AC3E}">
        <p14:creationId xmlns:p14="http://schemas.microsoft.com/office/powerpoint/2010/main" val="32109978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1AB5E1B-2F4C-76B4-3F6D-F9B1730C650D}"/>
              </a:ext>
            </a:extLst>
          </p:cNvPr>
          <p:cNvSpPr/>
          <p:nvPr/>
        </p:nvSpPr>
        <p:spPr>
          <a:xfrm>
            <a:off x="453596" y="307593"/>
            <a:ext cx="10569599" cy="784830"/>
          </a:xfrm>
          <a:prstGeom prst="rect">
            <a:avLst/>
          </a:prstGeom>
          <a:no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4500" b="1" cap="none" spc="0" dirty="0">
                <a:ln/>
                <a:solidFill>
                  <a:schemeClr val="accent4"/>
                </a:solidFill>
                <a:effectLst/>
              </a:rPr>
              <a:t>OPERATION &amp; METRIC ANALYTICS</a:t>
            </a:r>
          </a:p>
        </p:txBody>
      </p:sp>
      <p:sp>
        <p:nvSpPr>
          <p:cNvPr id="5" name="Rectangle 4">
            <a:extLst>
              <a:ext uri="{FF2B5EF4-FFF2-40B4-BE49-F238E27FC236}">
                <a16:creationId xmlns:a16="http://schemas.microsoft.com/office/drawing/2014/main" id="{0D5E9D1F-02D5-176A-6DBC-8E81E067900E}"/>
              </a:ext>
            </a:extLst>
          </p:cNvPr>
          <p:cNvSpPr/>
          <p:nvPr/>
        </p:nvSpPr>
        <p:spPr>
          <a:xfrm>
            <a:off x="6725579" y="1143062"/>
            <a:ext cx="3756156" cy="477054"/>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2500" b="1" dirty="0">
                <a:ln/>
                <a:solidFill>
                  <a:schemeClr val="accent4"/>
                </a:solidFill>
              </a:rPr>
              <a:t>MySQL Query &amp; Result </a:t>
            </a:r>
            <a:r>
              <a:rPr lang="en-US" sz="2500" b="1" cap="none" spc="0" dirty="0">
                <a:ln/>
                <a:solidFill>
                  <a:schemeClr val="accent4"/>
                </a:solidFill>
                <a:effectLst/>
              </a:rPr>
              <a:t>:</a:t>
            </a:r>
          </a:p>
        </p:txBody>
      </p:sp>
      <p:sp>
        <p:nvSpPr>
          <p:cNvPr id="6" name="Rectangle 5">
            <a:extLst>
              <a:ext uri="{FF2B5EF4-FFF2-40B4-BE49-F238E27FC236}">
                <a16:creationId xmlns:a16="http://schemas.microsoft.com/office/drawing/2014/main" id="{413F1C8B-BC85-09E0-A137-148724478C0D}"/>
              </a:ext>
            </a:extLst>
          </p:cNvPr>
          <p:cNvSpPr/>
          <p:nvPr/>
        </p:nvSpPr>
        <p:spPr>
          <a:xfrm>
            <a:off x="2190503" y="1143062"/>
            <a:ext cx="1415772" cy="477054"/>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2500" b="1" cap="none" spc="0" dirty="0">
                <a:ln/>
                <a:solidFill>
                  <a:schemeClr val="accent4"/>
                </a:solidFill>
                <a:effectLst/>
              </a:rPr>
              <a:t>Insights:</a:t>
            </a:r>
          </a:p>
        </p:txBody>
      </p:sp>
      <p:sp>
        <p:nvSpPr>
          <p:cNvPr id="7" name="TextBox 6">
            <a:extLst>
              <a:ext uri="{FF2B5EF4-FFF2-40B4-BE49-F238E27FC236}">
                <a16:creationId xmlns:a16="http://schemas.microsoft.com/office/drawing/2014/main" id="{8F5DA659-FC94-0316-9111-126DBF0E12A7}"/>
              </a:ext>
            </a:extLst>
          </p:cNvPr>
          <p:cNvSpPr txBox="1"/>
          <p:nvPr/>
        </p:nvSpPr>
        <p:spPr>
          <a:xfrm>
            <a:off x="1021977" y="1670755"/>
            <a:ext cx="3881717" cy="2046714"/>
          </a:xfrm>
          <a:prstGeom prst="rect">
            <a:avLst/>
          </a:prstGeom>
          <a:noFill/>
        </p:spPr>
        <p:txBody>
          <a:bodyPr wrap="square" rtlCol="0">
            <a:spAutoFit/>
          </a:bodyPr>
          <a:lstStyle/>
          <a:p>
            <a:pPr algn="just" rtl="0">
              <a:spcBef>
                <a:spcPts val="0"/>
              </a:spcBef>
              <a:spcAft>
                <a:spcPts val="0"/>
              </a:spcAft>
            </a:pPr>
            <a:r>
              <a:rPr lang="en-US" sz="1400" b="1" i="0" u="none" strike="noStrike" dirty="0">
                <a:solidFill>
                  <a:schemeClr val="accent3">
                    <a:lumMod val="60000"/>
                    <a:lumOff val="40000"/>
                  </a:schemeClr>
                </a:solidFill>
                <a:effectLst/>
              </a:rPr>
              <a:t> </a:t>
            </a:r>
            <a:r>
              <a:rPr lang="en-US" b="1" i="0" u="none" strike="noStrike" dirty="0">
                <a:solidFill>
                  <a:schemeClr val="accent3">
                    <a:lumMod val="60000"/>
                    <a:lumOff val="40000"/>
                  </a:schemeClr>
                </a:solidFill>
                <a:effectLst/>
              </a:rPr>
              <a:t>EMAIL ENGAGEMENT</a:t>
            </a:r>
            <a:r>
              <a:rPr lang="en-US" sz="1300" b="1" i="0" u="none" strike="noStrike" dirty="0">
                <a:solidFill>
                  <a:schemeClr val="accent3">
                    <a:lumMod val="60000"/>
                    <a:lumOff val="40000"/>
                  </a:schemeClr>
                </a:solidFill>
                <a:effectLst/>
              </a:rPr>
              <a:t>:</a:t>
            </a:r>
            <a:endParaRPr lang="en-US" sz="1300" b="1" dirty="0">
              <a:solidFill>
                <a:schemeClr val="accent3">
                  <a:lumMod val="60000"/>
                  <a:lumOff val="40000"/>
                </a:schemeClr>
              </a:solidFill>
            </a:endParaRPr>
          </a:p>
          <a:p>
            <a:pPr algn="just" rtl="0">
              <a:spcBef>
                <a:spcPts val="0"/>
              </a:spcBef>
              <a:spcAft>
                <a:spcPts val="0"/>
              </a:spcAft>
            </a:pPr>
            <a:endParaRPr lang="en-US" sz="1800" b="1" i="0" u="none" strike="noStrike" dirty="0">
              <a:effectLst/>
            </a:endParaRPr>
          </a:p>
          <a:p>
            <a:pPr algn="just" rtl="0">
              <a:spcBef>
                <a:spcPts val="0"/>
              </a:spcBef>
              <a:spcAft>
                <a:spcPts val="0"/>
              </a:spcAft>
            </a:pPr>
            <a:r>
              <a:rPr lang="en-US" sz="1300" dirty="0"/>
              <a:t>W</a:t>
            </a:r>
            <a:r>
              <a:rPr lang="en-US" sz="1300" b="0" i="0" u="none" strike="noStrike" dirty="0">
                <a:effectLst/>
              </a:rPr>
              <a:t>e have to find ‘Email Engagement Metrics’ to get the data for users engaging with email services. </a:t>
            </a:r>
          </a:p>
          <a:p>
            <a:pPr algn="just" rtl="0">
              <a:spcBef>
                <a:spcPts val="0"/>
              </a:spcBef>
              <a:spcAft>
                <a:spcPts val="0"/>
              </a:spcAft>
            </a:pPr>
            <a:endParaRPr lang="en-US" sz="1300" dirty="0"/>
          </a:p>
          <a:p>
            <a:pPr algn="just" rtl="0">
              <a:spcBef>
                <a:spcPts val="0"/>
              </a:spcBef>
              <a:spcAft>
                <a:spcPts val="0"/>
              </a:spcAft>
            </a:pPr>
            <a:r>
              <a:rPr lang="en-US" sz="1300" dirty="0"/>
              <a:t>The query and result has been displayed in the picture. List is very long but some answer has only been shown in the picture</a:t>
            </a:r>
            <a:endParaRPr lang="en-IN" sz="1300" dirty="0"/>
          </a:p>
        </p:txBody>
      </p:sp>
      <p:pic>
        <p:nvPicPr>
          <p:cNvPr id="3" name="Picture 2">
            <a:extLst>
              <a:ext uri="{FF2B5EF4-FFF2-40B4-BE49-F238E27FC236}">
                <a16:creationId xmlns:a16="http://schemas.microsoft.com/office/drawing/2014/main" id="{5A1E2366-A940-7836-8239-6B2D2CDA93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7224" y="3926541"/>
            <a:ext cx="3731222" cy="2673774"/>
          </a:xfrm>
          <a:prstGeom prst="rect">
            <a:avLst/>
          </a:prstGeom>
        </p:spPr>
      </p:pic>
      <p:pic>
        <p:nvPicPr>
          <p:cNvPr id="9" name="Picture 8">
            <a:extLst>
              <a:ext uri="{FF2B5EF4-FFF2-40B4-BE49-F238E27FC236}">
                <a16:creationId xmlns:a16="http://schemas.microsoft.com/office/drawing/2014/main" id="{2D1822B9-535E-0CE9-298F-9FB65BB7FD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65058" y="1542764"/>
            <a:ext cx="6952831" cy="2277425"/>
          </a:xfrm>
          <a:prstGeom prst="rect">
            <a:avLst/>
          </a:prstGeom>
        </p:spPr>
      </p:pic>
      <p:pic>
        <p:nvPicPr>
          <p:cNvPr id="11" name="Picture 10">
            <a:extLst>
              <a:ext uri="{FF2B5EF4-FFF2-40B4-BE49-F238E27FC236}">
                <a16:creationId xmlns:a16="http://schemas.microsoft.com/office/drawing/2014/main" id="{924FA152-753A-983D-2F04-C1806CF7491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65058" y="3926541"/>
            <a:ext cx="2456330" cy="2673774"/>
          </a:xfrm>
          <a:prstGeom prst="rect">
            <a:avLst/>
          </a:prstGeom>
        </p:spPr>
      </p:pic>
      <p:pic>
        <p:nvPicPr>
          <p:cNvPr id="13" name="Picture 12">
            <a:extLst>
              <a:ext uri="{FF2B5EF4-FFF2-40B4-BE49-F238E27FC236}">
                <a16:creationId xmlns:a16="http://schemas.microsoft.com/office/drawing/2014/main" id="{03137484-4C07-B940-2F76-804F2EE06BB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521388" y="3926541"/>
            <a:ext cx="2259106" cy="2673774"/>
          </a:xfrm>
          <a:prstGeom prst="rect">
            <a:avLst/>
          </a:prstGeom>
        </p:spPr>
      </p:pic>
      <p:pic>
        <p:nvPicPr>
          <p:cNvPr id="15" name="Picture 14">
            <a:extLst>
              <a:ext uri="{FF2B5EF4-FFF2-40B4-BE49-F238E27FC236}">
                <a16:creationId xmlns:a16="http://schemas.microsoft.com/office/drawing/2014/main" id="{2AF739DA-344D-2370-6D6E-88A3FEC51EB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780494" y="3938655"/>
            <a:ext cx="2237395" cy="2661660"/>
          </a:xfrm>
          <a:prstGeom prst="rect">
            <a:avLst/>
          </a:prstGeom>
        </p:spPr>
      </p:pic>
    </p:spTree>
    <p:extLst>
      <p:ext uri="{BB962C8B-B14F-4D97-AF65-F5344CB8AC3E}">
        <p14:creationId xmlns:p14="http://schemas.microsoft.com/office/powerpoint/2010/main" val="20079441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1AB5E1B-2F4C-76B4-3F6D-F9B1730C650D}"/>
              </a:ext>
            </a:extLst>
          </p:cNvPr>
          <p:cNvSpPr/>
          <p:nvPr/>
        </p:nvSpPr>
        <p:spPr>
          <a:xfrm>
            <a:off x="426702" y="422052"/>
            <a:ext cx="10569599" cy="784830"/>
          </a:xfrm>
          <a:prstGeom prst="rect">
            <a:avLst/>
          </a:prstGeom>
          <a:no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4500" b="1" cap="none" spc="0" dirty="0">
                <a:ln/>
                <a:solidFill>
                  <a:schemeClr val="accent4"/>
                </a:solidFill>
                <a:effectLst/>
              </a:rPr>
              <a:t>OPERATION &amp; METRIC ANALYTICS</a:t>
            </a:r>
          </a:p>
        </p:txBody>
      </p:sp>
      <p:sp>
        <p:nvSpPr>
          <p:cNvPr id="2" name="Rectangle 1">
            <a:extLst>
              <a:ext uri="{FF2B5EF4-FFF2-40B4-BE49-F238E27FC236}">
                <a16:creationId xmlns:a16="http://schemas.microsoft.com/office/drawing/2014/main" id="{CD36CEC2-3662-DADA-1E33-B6A58D322E5E}"/>
              </a:ext>
            </a:extLst>
          </p:cNvPr>
          <p:cNvSpPr/>
          <p:nvPr/>
        </p:nvSpPr>
        <p:spPr>
          <a:xfrm>
            <a:off x="1923813" y="1896097"/>
            <a:ext cx="1877437" cy="477054"/>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2500" b="1" cap="none" spc="0" dirty="0">
                <a:ln/>
                <a:solidFill>
                  <a:schemeClr val="accent4"/>
                </a:solidFill>
                <a:effectLst/>
              </a:rPr>
              <a:t>Takeaway:</a:t>
            </a:r>
          </a:p>
        </p:txBody>
      </p:sp>
      <p:sp>
        <p:nvSpPr>
          <p:cNvPr id="9" name="TextBox 8">
            <a:extLst>
              <a:ext uri="{FF2B5EF4-FFF2-40B4-BE49-F238E27FC236}">
                <a16:creationId xmlns:a16="http://schemas.microsoft.com/office/drawing/2014/main" id="{36D6A72F-7F14-8305-CB07-2244E348C23F}"/>
              </a:ext>
            </a:extLst>
          </p:cNvPr>
          <p:cNvSpPr txBox="1"/>
          <p:nvPr/>
        </p:nvSpPr>
        <p:spPr>
          <a:xfrm>
            <a:off x="4078941" y="2034988"/>
            <a:ext cx="5432612" cy="2308324"/>
          </a:xfrm>
          <a:prstGeom prst="rect">
            <a:avLst/>
          </a:prstGeom>
          <a:noFill/>
        </p:spPr>
        <p:txBody>
          <a:bodyPr wrap="square" rtlCol="0">
            <a:spAutoFit/>
          </a:bodyPr>
          <a:lstStyle/>
          <a:p>
            <a:pPr marL="342900" indent="-342900" algn="just">
              <a:buAutoNum type="arabicPeriod"/>
            </a:pPr>
            <a:r>
              <a:rPr lang="en-US" dirty="0"/>
              <a:t>How to get insights about the requirement to run a business.</a:t>
            </a:r>
          </a:p>
          <a:p>
            <a:pPr marL="342900" indent="-342900" algn="just">
              <a:buAutoNum type="arabicPeriod"/>
            </a:pPr>
            <a:r>
              <a:rPr lang="en-US" dirty="0"/>
              <a:t>How to calculate Retention Ratio of users and their engagement on a weekly/yearly/daily basis.</a:t>
            </a:r>
          </a:p>
          <a:p>
            <a:pPr marL="342900" indent="-342900" algn="just">
              <a:buAutoNum type="arabicPeriod"/>
            </a:pPr>
            <a:r>
              <a:rPr lang="en-US" dirty="0"/>
              <a:t>How to run a business using analytics.</a:t>
            </a:r>
          </a:p>
          <a:p>
            <a:pPr marL="342900" indent="-342900" algn="just">
              <a:buAutoNum type="arabicPeriod"/>
            </a:pPr>
            <a:r>
              <a:rPr lang="en-US" dirty="0"/>
              <a:t>What is Cohort Analysis and how does it work.</a:t>
            </a:r>
          </a:p>
        </p:txBody>
      </p:sp>
    </p:spTree>
    <p:extLst>
      <p:ext uri="{BB962C8B-B14F-4D97-AF65-F5344CB8AC3E}">
        <p14:creationId xmlns:p14="http://schemas.microsoft.com/office/powerpoint/2010/main" val="15810625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1AB5E1B-2F4C-76B4-3F6D-F9B1730C650D}"/>
              </a:ext>
            </a:extLst>
          </p:cNvPr>
          <p:cNvSpPr/>
          <p:nvPr/>
        </p:nvSpPr>
        <p:spPr>
          <a:xfrm>
            <a:off x="498420" y="491525"/>
            <a:ext cx="10569599" cy="784830"/>
          </a:xfrm>
          <a:prstGeom prst="rect">
            <a:avLst/>
          </a:prstGeom>
          <a:no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4500" b="1" cap="none" spc="0" dirty="0">
                <a:ln/>
                <a:solidFill>
                  <a:schemeClr val="accent4"/>
                </a:solidFill>
                <a:effectLst/>
              </a:rPr>
              <a:t>OPERATION &amp; METRIC ANALYTICS</a:t>
            </a:r>
          </a:p>
        </p:txBody>
      </p:sp>
      <p:sp>
        <p:nvSpPr>
          <p:cNvPr id="5" name="Rectangle 4">
            <a:extLst>
              <a:ext uri="{FF2B5EF4-FFF2-40B4-BE49-F238E27FC236}">
                <a16:creationId xmlns:a16="http://schemas.microsoft.com/office/drawing/2014/main" id="{0D5E9D1F-02D5-176A-6DBC-8E81E067900E}"/>
              </a:ext>
            </a:extLst>
          </p:cNvPr>
          <p:cNvSpPr/>
          <p:nvPr/>
        </p:nvSpPr>
        <p:spPr>
          <a:xfrm>
            <a:off x="6990869" y="1581480"/>
            <a:ext cx="3666388" cy="477054"/>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2500" b="1" dirty="0">
                <a:ln/>
                <a:solidFill>
                  <a:schemeClr val="accent4"/>
                </a:solidFill>
              </a:rPr>
              <a:t>MySQL Query &amp; Result</a:t>
            </a:r>
            <a:r>
              <a:rPr lang="en-US" sz="2500" b="1" cap="none" spc="0" dirty="0">
                <a:ln/>
                <a:solidFill>
                  <a:schemeClr val="accent4"/>
                </a:solidFill>
                <a:effectLst/>
              </a:rPr>
              <a:t>:</a:t>
            </a:r>
          </a:p>
        </p:txBody>
      </p:sp>
      <p:sp>
        <p:nvSpPr>
          <p:cNvPr id="6" name="Rectangle 5">
            <a:extLst>
              <a:ext uri="{FF2B5EF4-FFF2-40B4-BE49-F238E27FC236}">
                <a16:creationId xmlns:a16="http://schemas.microsoft.com/office/drawing/2014/main" id="{413F1C8B-BC85-09E0-A137-148724478C0D}"/>
              </a:ext>
            </a:extLst>
          </p:cNvPr>
          <p:cNvSpPr/>
          <p:nvPr/>
        </p:nvSpPr>
        <p:spPr>
          <a:xfrm>
            <a:off x="2172573" y="1579634"/>
            <a:ext cx="1415772" cy="477054"/>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2500" b="1" cap="none" spc="0" dirty="0">
                <a:ln/>
                <a:solidFill>
                  <a:schemeClr val="accent4"/>
                </a:solidFill>
                <a:effectLst/>
              </a:rPr>
              <a:t>Insights:</a:t>
            </a:r>
          </a:p>
        </p:txBody>
      </p:sp>
      <p:sp>
        <p:nvSpPr>
          <p:cNvPr id="7" name="TextBox 6">
            <a:extLst>
              <a:ext uri="{FF2B5EF4-FFF2-40B4-BE49-F238E27FC236}">
                <a16:creationId xmlns:a16="http://schemas.microsoft.com/office/drawing/2014/main" id="{8F5DA659-FC94-0316-9111-126DBF0E12A7}"/>
              </a:ext>
            </a:extLst>
          </p:cNvPr>
          <p:cNvSpPr txBox="1"/>
          <p:nvPr/>
        </p:nvSpPr>
        <p:spPr>
          <a:xfrm>
            <a:off x="939600" y="2671483"/>
            <a:ext cx="3881717" cy="2862322"/>
          </a:xfrm>
          <a:prstGeom prst="rect">
            <a:avLst/>
          </a:prstGeom>
          <a:noFill/>
        </p:spPr>
        <p:txBody>
          <a:bodyPr wrap="square" rtlCol="0">
            <a:spAutoFit/>
          </a:bodyPr>
          <a:lstStyle/>
          <a:p>
            <a:pPr algn="just" rtl="0">
              <a:spcBef>
                <a:spcPts val="0"/>
              </a:spcBef>
              <a:spcAft>
                <a:spcPts val="0"/>
              </a:spcAft>
            </a:pPr>
            <a:r>
              <a:rPr lang="en-US" sz="1800" b="1" i="0" u="none" strike="noStrike" dirty="0">
                <a:effectLst/>
              </a:rPr>
              <a:t>   </a:t>
            </a:r>
            <a:r>
              <a:rPr lang="en-US" sz="1800" b="1" i="0" u="none" strike="noStrike" dirty="0">
                <a:solidFill>
                  <a:schemeClr val="accent3">
                    <a:lumMod val="60000"/>
                    <a:lumOff val="40000"/>
                  </a:schemeClr>
                </a:solidFill>
                <a:effectLst/>
              </a:rPr>
              <a:t>NUMBER OF JOBS REVIEWED</a:t>
            </a:r>
            <a:r>
              <a:rPr lang="en-US" b="1" dirty="0">
                <a:solidFill>
                  <a:schemeClr val="accent3">
                    <a:lumMod val="60000"/>
                    <a:lumOff val="40000"/>
                  </a:schemeClr>
                </a:solidFill>
              </a:rPr>
              <a:t>:</a:t>
            </a:r>
          </a:p>
          <a:p>
            <a:pPr algn="just" rtl="0">
              <a:spcBef>
                <a:spcPts val="0"/>
              </a:spcBef>
              <a:spcAft>
                <a:spcPts val="0"/>
              </a:spcAft>
            </a:pPr>
            <a:endParaRPr lang="en-US" sz="1800" b="1" i="0" u="none" strike="noStrike" dirty="0">
              <a:effectLst/>
            </a:endParaRPr>
          </a:p>
          <a:p>
            <a:pPr algn="just" rtl="0">
              <a:spcBef>
                <a:spcPts val="0"/>
              </a:spcBef>
              <a:spcAft>
                <a:spcPts val="0"/>
              </a:spcAft>
            </a:pPr>
            <a:r>
              <a:rPr lang="en-US" dirty="0"/>
              <a:t>W</a:t>
            </a:r>
            <a:r>
              <a:rPr lang="en-US" sz="1800" b="0" i="0" u="none" strike="noStrike" dirty="0">
                <a:effectLst/>
              </a:rPr>
              <a:t>e have to calculate the  number of jobs reviewed per hour per day for the last 30 days’ .</a:t>
            </a:r>
            <a:endParaRPr lang="en-US" dirty="0"/>
          </a:p>
          <a:p>
            <a:pPr algn="just"/>
            <a:r>
              <a:rPr lang="en-US" dirty="0"/>
              <a:t>A simple query in MySQL will display the result as shown in the picture</a:t>
            </a:r>
            <a:br>
              <a:rPr lang="en-US" dirty="0"/>
            </a:br>
            <a:endParaRPr lang="en-IN" dirty="0"/>
          </a:p>
        </p:txBody>
      </p:sp>
      <p:pic>
        <p:nvPicPr>
          <p:cNvPr id="3" name="Picture 2">
            <a:extLst>
              <a:ext uri="{FF2B5EF4-FFF2-40B4-BE49-F238E27FC236}">
                <a16:creationId xmlns:a16="http://schemas.microsoft.com/office/drawing/2014/main" id="{C4D87EA1-FAB4-E82B-B23F-8433832CFE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28568" y="2259607"/>
            <a:ext cx="6110397" cy="3794418"/>
          </a:xfrm>
          <a:prstGeom prst="rect">
            <a:avLst/>
          </a:prstGeom>
        </p:spPr>
      </p:pic>
    </p:spTree>
    <p:extLst>
      <p:ext uri="{BB962C8B-B14F-4D97-AF65-F5344CB8AC3E}">
        <p14:creationId xmlns:p14="http://schemas.microsoft.com/office/powerpoint/2010/main" val="41516812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1AB5E1B-2F4C-76B4-3F6D-F9B1730C650D}"/>
              </a:ext>
            </a:extLst>
          </p:cNvPr>
          <p:cNvSpPr/>
          <p:nvPr/>
        </p:nvSpPr>
        <p:spPr>
          <a:xfrm>
            <a:off x="518296" y="494369"/>
            <a:ext cx="10569599" cy="784830"/>
          </a:xfrm>
          <a:prstGeom prst="rect">
            <a:avLst/>
          </a:prstGeom>
          <a:no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4500" b="1" cap="none" spc="0" dirty="0">
                <a:ln/>
                <a:solidFill>
                  <a:schemeClr val="accent4"/>
                </a:solidFill>
                <a:effectLst/>
              </a:rPr>
              <a:t>OPERATION &amp; METRIC ANALYTICS</a:t>
            </a:r>
          </a:p>
        </p:txBody>
      </p:sp>
      <p:sp>
        <p:nvSpPr>
          <p:cNvPr id="5" name="Rectangle 4">
            <a:extLst>
              <a:ext uri="{FF2B5EF4-FFF2-40B4-BE49-F238E27FC236}">
                <a16:creationId xmlns:a16="http://schemas.microsoft.com/office/drawing/2014/main" id="{0D5E9D1F-02D5-176A-6DBC-8E81E067900E}"/>
              </a:ext>
            </a:extLst>
          </p:cNvPr>
          <p:cNvSpPr/>
          <p:nvPr/>
        </p:nvSpPr>
        <p:spPr>
          <a:xfrm>
            <a:off x="6937078" y="1579634"/>
            <a:ext cx="3666388" cy="477054"/>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2500" b="1" dirty="0">
                <a:ln/>
                <a:solidFill>
                  <a:schemeClr val="accent4"/>
                </a:solidFill>
              </a:rPr>
              <a:t>MySQL Query &amp; Result</a:t>
            </a:r>
            <a:r>
              <a:rPr lang="en-US" sz="2500" b="1" cap="none" spc="0" dirty="0">
                <a:ln/>
                <a:solidFill>
                  <a:schemeClr val="accent4"/>
                </a:solidFill>
                <a:effectLst/>
              </a:rPr>
              <a:t>:</a:t>
            </a:r>
          </a:p>
        </p:txBody>
      </p:sp>
      <p:sp>
        <p:nvSpPr>
          <p:cNvPr id="6" name="Rectangle 5">
            <a:extLst>
              <a:ext uri="{FF2B5EF4-FFF2-40B4-BE49-F238E27FC236}">
                <a16:creationId xmlns:a16="http://schemas.microsoft.com/office/drawing/2014/main" id="{413F1C8B-BC85-09E0-A137-148724478C0D}"/>
              </a:ext>
            </a:extLst>
          </p:cNvPr>
          <p:cNvSpPr/>
          <p:nvPr/>
        </p:nvSpPr>
        <p:spPr>
          <a:xfrm>
            <a:off x="2172573" y="1579634"/>
            <a:ext cx="1415772" cy="477054"/>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2500" b="1" cap="none" spc="0" dirty="0">
                <a:ln/>
                <a:solidFill>
                  <a:schemeClr val="accent4"/>
                </a:solidFill>
                <a:effectLst/>
              </a:rPr>
              <a:t>Insights:</a:t>
            </a:r>
          </a:p>
        </p:txBody>
      </p:sp>
      <p:sp>
        <p:nvSpPr>
          <p:cNvPr id="7" name="TextBox 6">
            <a:extLst>
              <a:ext uri="{FF2B5EF4-FFF2-40B4-BE49-F238E27FC236}">
                <a16:creationId xmlns:a16="http://schemas.microsoft.com/office/drawing/2014/main" id="{8F5DA659-FC94-0316-9111-126DBF0E12A7}"/>
              </a:ext>
            </a:extLst>
          </p:cNvPr>
          <p:cNvSpPr txBox="1"/>
          <p:nvPr/>
        </p:nvSpPr>
        <p:spPr>
          <a:xfrm>
            <a:off x="944687" y="2214281"/>
            <a:ext cx="3881717" cy="4524315"/>
          </a:xfrm>
          <a:prstGeom prst="rect">
            <a:avLst/>
          </a:prstGeom>
          <a:noFill/>
        </p:spPr>
        <p:txBody>
          <a:bodyPr wrap="square" rtlCol="0">
            <a:spAutoFit/>
          </a:bodyPr>
          <a:lstStyle/>
          <a:p>
            <a:pPr algn="just" rtl="0">
              <a:spcBef>
                <a:spcPts val="0"/>
              </a:spcBef>
              <a:spcAft>
                <a:spcPts val="0"/>
              </a:spcAft>
            </a:pPr>
            <a:r>
              <a:rPr lang="en-US" sz="1800" b="1" i="0" u="none" strike="noStrike" dirty="0">
                <a:solidFill>
                  <a:schemeClr val="accent3">
                    <a:lumMod val="60000"/>
                    <a:lumOff val="40000"/>
                  </a:schemeClr>
                </a:solidFill>
                <a:effectLst/>
              </a:rPr>
              <a:t>THROUGHPUT:</a:t>
            </a:r>
            <a:endParaRPr lang="en-US" b="1" dirty="0">
              <a:solidFill>
                <a:schemeClr val="accent3">
                  <a:lumMod val="60000"/>
                  <a:lumOff val="40000"/>
                </a:schemeClr>
              </a:solidFill>
            </a:endParaRPr>
          </a:p>
          <a:p>
            <a:pPr algn="just" rtl="0">
              <a:spcBef>
                <a:spcPts val="0"/>
              </a:spcBef>
              <a:spcAft>
                <a:spcPts val="0"/>
              </a:spcAft>
            </a:pPr>
            <a:endParaRPr lang="en-US" sz="1800" b="1" i="0" u="none" strike="noStrike" dirty="0">
              <a:effectLst/>
            </a:endParaRPr>
          </a:p>
          <a:p>
            <a:pPr algn="just" rtl="0">
              <a:spcBef>
                <a:spcPts val="0"/>
              </a:spcBef>
              <a:spcAft>
                <a:spcPts val="0"/>
              </a:spcAft>
            </a:pPr>
            <a:r>
              <a:rPr lang="en-US" dirty="0"/>
              <a:t>W</a:t>
            </a:r>
            <a:r>
              <a:rPr lang="en-US" sz="1800" b="0" i="0" u="none" strike="noStrike" dirty="0">
                <a:effectLst/>
              </a:rPr>
              <a:t>e have to find ‘No of events happening per second’ and ‘7 day Rolling Average and compare both to find the better Indicator’.</a:t>
            </a:r>
          </a:p>
          <a:p>
            <a:pPr algn="just" rtl="0">
              <a:spcBef>
                <a:spcPts val="0"/>
              </a:spcBef>
              <a:spcAft>
                <a:spcPts val="0"/>
              </a:spcAft>
            </a:pPr>
            <a:r>
              <a:rPr lang="en-US" dirty="0"/>
              <a:t>A simple query show in the picture helps us understand the data.</a:t>
            </a:r>
          </a:p>
          <a:p>
            <a:pPr algn="just" rtl="0">
              <a:spcBef>
                <a:spcPts val="0"/>
              </a:spcBef>
              <a:spcAft>
                <a:spcPts val="0"/>
              </a:spcAft>
            </a:pPr>
            <a:r>
              <a:rPr lang="en-US" dirty="0"/>
              <a:t>We would prefer 7 day rolling average because Rolling Average are useful for finding long term trends otherwise disguised by occasional fluctuations.</a:t>
            </a:r>
            <a:endParaRPr lang="en-IN" dirty="0"/>
          </a:p>
        </p:txBody>
      </p:sp>
      <p:pic>
        <p:nvPicPr>
          <p:cNvPr id="3" name="Picture 2">
            <a:extLst>
              <a:ext uri="{FF2B5EF4-FFF2-40B4-BE49-F238E27FC236}">
                <a16:creationId xmlns:a16="http://schemas.microsoft.com/office/drawing/2014/main" id="{53ACB55F-66A2-7733-DE2B-468733248B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64573" y="2357123"/>
            <a:ext cx="6407473" cy="4006508"/>
          </a:xfrm>
          <a:prstGeom prst="rect">
            <a:avLst/>
          </a:prstGeom>
        </p:spPr>
      </p:pic>
    </p:spTree>
    <p:extLst>
      <p:ext uri="{BB962C8B-B14F-4D97-AF65-F5344CB8AC3E}">
        <p14:creationId xmlns:p14="http://schemas.microsoft.com/office/powerpoint/2010/main" val="6192361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1AB5E1B-2F4C-76B4-3F6D-F9B1730C650D}"/>
              </a:ext>
            </a:extLst>
          </p:cNvPr>
          <p:cNvSpPr/>
          <p:nvPr/>
        </p:nvSpPr>
        <p:spPr>
          <a:xfrm>
            <a:off x="417738" y="504195"/>
            <a:ext cx="10569599" cy="784830"/>
          </a:xfrm>
          <a:prstGeom prst="rect">
            <a:avLst/>
          </a:prstGeom>
          <a:no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4500" b="1" cap="none" spc="0" dirty="0">
                <a:ln/>
                <a:solidFill>
                  <a:schemeClr val="accent4"/>
                </a:solidFill>
                <a:effectLst/>
              </a:rPr>
              <a:t>OPERATION &amp; METRIC ANALYTICS</a:t>
            </a:r>
          </a:p>
        </p:txBody>
      </p:sp>
      <p:sp>
        <p:nvSpPr>
          <p:cNvPr id="5" name="Rectangle 4">
            <a:extLst>
              <a:ext uri="{FF2B5EF4-FFF2-40B4-BE49-F238E27FC236}">
                <a16:creationId xmlns:a16="http://schemas.microsoft.com/office/drawing/2014/main" id="{0D5E9D1F-02D5-176A-6DBC-8E81E067900E}"/>
              </a:ext>
            </a:extLst>
          </p:cNvPr>
          <p:cNvSpPr/>
          <p:nvPr/>
        </p:nvSpPr>
        <p:spPr>
          <a:xfrm>
            <a:off x="6725578" y="1579634"/>
            <a:ext cx="3756156" cy="477054"/>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2500" b="1" dirty="0">
                <a:ln/>
                <a:solidFill>
                  <a:schemeClr val="accent4"/>
                </a:solidFill>
              </a:rPr>
              <a:t>MySQL Query &amp; Result</a:t>
            </a:r>
            <a:r>
              <a:rPr lang="en-US" sz="2500" b="1" cap="none" spc="0" dirty="0">
                <a:ln/>
                <a:solidFill>
                  <a:schemeClr val="accent4"/>
                </a:solidFill>
                <a:effectLst/>
              </a:rPr>
              <a:t>:</a:t>
            </a:r>
          </a:p>
        </p:txBody>
      </p:sp>
      <p:sp>
        <p:nvSpPr>
          <p:cNvPr id="6" name="Rectangle 5">
            <a:extLst>
              <a:ext uri="{FF2B5EF4-FFF2-40B4-BE49-F238E27FC236}">
                <a16:creationId xmlns:a16="http://schemas.microsoft.com/office/drawing/2014/main" id="{413F1C8B-BC85-09E0-A137-148724478C0D}"/>
              </a:ext>
            </a:extLst>
          </p:cNvPr>
          <p:cNvSpPr/>
          <p:nvPr/>
        </p:nvSpPr>
        <p:spPr>
          <a:xfrm>
            <a:off x="2172573" y="1579634"/>
            <a:ext cx="1415772" cy="477054"/>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2500" b="1" cap="none" spc="0" dirty="0">
                <a:ln/>
                <a:solidFill>
                  <a:schemeClr val="accent4"/>
                </a:solidFill>
                <a:effectLst/>
              </a:rPr>
              <a:t>Insights:</a:t>
            </a:r>
          </a:p>
        </p:txBody>
      </p:sp>
      <p:sp>
        <p:nvSpPr>
          <p:cNvPr id="7" name="TextBox 6">
            <a:extLst>
              <a:ext uri="{FF2B5EF4-FFF2-40B4-BE49-F238E27FC236}">
                <a16:creationId xmlns:a16="http://schemas.microsoft.com/office/drawing/2014/main" id="{8F5DA659-FC94-0316-9111-126DBF0E12A7}"/>
              </a:ext>
            </a:extLst>
          </p:cNvPr>
          <p:cNvSpPr txBox="1"/>
          <p:nvPr/>
        </p:nvSpPr>
        <p:spPr>
          <a:xfrm>
            <a:off x="1021977" y="2214282"/>
            <a:ext cx="3881717" cy="3416320"/>
          </a:xfrm>
          <a:prstGeom prst="rect">
            <a:avLst/>
          </a:prstGeom>
          <a:noFill/>
        </p:spPr>
        <p:txBody>
          <a:bodyPr wrap="square" rtlCol="0">
            <a:spAutoFit/>
          </a:bodyPr>
          <a:lstStyle/>
          <a:p>
            <a:pPr algn="just" rtl="0">
              <a:spcBef>
                <a:spcPts val="0"/>
              </a:spcBef>
              <a:spcAft>
                <a:spcPts val="0"/>
              </a:spcAft>
            </a:pPr>
            <a:r>
              <a:rPr lang="en-US" sz="1800" b="1" i="0" u="none" strike="noStrike" dirty="0">
                <a:solidFill>
                  <a:schemeClr val="accent3">
                    <a:lumMod val="60000"/>
                    <a:lumOff val="40000"/>
                  </a:schemeClr>
                </a:solidFill>
                <a:effectLst/>
              </a:rPr>
              <a:t>PERCENTAGE  SHARE OF EACH LANGUAGE:</a:t>
            </a:r>
            <a:endParaRPr lang="en-US" b="1" dirty="0">
              <a:solidFill>
                <a:schemeClr val="accent3">
                  <a:lumMod val="60000"/>
                  <a:lumOff val="40000"/>
                </a:schemeClr>
              </a:solidFill>
            </a:endParaRPr>
          </a:p>
          <a:p>
            <a:pPr algn="just" rtl="0">
              <a:spcBef>
                <a:spcPts val="0"/>
              </a:spcBef>
              <a:spcAft>
                <a:spcPts val="0"/>
              </a:spcAft>
            </a:pPr>
            <a:endParaRPr lang="en-US" sz="1800" b="1" i="0" u="none" strike="noStrike" dirty="0">
              <a:effectLst/>
            </a:endParaRPr>
          </a:p>
          <a:p>
            <a:pPr algn="just" rtl="0">
              <a:spcBef>
                <a:spcPts val="0"/>
              </a:spcBef>
              <a:spcAft>
                <a:spcPts val="0"/>
              </a:spcAft>
            </a:pPr>
            <a:r>
              <a:rPr lang="en-US" dirty="0"/>
              <a:t>W</a:t>
            </a:r>
            <a:r>
              <a:rPr lang="en-US" sz="1800" b="0" i="0" u="none" strike="noStrike" dirty="0">
                <a:effectLst/>
              </a:rPr>
              <a:t>e have to find ‘Percentage Share of each Language for last 30 days’.</a:t>
            </a:r>
          </a:p>
          <a:p>
            <a:pPr algn="just" rtl="0">
              <a:spcBef>
                <a:spcPts val="0"/>
              </a:spcBef>
              <a:spcAft>
                <a:spcPts val="0"/>
              </a:spcAft>
            </a:pPr>
            <a:r>
              <a:rPr lang="en-US" dirty="0"/>
              <a:t>The MySQL  query show in the picture gives the data for the percentage share of each language for the last 30 days. ‘Persian’ language has been used the most.</a:t>
            </a:r>
            <a:endParaRPr lang="en-IN" dirty="0"/>
          </a:p>
        </p:txBody>
      </p:sp>
      <p:pic>
        <p:nvPicPr>
          <p:cNvPr id="3" name="Picture 2">
            <a:extLst>
              <a:ext uri="{FF2B5EF4-FFF2-40B4-BE49-F238E27FC236}">
                <a16:creationId xmlns:a16="http://schemas.microsoft.com/office/drawing/2014/main" id="{0F4C6090-7962-90F2-3D44-73F0D0AE18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02538" y="2214282"/>
            <a:ext cx="5844004" cy="3890683"/>
          </a:xfrm>
          <a:prstGeom prst="rect">
            <a:avLst/>
          </a:prstGeom>
        </p:spPr>
      </p:pic>
    </p:spTree>
    <p:extLst>
      <p:ext uri="{BB962C8B-B14F-4D97-AF65-F5344CB8AC3E}">
        <p14:creationId xmlns:p14="http://schemas.microsoft.com/office/powerpoint/2010/main" val="42319326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1AB5E1B-2F4C-76B4-3F6D-F9B1730C650D}"/>
              </a:ext>
            </a:extLst>
          </p:cNvPr>
          <p:cNvSpPr/>
          <p:nvPr/>
        </p:nvSpPr>
        <p:spPr>
          <a:xfrm>
            <a:off x="489455" y="466880"/>
            <a:ext cx="10569599" cy="784830"/>
          </a:xfrm>
          <a:prstGeom prst="rect">
            <a:avLst/>
          </a:prstGeom>
          <a:no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4500" b="1" cap="none" spc="0" dirty="0">
                <a:ln/>
                <a:solidFill>
                  <a:schemeClr val="accent4"/>
                </a:solidFill>
                <a:effectLst/>
              </a:rPr>
              <a:t>OPERATION &amp; METRIC ANALYTICS</a:t>
            </a:r>
          </a:p>
        </p:txBody>
      </p:sp>
      <p:sp>
        <p:nvSpPr>
          <p:cNvPr id="5" name="Rectangle 4">
            <a:extLst>
              <a:ext uri="{FF2B5EF4-FFF2-40B4-BE49-F238E27FC236}">
                <a16:creationId xmlns:a16="http://schemas.microsoft.com/office/drawing/2014/main" id="{0D5E9D1F-02D5-176A-6DBC-8E81E067900E}"/>
              </a:ext>
            </a:extLst>
          </p:cNvPr>
          <p:cNvSpPr/>
          <p:nvPr/>
        </p:nvSpPr>
        <p:spPr>
          <a:xfrm>
            <a:off x="6770461" y="1579634"/>
            <a:ext cx="3666389" cy="477054"/>
          </a:xfrm>
          <a:prstGeom prst="rect">
            <a:avLst/>
          </a:prstGeom>
          <a:noFill/>
        </p:spPr>
        <p:txBody>
          <a:bodyPr wrap="none" lIns="91440" tIns="45720" rIns="91440" bIns="45720" anchor="t">
            <a:spAutoFit/>
            <a:scene3d>
              <a:camera prst="orthographicFront"/>
              <a:lightRig rig="soft" dir="t">
                <a:rot lat="0" lon="0" rev="15600000"/>
              </a:lightRig>
            </a:scene3d>
            <a:sp3d extrusionH="57150" prstMaterial="softEdge">
              <a:bevelT w="25400" h="38100"/>
            </a:sp3d>
          </a:bodyPr>
          <a:lstStyle/>
          <a:p>
            <a:pPr algn="ctr"/>
            <a:r>
              <a:rPr lang="en-US" sz="2500" b="1" dirty="0">
                <a:ln/>
                <a:solidFill>
                  <a:schemeClr val="accent4"/>
                </a:solidFill>
              </a:rPr>
              <a:t>MySQL Query &amp; Result</a:t>
            </a:r>
            <a:r>
              <a:rPr lang="en-US" sz="2500" b="1" cap="none" spc="0" dirty="0">
                <a:ln/>
                <a:solidFill>
                  <a:schemeClr val="accent4"/>
                </a:solidFill>
                <a:effectLst/>
              </a:rPr>
              <a:t>:</a:t>
            </a:r>
          </a:p>
        </p:txBody>
      </p:sp>
      <p:sp>
        <p:nvSpPr>
          <p:cNvPr id="6" name="Rectangle 5">
            <a:extLst>
              <a:ext uri="{FF2B5EF4-FFF2-40B4-BE49-F238E27FC236}">
                <a16:creationId xmlns:a16="http://schemas.microsoft.com/office/drawing/2014/main" id="{413F1C8B-BC85-09E0-A137-148724478C0D}"/>
              </a:ext>
            </a:extLst>
          </p:cNvPr>
          <p:cNvSpPr/>
          <p:nvPr/>
        </p:nvSpPr>
        <p:spPr>
          <a:xfrm>
            <a:off x="2172573" y="1579634"/>
            <a:ext cx="1415772" cy="477054"/>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2500" b="1" cap="none" spc="0" dirty="0">
                <a:ln/>
                <a:solidFill>
                  <a:schemeClr val="accent4"/>
                </a:solidFill>
                <a:effectLst/>
              </a:rPr>
              <a:t>Insights:</a:t>
            </a:r>
          </a:p>
        </p:txBody>
      </p:sp>
      <p:sp>
        <p:nvSpPr>
          <p:cNvPr id="7" name="TextBox 6">
            <a:extLst>
              <a:ext uri="{FF2B5EF4-FFF2-40B4-BE49-F238E27FC236}">
                <a16:creationId xmlns:a16="http://schemas.microsoft.com/office/drawing/2014/main" id="{8F5DA659-FC94-0316-9111-126DBF0E12A7}"/>
              </a:ext>
            </a:extLst>
          </p:cNvPr>
          <p:cNvSpPr txBox="1"/>
          <p:nvPr/>
        </p:nvSpPr>
        <p:spPr>
          <a:xfrm>
            <a:off x="1021977" y="2214282"/>
            <a:ext cx="3881717" cy="3416320"/>
          </a:xfrm>
          <a:prstGeom prst="rect">
            <a:avLst/>
          </a:prstGeom>
          <a:noFill/>
        </p:spPr>
        <p:txBody>
          <a:bodyPr wrap="square" rtlCol="0">
            <a:spAutoFit/>
          </a:bodyPr>
          <a:lstStyle/>
          <a:p>
            <a:pPr algn="just" rtl="0">
              <a:spcBef>
                <a:spcPts val="0"/>
              </a:spcBef>
              <a:spcAft>
                <a:spcPts val="0"/>
              </a:spcAft>
            </a:pPr>
            <a:r>
              <a:rPr lang="en-US" b="1" dirty="0">
                <a:solidFill>
                  <a:schemeClr val="accent3">
                    <a:lumMod val="60000"/>
                    <a:lumOff val="40000"/>
                  </a:schemeClr>
                </a:solidFill>
              </a:rPr>
              <a:t>DUPLICATE ROWS</a:t>
            </a:r>
            <a:r>
              <a:rPr lang="en-US" sz="1800" b="1" i="0" u="none" strike="noStrike" dirty="0">
                <a:solidFill>
                  <a:schemeClr val="accent3">
                    <a:lumMod val="60000"/>
                    <a:lumOff val="40000"/>
                  </a:schemeClr>
                </a:solidFill>
                <a:effectLst/>
              </a:rPr>
              <a:t>:</a:t>
            </a:r>
            <a:endParaRPr lang="en-US" b="1" dirty="0">
              <a:solidFill>
                <a:schemeClr val="accent3">
                  <a:lumMod val="60000"/>
                  <a:lumOff val="40000"/>
                </a:schemeClr>
              </a:solidFill>
            </a:endParaRPr>
          </a:p>
          <a:p>
            <a:pPr algn="just" rtl="0">
              <a:spcBef>
                <a:spcPts val="0"/>
              </a:spcBef>
              <a:spcAft>
                <a:spcPts val="0"/>
              </a:spcAft>
            </a:pPr>
            <a:endParaRPr lang="en-US" sz="1800" b="1" i="0" u="none" strike="noStrike" dirty="0">
              <a:effectLst/>
            </a:endParaRPr>
          </a:p>
          <a:p>
            <a:pPr algn="just" rtl="0">
              <a:spcBef>
                <a:spcPts val="0"/>
              </a:spcBef>
              <a:spcAft>
                <a:spcPts val="0"/>
              </a:spcAft>
            </a:pPr>
            <a:r>
              <a:rPr lang="en-US" dirty="0"/>
              <a:t>W</a:t>
            </a:r>
            <a:r>
              <a:rPr lang="en-US" sz="1800" b="0" i="0" u="none" strike="noStrike" dirty="0">
                <a:effectLst/>
              </a:rPr>
              <a:t>e have to find ‘How to display duplicate rows if there is any’</a:t>
            </a:r>
            <a:r>
              <a:rPr lang="en-US" dirty="0"/>
              <a:t>.</a:t>
            </a:r>
          </a:p>
          <a:p>
            <a:pPr algn="just" rtl="0">
              <a:spcBef>
                <a:spcPts val="0"/>
              </a:spcBef>
              <a:spcAft>
                <a:spcPts val="0"/>
              </a:spcAft>
            </a:pPr>
            <a:r>
              <a:rPr lang="en-US" dirty="0"/>
              <a:t>The given table does not have any duplicate rows so no data is displayed but if there is any duplicate data this query from the picture will help in finding it. Duplicate rows is very harmful while deriving insights for future use.</a:t>
            </a:r>
            <a:endParaRPr lang="en-IN" dirty="0"/>
          </a:p>
        </p:txBody>
      </p:sp>
      <p:pic>
        <p:nvPicPr>
          <p:cNvPr id="3" name="Picture 2">
            <a:extLst>
              <a:ext uri="{FF2B5EF4-FFF2-40B4-BE49-F238E27FC236}">
                <a16:creationId xmlns:a16="http://schemas.microsoft.com/office/drawing/2014/main" id="{A879A493-1F70-BB7C-B3A0-44EAD14B88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45576" y="2384612"/>
            <a:ext cx="6274072" cy="3421677"/>
          </a:xfrm>
          <a:prstGeom prst="rect">
            <a:avLst/>
          </a:prstGeom>
        </p:spPr>
      </p:pic>
    </p:spTree>
    <p:extLst>
      <p:ext uri="{BB962C8B-B14F-4D97-AF65-F5344CB8AC3E}">
        <p14:creationId xmlns:p14="http://schemas.microsoft.com/office/powerpoint/2010/main" val="38850796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1AB5E1B-2F4C-76B4-3F6D-F9B1730C650D}"/>
              </a:ext>
            </a:extLst>
          </p:cNvPr>
          <p:cNvSpPr/>
          <p:nvPr/>
        </p:nvSpPr>
        <p:spPr>
          <a:xfrm>
            <a:off x="498420" y="396401"/>
            <a:ext cx="10569599" cy="784830"/>
          </a:xfrm>
          <a:prstGeom prst="rect">
            <a:avLst/>
          </a:prstGeom>
          <a:no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4500" b="1" cap="none" spc="0" dirty="0">
                <a:ln/>
                <a:solidFill>
                  <a:schemeClr val="accent4"/>
                </a:solidFill>
                <a:effectLst/>
              </a:rPr>
              <a:t>OPERATION &amp; METRIC ANALYTICS</a:t>
            </a:r>
          </a:p>
        </p:txBody>
      </p:sp>
      <p:sp>
        <p:nvSpPr>
          <p:cNvPr id="5" name="Rectangle 4">
            <a:extLst>
              <a:ext uri="{FF2B5EF4-FFF2-40B4-BE49-F238E27FC236}">
                <a16:creationId xmlns:a16="http://schemas.microsoft.com/office/drawing/2014/main" id="{0D5E9D1F-02D5-176A-6DBC-8E81E067900E}"/>
              </a:ext>
            </a:extLst>
          </p:cNvPr>
          <p:cNvSpPr/>
          <p:nvPr/>
        </p:nvSpPr>
        <p:spPr>
          <a:xfrm>
            <a:off x="6770463" y="1579634"/>
            <a:ext cx="3666388" cy="477054"/>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2500" b="1" dirty="0">
                <a:ln/>
                <a:solidFill>
                  <a:schemeClr val="accent4"/>
                </a:solidFill>
              </a:rPr>
              <a:t>MySQL Query &amp; Result</a:t>
            </a:r>
            <a:r>
              <a:rPr lang="en-US" sz="2500" b="1" cap="none" spc="0" dirty="0">
                <a:ln/>
                <a:solidFill>
                  <a:schemeClr val="accent4"/>
                </a:solidFill>
                <a:effectLst/>
              </a:rPr>
              <a:t>:</a:t>
            </a:r>
          </a:p>
        </p:txBody>
      </p:sp>
      <p:sp>
        <p:nvSpPr>
          <p:cNvPr id="6" name="Rectangle 5">
            <a:extLst>
              <a:ext uri="{FF2B5EF4-FFF2-40B4-BE49-F238E27FC236}">
                <a16:creationId xmlns:a16="http://schemas.microsoft.com/office/drawing/2014/main" id="{413F1C8B-BC85-09E0-A137-148724478C0D}"/>
              </a:ext>
            </a:extLst>
          </p:cNvPr>
          <p:cNvSpPr/>
          <p:nvPr/>
        </p:nvSpPr>
        <p:spPr>
          <a:xfrm>
            <a:off x="2172573" y="1579634"/>
            <a:ext cx="1415772" cy="477054"/>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2500" b="1" cap="none" spc="0" dirty="0">
                <a:ln/>
                <a:solidFill>
                  <a:schemeClr val="accent4"/>
                </a:solidFill>
                <a:effectLst/>
              </a:rPr>
              <a:t>Insights:</a:t>
            </a:r>
          </a:p>
        </p:txBody>
      </p:sp>
      <p:sp>
        <p:nvSpPr>
          <p:cNvPr id="7" name="TextBox 6">
            <a:extLst>
              <a:ext uri="{FF2B5EF4-FFF2-40B4-BE49-F238E27FC236}">
                <a16:creationId xmlns:a16="http://schemas.microsoft.com/office/drawing/2014/main" id="{8F5DA659-FC94-0316-9111-126DBF0E12A7}"/>
              </a:ext>
            </a:extLst>
          </p:cNvPr>
          <p:cNvSpPr txBox="1"/>
          <p:nvPr/>
        </p:nvSpPr>
        <p:spPr>
          <a:xfrm>
            <a:off x="1021977" y="2214282"/>
            <a:ext cx="3881717" cy="2862322"/>
          </a:xfrm>
          <a:prstGeom prst="rect">
            <a:avLst/>
          </a:prstGeom>
          <a:noFill/>
        </p:spPr>
        <p:txBody>
          <a:bodyPr wrap="square" rtlCol="0">
            <a:spAutoFit/>
          </a:bodyPr>
          <a:lstStyle/>
          <a:p>
            <a:pPr algn="just" rtl="0">
              <a:spcBef>
                <a:spcPts val="0"/>
              </a:spcBef>
              <a:spcAft>
                <a:spcPts val="0"/>
              </a:spcAft>
            </a:pPr>
            <a:r>
              <a:rPr lang="en-US" b="1" dirty="0">
                <a:solidFill>
                  <a:schemeClr val="accent3">
                    <a:lumMod val="60000"/>
                    <a:lumOff val="40000"/>
                  </a:schemeClr>
                </a:solidFill>
              </a:rPr>
              <a:t>USER ENGAGEMENT</a:t>
            </a:r>
            <a:r>
              <a:rPr lang="en-US" sz="1800" b="1" i="0" u="none" strike="noStrike" dirty="0">
                <a:solidFill>
                  <a:schemeClr val="accent3">
                    <a:lumMod val="60000"/>
                    <a:lumOff val="40000"/>
                  </a:schemeClr>
                </a:solidFill>
                <a:effectLst/>
              </a:rPr>
              <a:t>:</a:t>
            </a:r>
            <a:endParaRPr lang="en-US" b="1" dirty="0">
              <a:solidFill>
                <a:schemeClr val="accent3">
                  <a:lumMod val="60000"/>
                  <a:lumOff val="40000"/>
                </a:schemeClr>
              </a:solidFill>
            </a:endParaRPr>
          </a:p>
          <a:p>
            <a:pPr algn="just" rtl="0">
              <a:spcBef>
                <a:spcPts val="0"/>
              </a:spcBef>
              <a:spcAft>
                <a:spcPts val="0"/>
              </a:spcAft>
            </a:pPr>
            <a:endParaRPr lang="en-US" sz="1800" b="1" i="0" u="none" strike="noStrike" dirty="0">
              <a:effectLst/>
            </a:endParaRPr>
          </a:p>
          <a:p>
            <a:pPr algn="just" rtl="0">
              <a:spcBef>
                <a:spcPts val="0"/>
              </a:spcBef>
              <a:spcAft>
                <a:spcPts val="0"/>
              </a:spcAft>
            </a:pPr>
            <a:r>
              <a:rPr lang="en-US" dirty="0"/>
              <a:t>W</a:t>
            </a:r>
            <a:r>
              <a:rPr lang="en-US" sz="1800" b="0" i="0" u="none" strike="noStrike" dirty="0">
                <a:effectLst/>
              </a:rPr>
              <a:t>e have to find ‘Weekly User Engagement’.</a:t>
            </a:r>
            <a:r>
              <a:rPr lang="en-US" dirty="0"/>
              <a:t> The data will tell us about how many users are engaging with the platform on weekly basis.</a:t>
            </a:r>
          </a:p>
          <a:p>
            <a:pPr algn="just" rtl="0">
              <a:spcBef>
                <a:spcPts val="0"/>
              </a:spcBef>
              <a:spcAft>
                <a:spcPts val="0"/>
              </a:spcAft>
            </a:pPr>
            <a:r>
              <a:rPr lang="en-US" dirty="0"/>
              <a:t>A simple query shown in the picture displays the required data..</a:t>
            </a:r>
            <a:endParaRPr lang="en-IN" dirty="0"/>
          </a:p>
        </p:txBody>
      </p:sp>
      <p:pic>
        <p:nvPicPr>
          <p:cNvPr id="3" name="Picture 2">
            <a:extLst>
              <a:ext uri="{FF2B5EF4-FFF2-40B4-BE49-F238E27FC236}">
                <a16:creationId xmlns:a16="http://schemas.microsoft.com/office/drawing/2014/main" id="{98A11D8F-31FE-B9B4-76A4-123B65A529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99016" y="2171411"/>
            <a:ext cx="6652837" cy="3960447"/>
          </a:xfrm>
          <a:prstGeom prst="rect">
            <a:avLst/>
          </a:prstGeom>
        </p:spPr>
      </p:pic>
    </p:spTree>
    <p:extLst>
      <p:ext uri="{BB962C8B-B14F-4D97-AF65-F5344CB8AC3E}">
        <p14:creationId xmlns:p14="http://schemas.microsoft.com/office/powerpoint/2010/main" val="36344504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1AB5E1B-2F4C-76B4-3F6D-F9B1730C650D}"/>
              </a:ext>
            </a:extLst>
          </p:cNvPr>
          <p:cNvSpPr/>
          <p:nvPr/>
        </p:nvSpPr>
        <p:spPr>
          <a:xfrm>
            <a:off x="417737" y="302156"/>
            <a:ext cx="10569599" cy="784830"/>
          </a:xfrm>
          <a:prstGeom prst="rect">
            <a:avLst/>
          </a:prstGeom>
          <a:no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4500" b="1" cap="none" spc="0" dirty="0">
                <a:ln/>
                <a:solidFill>
                  <a:schemeClr val="accent4"/>
                </a:solidFill>
                <a:effectLst/>
              </a:rPr>
              <a:t>OPERATION &amp; METRIC ANALYTICS</a:t>
            </a:r>
          </a:p>
        </p:txBody>
      </p:sp>
      <p:sp>
        <p:nvSpPr>
          <p:cNvPr id="5" name="Rectangle 4">
            <a:extLst>
              <a:ext uri="{FF2B5EF4-FFF2-40B4-BE49-F238E27FC236}">
                <a16:creationId xmlns:a16="http://schemas.microsoft.com/office/drawing/2014/main" id="{0D5E9D1F-02D5-176A-6DBC-8E81E067900E}"/>
              </a:ext>
            </a:extLst>
          </p:cNvPr>
          <p:cNvSpPr/>
          <p:nvPr/>
        </p:nvSpPr>
        <p:spPr>
          <a:xfrm>
            <a:off x="6757002" y="1086986"/>
            <a:ext cx="3756157" cy="477054"/>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2500" b="1" dirty="0">
                <a:ln/>
                <a:solidFill>
                  <a:schemeClr val="accent4"/>
                </a:solidFill>
              </a:rPr>
              <a:t>MySQL Query &amp; Result </a:t>
            </a:r>
            <a:r>
              <a:rPr lang="en-US" sz="2500" b="1" cap="none" spc="0" dirty="0">
                <a:ln/>
                <a:solidFill>
                  <a:schemeClr val="accent4"/>
                </a:solidFill>
                <a:effectLst/>
              </a:rPr>
              <a:t>:</a:t>
            </a:r>
          </a:p>
        </p:txBody>
      </p:sp>
      <p:sp>
        <p:nvSpPr>
          <p:cNvPr id="6" name="Rectangle 5">
            <a:extLst>
              <a:ext uri="{FF2B5EF4-FFF2-40B4-BE49-F238E27FC236}">
                <a16:creationId xmlns:a16="http://schemas.microsoft.com/office/drawing/2014/main" id="{413F1C8B-BC85-09E0-A137-148724478C0D}"/>
              </a:ext>
            </a:extLst>
          </p:cNvPr>
          <p:cNvSpPr/>
          <p:nvPr/>
        </p:nvSpPr>
        <p:spPr>
          <a:xfrm>
            <a:off x="2190503" y="1143062"/>
            <a:ext cx="1415772" cy="477054"/>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2500" b="1" cap="none" spc="0" dirty="0">
                <a:ln/>
                <a:solidFill>
                  <a:schemeClr val="accent4"/>
                </a:solidFill>
                <a:effectLst/>
              </a:rPr>
              <a:t>Insights:</a:t>
            </a:r>
          </a:p>
        </p:txBody>
      </p:sp>
      <p:sp>
        <p:nvSpPr>
          <p:cNvPr id="7" name="TextBox 6">
            <a:extLst>
              <a:ext uri="{FF2B5EF4-FFF2-40B4-BE49-F238E27FC236}">
                <a16:creationId xmlns:a16="http://schemas.microsoft.com/office/drawing/2014/main" id="{8F5DA659-FC94-0316-9111-126DBF0E12A7}"/>
              </a:ext>
            </a:extLst>
          </p:cNvPr>
          <p:cNvSpPr txBox="1"/>
          <p:nvPr/>
        </p:nvSpPr>
        <p:spPr>
          <a:xfrm>
            <a:off x="1820819" y="1789391"/>
            <a:ext cx="3881717" cy="2585323"/>
          </a:xfrm>
          <a:prstGeom prst="rect">
            <a:avLst/>
          </a:prstGeom>
          <a:noFill/>
        </p:spPr>
        <p:txBody>
          <a:bodyPr wrap="square" rtlCol="0">
            <a:spAutoFit/>
          </a:bodyPr>
          <a:lstStyle/>
          <a:p>
            <a:pPr algn="just" rtl="0">
              <a:spcBef>
                <a:spcPts val="0"/>
              </a:spcBef>
              <a:spcAft>
                <a:spcPts val="0"/>
              </a:spcAft>
            </a:pPr>
            <a:r>
              <a:rPr lang="en-US" b="1" i="0" u="none" strike="noStrike" dirty="0">
                <a:solidFill>
                  <a:schemeClr val="accent3">
                    <a:lumMod val="60000"/>
                    <a:lumOff val="40000"/>
                  </a:schemeClr>
                </a:solidFill>
                <a:effectLst/>
              </a:rPr>
              <a:t> USER GROWTH:</a:t>
            </a:r>
            <a:endParaRPr lang="en-US" b="1" dirty="0">
              <a:solidFill>
                <a:schemeClr val="accent3">
                  <a:lumMod val="60000"/>
                  <a:lumOff val="40000"/>
                </a:schemeClr>
              </a:solidFill>
            </a:endParaRPr>
          </a:p>
          <a:p>
            <a:pPr algn="just" rtl="0">
              <a:spcBef>
                <a:spcPts val="0"/>
              </a:spcBef>
              <a:spcAft>
                <a:spcPts val="0"/>
              </a:spcAft>
            </a:pPr>
            <a:endParaRPr lang="en-US" sz="1800" b="1" i="0" u="none" strike="noStrike" dirty="0">
              <a:effectLst/>
            </a:endParaRPr>
          </a:p>
          <a:p>
            <a:pPr algn="just" rtl="0">
              <a:spcBef>
                <a:spcPts val="0"/>
              </a:spcBef>
              <a:spcAft>
                <a:spcPts val="0"/>
              </a:spcAft>
            </a:pPr>
            <a:r>
              <a:rPr lang="en-US" dirty="0"/>
              <a:t>W</a:t>
            </a:r>
            <a:r>
              <a:rPr lang="en-US" sz="1800" b="0" i="0" u="none" strike="noStrike" dirty="0">
                <a:effectLst/>
              </a:rPr>
              <a:t>e have to find the ‘User Growt</a:t>
            </a:r>
            <a:r>
              <a:rPr lang="en-US" dirty="0"/>
              <a:t>h for the Product</a:t>
            </a:r>
            <a:r>
              <a:rPr lang="en-US" sz="1800" b="0" i="0" u="none" strike="noStrike" dirty="0">
                <a:effectLst/>
              </a:rPr>
              <a:t>’ to understand the amount of users growing over time.. </a:t>
            </a:r>
          </a:p>
          <a:p>
            <a:pPr algn="just" rtl="0">
              <a:spcBef>
                <a:spcPts val="0"/>
              </a:spcBef>
              <a:spcAft>
                <a:spcPts val="0"/>
              </a:spcAft>
            </a:pPr>
            <a:endParaRPr lang="en-US" dirty="0"/>
          </a:p>
          <a:p>
            <a:pPr algn="just" rtl="0">
              <a:spcBef>
                <a:spcPts val="0"/>
              </a:spcBef>
              <a:spcAft>
                <a:spcPts val="0"/>
              </a:spcAft>
            </a:pPr>
            <a:r>
              <a:rPr lang="en-US" dirty="0"/>
              <a:t>A simple query has displayed the result as shown in the picture..</a:t>
            </a:r>
            <a:endParaRPr lang="en-IN" dirty="0"/>
          </a:p>
        </p:txBody>
      </p:sp>
      <p:pic>
        <p:nvPicPr>
          <p:cNvPr id="3" name="Picture 2">
            <a:extLst>
              <a:ext uri="{FF2B5EF4-FFF2-40B4-BE49-F238E27FC236}">
                <a16:creationId xmlns:a16="http://schemas.microsoft.com/office/drawing/2014/main" id="{616676E6-BEE9-880F-05B3-B49BDF6E60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71131" y="2045170"/>
            <a:ext cx="5029200" cy="4510674"/>
          </a:xfrm>
          <a:prstGeom prst="rect">
            <a:avLst/>
          </a:prstGeom>
        </p:spPr>
      </p:pic>
      <p:pic>
        <p:nvPicPr>
          <p:cNvPr id="9" name="Picture 8">
            <a:extLst>
              <a:ext uri="{FF2B5EF4-FFF2-40B4-BE49-F238E27FC236}">
                <a16:creationId xmlns:a16="http://schemas.microsoft.com/office/drawing/2014/main" id="{6D108905-7ECC-6E33-F96A-B0836E7A9D9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99310" y="4543990"/>
            <a:ext cx="5174595" cy="2011854"/>
          </a:xfrm>
          <a:prstGeom prst="rect">
            <a:avLst/>
          </a:prstGeom>
        </p:spPr>
      </p:pic>
    </p:spTree>
    <p:extLst>
      <p:ext uri="{BB962C8B-B14F-4D97-AF65-F5344CB8AC3E}">
        <p14:creationId xmlns:p14="http://schemas.microsoft.com/office/powerpoint/2010/main" val="23266028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1AB5E1B-2F4C-76B4-3F6D-F9B1730C650D}"/>
              </a:ext>
            </a:extLst>
          </p:cNvPr>
          <p:cNvSpPr/>
          <p:nvPr/>
        </p:nvSpPr>
        <p:spPr>
          <a:xfrm>
            <a:off x="453596" y="307593"/>
            <a:ext cx="10569599" cy="784830"/>
          </a:xfrm>
          <a:prstGeom prst="rect">
            <a:avLst/>
          </a:prstGeom>
          <a:no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4500" b="1" cap="none" spc="0" dirty="0">
                <a:ln/>
                <a:solidFill>
                  <a:schemeClr val="accent4"/>
                </a:solidFill>
                <a:effectLst/>
              </a:rPr>
              <a:t>OPERATION &amp; METRIC ANALYTICS</a:t>
            </a:r>
          </a:p>
        </p:txBody>
      </p:sp>
      <p:sp>
        <p:nvSpPr>
          <p:cNvPr id="5" name="Rectangle 4">
            <a:extLst>
              <a:ext uri="{FF2B5EF4-FFF2-40B4-BE49-F238E27FC236}">
                <a16:creationId xmlns:a16="http://schemas.microsoft.com/office/drawing/2014/main" id="{0D5E9D1F-02D5-176A-6DBC-8E81E067900E}"/>
              </a:ext>
            </a:extLst>
          </p:cNvPr>
          <p:cNvSpPr/>
          <p:nvPr/>
        </p:nvSpPr>
        <p:spPr>
          <a:xfrm>
            <a:off x="6725579" y="1143062"/>
            <a:ext cx="3756156" cy="477054"/>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2500" b="1" dirty="0">
                <a:ln/>
                <a:solidFill>
                  <a:schemeClr val="accent4"/>
                </a:solidFill>
              </a:rPr>
              <a:t>MySQL Query &amp; Result </a:t>
            </a:r>
            <a:r>
              <a:rPr lang="en-US" sz="2500" b="1" cap="none" spc="0" dirty="0">
                <a:ln/>
                <a:solidFill>
                  <a:schemeClr val="accent4"/>
                </a:solidFill>
                <a:effectLst/>
              </a:rPr>
              <a:t>:</a:t>
            </a:r>
          </a:p>
        </p:txBody>
      </p:sp>
      <p:sp>
        <p:nvSpPr>
          <p:cNvPr id="6" name="Rectangle 5">
            <a:extLst>
              <a:ext uri="{FF2B5EF4-FFF2-40B4-BE49-F238E27FC236}">
                <a16:creationId xmlns:a16="http://schemas.microsoft.com/office/drawing/2014/main" id="{413F1C8B-BC85-09E0-A137-148724478C0D}"/>
              </a:ext>
            </a:extLst>
          </p:cNvPr>
          <p:cNvSpPr/>
          <p:nvPr/>
        </p:nvSpPr>
        <p:spPr>
          <a:xfrm>
            <a:off x="2190503" y="1143062"/>
            <a:ext cx="1415772" cy="477054"/>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2500" b="1" cap="none" spc="0" dirty="0">
                <a:ln/>
                <a:solidFill>
                  <a:schemeClr val="accent4"/>
                </a:solidFill>
                <a:effectLst/>
              </a:rPr>
              <a:t>Insights:</a:t>
            </a:r>
          </a:p>
        </p:txBody>
      </p:sp>
      <p:sp>
        <p:nvSpPr>
          <p:cNvPr id="7" name="TextBox 6">
            <a:extLst>
              <a:ext uri="{FF2B5EF4-FFF2-40B4-BE49-F238E27FC236}">
                <a16:creationId xmlns:a16="http://schemas.microsoft.com/office/drawing/2014/main" id="{8F5DA659-FC94-0316-9111-126DBF0E12A7}"/>
              </a:ext>
            </a:extLst>
          </p:cNvPr>
          <p:cNvSpPr txBox="1"/>
          <p:nvPr/>
        </p:nvSpPr>
        <p:spPr>
          <a:xfrm>
            <a:off x="1021977" y="1972231"/>
            <a:ext cx="3881717" cy="3693319"/>
          </a:xfrm>
          <a:prstGeom prst="rect">
            <a:avLst/>
          </a:prstGeom>
          <a:noFill/>
        </p:spPr>
        <p:txBody>
          <a:bodyPr wrap="square" rtlCol="0">
            <a:spAutoFit/>
          </a:bodyPr>
          <a:lstStyle/>
          <a:p>
            <a:pPr algn="just" rtl="0">
              <a:spcBef>
                <a:spcPts val="0"/>
              </a:spcBef>
              <a:spcAft>
                <a:spcPts val="0"/>
              </a:spcAft>
            </a:pPr>
            <a:r>
              <a:rPr lang="en-US" sz="1400" b="1" i="0" u="none" strike="noStrike" dirty="0">
                <a:solidFill>
                  <a:schemeClr val="accent3">
                    <a:lumMod val="60000"/>
                    <a:lumOff val="40000"/>
                  </a:schemeClr>
                </a:solidFill>
                <a:effectLst/>
              </a:rPr>
              <a:t> </a:t>
            </a:r>
            <a:r>
              <a:rPr lang="en-US" b="1" i="0" u="none" strike="noStrike" dirty="0">
                <a:solidFill>
                  <a:schemeClr val="accent3">
                    <a:lumMod val="60000"/>
                    <a:lumOff val="40000"/>
                  </a:schemeClr>
                </a:solidFill>
                <a:effectLst/>
              </a:rPr>
              <a:t>WEEKLY RETENTION</a:t>
            </a:r>
            <a:r>
              <a:rPr lang="en-US" sz="1300" b="1" i="0" u="none" strike="noStrike" dirty="0">
                <a:solidFill>
                  <a:schemeClr val="accent3">
                    <a:lumMod val="60000"/>
                    <a:lumOff val="40000"/>
                  </a:schemeClr>
                </a:solidFill>
                <a:effectLst/>
              </a:rPr>
              <a:t>:</a:t>
            </a:r>
            <a:endParaRPr lang="en-US" sz="1300" b="1" dirty="0">
              <a:solidFill>
                <a:schemeClr val="accent3">
                  <a:lumMod val="60000"/>
                  <a:lumOff val="40000"/>
                </a:schemeClr>
              </a:solidFill>
            </a:endParaRPr>
          </a:p>
          <a:p>
            <a:pPr algn="just" rtl="0">
              <a:spcBef>
                <a:spcPts val="0"/>
              </a:spcBef>
              <a:spcAft>
                <a:spcPts val="0"/>
              </a:spcAft>
            </a:pPr>
            <a:endParaRPr lang="en-US" sz="1800" b="1" i="0" u="none" strike="noStrike" dirty="0">
              <a:effectLst/>
            </a:endParaRPr>
          </a:p>
          <a:p>
            <a:pPr algn="just" rtl="0">
              <a:spcBef>
                <a:spcPts val="0"/>
              </a:spcBef>
              <a:spcAft>
                <a:spcPts val="0"/>
              </a:spcAft>
            </a:pPr>
            <a:r>
              <a:rPr lang="en-US" dirty="0"/>
              <a:t>W</a:t>
            </a:r>
            <a:r>
              <a:rPr lang="en-US" sz="1800" b="0" i="0" u="none" strike="noStrike" dirty="0">
                <a:effectLst/>
              </a:rPr>
              <a:t>e have to find ‘Weekly Retention of user sign up cohort’ to get the data for users getting retained weekly after signing up for a product . </a:t>
            </a:r>
          </a:p>
          <a:p>
            <a:pPr algn="just" rtl="0">
              <a:spcBef>
                <a:spcPts val="0"/>
              </a:spcBef>
              <a:spcAft>
                <a:spcPts val="0"/>
              </a:spcAft>
            </a:pPr>
            <a:endParaRPr lang="en-US" dirty="0"/>
          </a:p>
          <a:p>
            <a:pPr algn="just" rtl="0">
              <a:spcBef>
                <a:spcPts val="0"/>
              </a:spcBef>
              <a:spcAft>
                <a:spcPts val="0"/>
              </a:spcAft>
            </a:pPr>
            <a:r>
              <a:rPr lang="en-US" dirty="0"/>
              <a:t>To derive a query for this we need to understand ‘COHORT ANALYSIS’ first. The query for this data has been shown in the picture..</a:t>
            </a:r>
            <a:endParaRPr lang="en-IN" dirty="0"/>
          </a:p>
        </p:txBody>
      </p:sp>
      <p:pic>
        <p:nvPicPr>
          <p:cNvPr id="3" name="Picture 2">
            <a:extLst>
              <a:ext uri="{FF2B5EF4-FFF2-40B4-BE49-F238E27FC236}">
                <a16:creationId xmlns:a16="http://schemas.microsoft.com/office/drawing/2014/main" id="{73989589-BBE0-0CFB-A11C-AAC96FF0D3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41977" y="4403066"/>
            <a:ext cx="3372246" cy="2278212"/>
          </a:xfrm>
          <a:prstGeom prst="rect">
            <a:avLst/>
          </a:prstGeom>
        </p:spPr>
      </p:pic>
      <p:pic>
        <p:nvPicPr>
          <p:cNvPr id="9" name="Picture 8">
            <a:extLst>
              <a:ext uri="{FF2B5EF4-FFF2-40B4-BE49-F238E27FC236}">
                <a16:creationId xmlns:a16="http://schemas.microsoft.com/office/drawing/2014/main" id="{2B956E84-D991-561D-260B-1D6B71573CE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72940" y="4403065"/>
            <a:ext cx="3105278" cy="2278213"/>
          </a:xfrm>
          <a:prstGeom prst="rect">
            <a:avLst/>
          </a:prstGeom>
        </p:spPr>
      </p:pic>
      <p:pic>
        <p:nvPicPr>
          <p:cNvPr id="11" name="Picture 10">
            <a:extLst>
              <a:ext uri="{FF2B5EF4-FFF2-40B4-BE49-F238E27FC236}">
                <a16:creationId xmlns:a16="http://schemas.microsoft.com/office/drawing/2014/main" id="{7AA6F5C2-984D-4141-64FF-002767C4FFF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42251" y="1620116"/>
            <a:ext cx="6871971" cy="2782950"/>
          </a:xfrm>
          <a:prstGeom prst="rect">
            <a:avLst/>
          </a:prstGeom>
        </p:spPr>
      </p:pic>
    </p:spTree>
    <p:extLst>
      <p:ext uri="{BB962C8B-B14F-4D97-AF65-F5344CB8AC3E}">
        <p14:creationId xmlns:p14="http://schemas.microsoft.com/office/powerpoint/2010/main" val="31822224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1AB5E1B-2F4C-76B4-3F6D-F9B1730C650D}"/>
              </a:ext>
            </a:extLst>
          </p:cNvPr>
          <p:cNvSpPr/>
          <p:nvPr/>
        </p:nvSpPr>
        <p:spPr>
          <a:xfrm>
            <a:off x="453596" y="307593"/>
            <a:ext cx="10569599" cy="784830"/>
          </a:xfrm>
          <a:prstGeom prst="rect">
            <a:avLst/>
          </a:prstGeom>
          <a:no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4500" b="1" cap="none" spc="0" dirty="0">
                <a:ln/>
                <a:solidFill>
                  <a:schemeClr val="accent4"/>
                </a:solidFill>
                <a:effectLst/>
              </a:rPr>
              <a:t>OPERATION &amp; METRIC ANALYTICS</a:t>
            </a:r>
          </a:p>
        </p:txBody>
      </p:sp>
      <p:sp>
        <p:nvSpPr>
          <p:cNvPr id="5" name="Rectangle 4">
            <a:extLst>
              <a:ext uri="{FF2B5EF4-FFF2-40B4-BE49-F238E27FC236}">
                <a16:creationId xmlns:a16="http://schemas.microsoft.com/office/drawing/2014/main" id="{0D5E9D1F-02D5-176A-6DBC-8E81E067900E}"/>
              </a:ext>
            </a:extLst>
          </p:cNvPr>
          <p:cNvSpPr/>
          <p:nvPr/>
        </p:nvSpPr>
        <p:spPr>
          <a:xfrm>
            <a:off x="6725579" y="1143062"/>
            <a:ext cx="3756156" cy="477054"/>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2500" b="1" dirty="0">
                <a:ln/>
                <a:solidFill>
                  <a:schemeClr val="accent4"/>
                </a:solidFill>
              </a:rPr>
              <a:t>MySQL Query &amp; Result </a:t>
            </a:r>
            <a:r>
              <a:rPr lang="en-US" sz="2500" b="1" cap="none" spc="0" dirty="0">
                <a:ln/>
                <a:solidFill>
                  <a:schemeClr val="accent4"/>
                </a:solidFill>
                <a:effectLst/>
              </a:rPr>
              <a:t>:</a:t>
            </a:r>
          </a:p>
        </p:txBody>
      </p:sp>
      <p:sp>
        <p:nvSpPr>
          <p:cNvPr id="6" name="Rectangle 5">
            <a:extLst>
              <a:ext uri="{FF2B5EF4-FFF2-40B4-BE49-F238E27FC236}">
                <a16:creationId xmlns:a16="http://schemas.microsoft.com/office/drawing/2014/main" id="{413F1C8B-BC85-09E0-A137-148724478C0D}"/>
              </a:ext>
            </a:extLst>
          </p:cNvPr>
          <p:cNvSpPr/>
          <p:nvPr/>
        </p:nvSpPr>
        <p:spPr>
          <a:xfrm>
            <a:off x="2190503" y="1143062"/>
            <a:ext cx="1415772" cy="477054"/>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2500" b="1" cap="none" spc="0" dirty="0">
                <a:ln/>
                <a:solidFill>
                  <a:schemeClr val="accent4"/>
                </a:solidFill>
                <a:effectLst/>
              </a:rPr>
              <a:t>Insights:</a:t>
            </a:r>
          </a:p>
        </p:txBody>
      </p:sp>
      <p:sp>
        <p:nvSpPr>
          <p:cNvPr id="7" name="TextBox 6">
            <a:extLst>
              <a:ext uri="{FF2B5EF4-FFF2-40B4-BE49-F238E27FC236}">
                <a16:creationId xmlns:a16="http://schemas.microsoft.com/office/drawing/2014/main" id="{8F5DA659-FC94-0316-9111-126DBF0E12A7}"/>
              </a:ext>
            </a:extLst>
          </p:cNvPr>
          <p:cNvSpPr txBox="1"/>
          <p:nvPr/>
        </p:nvSpPr>
        <p:spPr>
          <a:xfrm>
            <a:off x="1048871" y="2411501"/>
            <a:ext cx="3881717" cy="3139321"/>
          </a:xfrm>
          <a:prstGeom prst="rect">
            <a:avLst/>
          </a:prstGeom>
          <a:noFill/>
        </p:spPr>
        <p:txBody>
          <a:bodyPr wrap="square" rtlCol="0">
            <a:spAutoFit/>
          </a:bodyPr>
          <a:lstStyle/>
          <a:p>
            <a:pPr algn="just" rtl="0">
              <a:spcBef>
                <a:spcPts val="0"/>
              </a:spcBef>
              <a:spcAft>
                <a:spcPts val="0"/>
              </a:spcAft>
            </a:pPr>
            <a:r>
              <a:rPr lang="en-US" sz="1400" b="1" i="0" u="none" strike="noStrike" dirty="0">
                <a:solidFill>
                  <a:schemeClr val="accent3">
                    <a:lumMod val="60000"/>
                    <a:lumOff val="40000"/>
                  </a:schemeClr>
                </a:solidFill>
                <a:effectLst/>
              </a:rPr>
              <a:t> </a:t>
            </a:r>
            <a:r>
              <a:rPr lang="en-US" b="1" i="0" u="none" strike="noStrike" dirty="0">
                <a:solidFill>
                  <a:schemeClr val="accent3">
                    <a:lumMod val="60000"/>
                    <a:lumOff val="40000"/>
                  </a:schemeClr>
                </a:solidFill>
                <a:effectLst/>
              </a:rPr>
              <a:t>WEEKLY ENGAGEMENT</a:t>
            </a:r>
            <a:r>
              <a:rPr lang="en-US" sz="1300" b="1" i="0" u="none" strike="noStrike" dirty="0">
                <a:solidFill>
                  <a:schemeClr val="accent3">
                    <a:lumMod val="60000"/>
                    <a:lumOff val="40000"/>
                  </a:schemeClr>
                </a:solidFill>
                <a:effectLst/>
              </a:rPr>
              <a:t>:</a:t>
            </a:r>
            <a:endParaRPr lang="en-US" sz="1300" b="1" dirty="0">
              <a:solidFill>
                <a:schemeClr val="accent3">
                  <a:lumMod val="60000"/>
                  <a:lumOff val="40000"/>
                </a:schemeClr>
              </a:solidFill>
            </a:endParaRPr>
          </a:p>
          <a:p>
            <a:pPr algn="just" rtl="0">
              <a:spcBef>
                <a:spcPts val="0"/>
              </a:spcBef>
              <a:spcAft>
                <a:spcPts val="0"/>
              </a:spcAft>
            </a:pPr>
            <a:endParaRPr lang="en-US" sz="1800" b="1" i="0" u="none" strike="noStrike" dirty="0">
              <a:effectLst/>
            </a:endParaRPr>
          </a:p>
          <a:p>
            <a:pPr algn="just" rtl="0">
              <a:spcBef>
                <a:spcPts val="0"/>
              </a:spcBef>
              <a:spcAft>
                <a:spcPts val="0"/>
              </a:spcAft>
            </a:pPr>
            <a:r>
              <a:rPr lang="en-US" dirty="0"/>
              <a:t>W</a:t>
            </a:r>
            <a:r>
              <a:rPr lang="en-US" sz="1800" b="0" i="0" u="none" strike="noStrike" dirty="0">
                <a:effectLst/>
              </a:rPr>
              <a:t>e have to measure ‘if the user finds quality in the product/services weekly’ to calculate the weekly engagement per device.</a:t>
            </a:r>
          </a:p>
          <a:p>
            <a:pPr algn="just" rtl="0">
              <a:spcBef>
                <a:spcPts val="0"/>
              </a:spcBef>
              <a:spcAft>
                <a:spcPts val="0"/>
              </a:spcAft>
            </a:pPr>
            <a:r>
              <a:rPr lang="en-US" sz="1800" b="0" i="0" u="none" strike="noStrike" dirty="0">
                <a:effectLst/>
              </a:rPr>
              <a:t>The query and result has been displayed in the picture. The list is very long a part of answer is shown in the picture</a:t>
            </a:r>
          </a:p>
        </p:txBody>
      </p:sp>
      <p:pic>
        <p:nvPicPr>
          <p:cNvPr id="3" name="Picture 2">
            <a:extLst>
              <a:ext uri="{FF2B5EF4-FFF2-40B4-BE49-F238E27FC236}">
                <a16:creationId xmlns:a16="http://schemas.microsoft.com/office/drawing/2014/main" id="{C3F924BE-0737-1110-60C1-06BA8EF831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35155" y="4177065"/>
            <a:ext cx="1944491" cy="2214021"/>
          </a:xfrm>
          <a:prstGeom prst="rect">
            <a:avLst/>
          </a:prstGeom>
        </p:spPr>
      </p:pic>
      <p:pic>
        <p:nvPicPr>
          <p:cNvPr id="9" name="Picture 8">
            <a:extLst>
              <a:ext uri="{FF2B5EF4-FFF2-40B4-BE49-F238E27FC236}">
                <a16:creationId xmlns:a16="http://schemas.microsoft.com/office/drawing/2014/main" id="{3875E943-528D-C37D-159F-1ACC5E0C701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89645" y="4186779"/>
            <a:ext cx="2194287" cy="2214021"/>
          </a:xfrm>
          <a:prstGeom prst="rect">
            <a:avLst/>
          </a:prstGeom>
        </p:spPr>
      </p:pic>
      <p:pic>
        <p:nvPicPr>
          <p:cNvPr id="11" name="Picture 10">
            <a:extLst>
              <a:ext uri="{FF2B5EF4-FFF2-40B4-BE49-F238E27FC236}">
                <a16:creationId xmlns:a16="http://schemas.microsoft.com/office/drawing/2014/main" id="{9A170CDB-B125-F91E-6C2F-50C0647F9B8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93931" y="4177066"/>
            <a:ext cx="2175608" cy="2223734"/>
          </a:xfrm>
          <a:prstGeom prst="rect">
            <a:avLst/>
          </a:prstGeom>
        </p:spPr>
      </p:pic>
      <p:pic>
        <p:nvPicPr>
          <p:cNvPr id="13" name="Picture 12">
            <a:extLst>
              <a:ext uri="{FF2B5EF4-FFF2-40B4-BE49-F238E27FC236}">
                <a16:creationId xmlns:a16="http://schemas.microsoft.com/office/drawing/2014/main" id="{4F92E29B-2AD4-428F-4907-0C5ACD2F479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283932" y="1815411"/>
            <a:ext cx="2279592" cy="2156647"/>
          </a:xfrm>
          <a:prstGeom prst="rect">
            <a:avLst/>
          </a:prstGeom>
        </p:spPr>
      </p:pic>
      <p:pic>
        <p:nvPicPr>
          <p:cNvPr id="15" name="Picture 14">
            <a:extLst>
              <a:ext uri="{FF2B5EF4-FFF2-40B4-BE49-F238E27FC236}">
                <a16:creationId xmlns:a16="http://schemas.microsoft.com/office/drawing/2014/main" id="{66D7420C-28C4-3028-5F39-B1063D48DE0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035155" y="1824514"/>
            <a:ext cx="4126774" cy="2156647"/>
          </a:xfrm>
          <a:prstGeom prst="rect">
            <a:avLst/>
          </a:prstGeom>
        </p:spPr>
      </p:pic>
    </p:spTree>
    <p:extLst>
      <p:ext uri="{BB962C8B-B14F-4D97-AF65-F5344CB8AC3E}">
        <p14:creationId xmlns:p14="http://schemas.microsoft.com/office/powerpoint/2010/main" val="186809111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EC76B5"/>
      </a:hlink>
      <a:folHlink>
        <a:srgbClr val="E8ACCD"/>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A207AED3-9ABC-4A18-9978-A59B65688B15}"/>
    </a:ext>
  </a:extLst>
</a:theme>
</file>

<file path=docProps/app.xml><?xml version="1.0" encoding="utf-8"?>
<Properties xmlns="http://schemas.openxmlformats.org/officeDocument/2006/extended-properties" xmlns:vt="http://schemas.openxmlformats.org/officeDocument/2006/docPropsVTypes">
  <Template>Ion</Template>
  <TotalTime>310</TotalTime>
  <Words>787</Words>
  <Application>Microsoft Office PowerPoint</Application>
  <PresentationFormat>Widescreen</PresentationFormat>
  <Paragraphs>82</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Danish Hasan</dc:creator>
  <cp:lastModifiedBy>Danish Hasan</cp:lastModifiedBy>
  <cp:revision>30</cp:revision>
  <dcterms:created xsi:type="dcterms:W3CDTF">2022-12-01T07:26:51Z</dcterms:created>
  <dcterms:modified xsi:type="dcterms:W3CDTF">2023-07-06T17:49:43Z</dcterms:modified>
</cp:coreProperties>
</file>