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duggani@gmail.com" initials="r" lastIdx="4" clrIdx="0">
    <p:extLst>
      <p:ext uri="{19B8F6BF-5375-455C-9EA6-DF929625EA0E}">
        <p15:presenceInfo xmlns:p15="http://schemas.microsoft.com/office/powerpoint/2012/main" userId="22963c90c59a0b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35AD3-1C7F-4C5E-8928-29C5F963E39F}" v="2" dt="2023-07-06T08:40:49.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7" d="100"/>
          <a:sy n="87" d="100"/>
        </p:scale>
        <p:origin x="40"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835AD3-1C7F-4C5E-8928-29C5F963E39F}"/>
    <pc:docChg chg="modSld">
      <pc:chgData name="Guest User" userId="" providerId="Windows Live" clId="Web-{07835AD3-1C7F-4C5E-8928-29C5F963E39F}" dt="2023-07-06T08:40:49.898" v="1" actId="1076"/>
      <pc:docMkLst>
        <pc:docMk/>
      </pc:docMkLst>
      <pc:sldChg chg="modSp">
        <pc:chgData name="Guest User" userId="" providerId="Windows Live" clId="Web-{07835AD3-1C7F-4C5E-8928-29C5F963E39F}" dt="2023-07-06T08:34:25.279" v="0" actId="14100"/>
        <pc:sldMkLst>
          <pc:docMk/>
          <pc:sldMk cId="2598313911" sldId="256"/>
        </pc:sldMkLst>
        <pc:spChg chg="mod">
          <ac:chgData name="Guest User" userId="" providerId="Windows Live" clId="Web-{07835AD3-1C7F-4C5E-8928-29C5F963E39F}" dt="2023-07-06T08:34:25.279" v="0" actId="14100"/>
          <ac:spMkLst>
            <pc:docMk/>
            <pc:sldMk cId="2598313911" sldId="256"/>
            <ac:spMk id="3" creationId="{12AD9CEC-A851-F4AE-D152-56683AD211D4}"/>
          </ac:spMkLst>
        </pc:spChg>
      </pc:sldChg>
      <pc:sldChg chg="modSp">
        <pc:chgData name="Guest User" userId="" providerId="Windows Live" clId="Web-{07835AD3-1C7F-4C5E-8928-29C5F963E39F}" dt="2023-07-06T08:40:49.898" v="1" actId="1076"/>
        <pc:sldMkLst>
          <pc:docMk/>
          <pc:sldMk cId="823704952" sldId="259"/>
        </pc:sldMkLst>
        <pc:spChg chg="mod">
          <ac:chgData name="Guest User" userId="" providerId="Windows Live" clId="Web-{07835AD3-1C7F-4C5E-8928-29C5F963E39F}" dt="2023-07-06T08:40:49.898" v="1" actId="1076"/>
          <ac:spMkLst>
            <pc:docMk/>
            <pc:sldMk cId="823704952" sldId="259"/>
            <ac:spMk id="3" creationId="{ED99CB0D-9B1D-15A4-42A5-8E13EC18273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A801-0860-C9BA-6F36-DF78BA27BE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49259D-D050-670E-92E9-F7068CDA9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DCCA47-0E42-2593-3C91-CFB617F264CD}"/>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5" name="Footer Placeholder 4">
            <a:extLst>
              <a:ext uri="{FF2B5EF4-FFF2-40B4-BE49-F238E27FC236}">
                <a16:creationId xmlns:a16="http://schemas.microsoft.com/office/drawing/2014/main" id="{9FE5D29F-34AC-9EBE-9D33-30CBDA810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42A48B-4982-4A9B-44D3-7A46E6B390EA}"/>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279385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7D08-8CE9-799F-7E87-FAA5E72C37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DE6F61-8E67-8286-119E-E88E553A14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546B2-DB43-56FE-ECA0-3BCD8363159F}"/>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5" name="Footer Placeholder 4">
            <a:extLst>
              <a:ext uri="{FF2B5EF4-FFF2-40B4-BE49-F238E27FC236}">
                <a16:creationId xmlns:a16="http://schemas.microsoft.com/office/drawing/2014/main" id="{12799341-FEB0-EF11-8538-8EFD0F427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93DB5-4820-FCC3-F2AC-D6B961E099DB}"/>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99608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ACEDE-28C4-EF2F-6111-B306220250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23078-10A5-A882-D2D2-A01FDED1E3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12C275-7893-20EC-2AC3-E3EF9061D788}"/>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5" name="Footer Placeholder 4">
            <a:extLst>
              <a:ext uri="{FF2B5EF4-FFF2-40B4-BE49-F238E27FC236}">
                <a16:creationId xmlns:a16="http://schemas.microsoft.com/office/drawing/2014/main" id="{B8F25138-42C3-81AB-6B9B-2AB44D522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F3639-3B9B-C37E-B4F2-783D13CD8BA2}"/>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325648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81E3-D49F-FDF0-2942-4E474A7C9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E43473-DC2B-D3BB-B3A0-DE2132DEA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268DEA-292B-C511-9F61-79BBF331126E}"/>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5" name="Footer Placeholder 4">
            <a:extLst>
              <a:ext uri="{FF2B5EF4-FFF2-40B4-BE49-F238E27FC236}">
                <a16:creationId xmlns:a16="http://schemas.microsoft.com/office/drawing/2014/main" id="{2ACECBD1-63F1-8D97-128E-676D16A0E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547B6-9CD2-A4DB-F346-8EAD1839C12C}"/>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23697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B957-2F85-AECB-FA8D-3D8C9BA01C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B7F11E-9FB5-6871-27C8-CD6A81018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57D06-898A-BF2F-0588-C6C56C5EC5BB}"/>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5" name="Footer Placeholder 4">
            <a:extLst>
              <a:ext uri="{FF2B5EF4-FFF2-40B4-BE49-F238E27FC236}">
                <a16:creationId xmlns:a16="http://schemas.microsoft.com/office/drawing/2014/main" id="{8E91537E-B441-3475-CA39-CF81725D1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779D9-1F83-FE33-4D5A-6BB385578240}"/>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103522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1D0F-0D75-F3AE-A784-050347D38D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0FA06A-7051-747D-9494-78E5D94FA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445A4-268B-F95B-DF17-A9EB21D845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CD9319-AE37-312C-3DD1-91644713FD22}"/>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6" name="Footer Placeholder 5">
            <a:extLst>
              <a:ext uri="{FF2B5EF4-FFF2-40B4-BE49-F238E27FC236}">
                <a16:creationId xmlns:a16="http://schemas.microsoft.com/office/drawing/2014/main" id="{F843D30B-1F52-89E2-DAF3-428E66C27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AA622C-F3B0-8C6C-C8BA-FD984A7CC6D1}"/>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2672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9227-21D8-FBF4-0988-0ACF0DB695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9213C4-5B1D-87F0-4B7C-D734C852C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A0C60-C69D-2E41-55C3-61B85B6B7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AFA11A-AF11-9FDE-3D17-B49322406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1334CC-23FC-09F2-119D-B4CABF11D2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8C3C98-EB09-4CDF-8DCD-81E291A4D49E}"/>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8" name="Footer Placeholder 7">
            <a:extLst>
              <a:ext uri="{FF2B5EF4-FFF2-40B4-BE49-F238E27FC236}">
                <a16:creationId xmlns:a16="http://schemas.microsoft.com/office/drawing/2014/main" id="{FA835A07-322A-2BD1-D0D4-A48F88C01F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AAD083-CC35-4A50-7896-21ADD017BEFF}"/>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201805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EF9A-6DC3-58D0-29B1-20E8E5694F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044CD4-267B-E263-1D60-85585D36276A}"/>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4" name="Footer Placeholder 3">
            <a:extLst>
              <a:ext uri="{FF2B5EF4-FFF2-40B4-BE49-F238E27FC236}">
                <a16:creationId xmlns:a16="http://schemas.microsoft.com/office/drawing/2014/main" id="{7FCA3A68-C197-27BC-2E22-B80B1E6018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8CCB97-F2B2-9AE0-C3ED-FEEF62BCC316}"/>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416625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13394-0C29-EE09-C3F1-A380E40DFA66}"/>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3" name="Footer Placeholder 2">
            <a:extLst>
              <a:ext uri="{FF2B5EF4-FFF2-40B4-BE49-F238E27FC236}">
                <a16:creationId xmlns:a16="http://schemas.microsoft.com/office/drawing/2014/main" id="{1ED9F94E-6753-5F67-9EEF-B77F0CFA2F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0E709C-A823-E7B4-F8D7-D588A4AF0F30}"/>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319455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1840-CC9B-1519-79FD-E3717ACF5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86BBF8-6346-FA54-FF8E-7E7C02CF5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F37802-83AC-FFDE-4A0E-692DB0058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66E5B-3344-3099-0760-407D90022FE9}"/>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6" name="Footer Placeholder 5">
            <a:extLst>
              <a:ext uri="{FF2B5EF4-FFF2-40B4-BE49-F238E27FC236}">
                <a16:creationId xmlns:a16="http://schemas.microsoft.com/office/drawing/2014/main" id="{F35AFE68-35A0-31A4-528D-BF8AB70A2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BF54A3-F120-6903-5CDE-940F9E5FFAF8}"/>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360341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B8B8-7749-4842-056A-D743004FD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38C87F-99D8-04EC-02EC-135F683D3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A8B5CF-D44E-7582-59DC-65E8ECA6E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534C1-A4D3-6FD4-E84E-9B553222EE03}"/>
              </a:ext>
            </a:extLst>
          </p:cNvPr>
          <p:cNvSpPr>
            <a:spLocks noGrp="1"/>
          </p:cNvSpPr>
          <p:nvPr>
            <p:ph type="dt" sz="half" idx="10"/>
          </p:nvPr>
        </p:nvSpPr>
        <p:spPr/>
        <p:txBody>
          <a:bodyPr/>
          <a:lstStyle/>
          <a:p>
            <a:fld id="{D7690569-ED69-4387-B188-9D85BB4753DB}" type="datetimeFigureOut">
              <a:rPr lang="en-IN" smtClean="0"/>
              <a:t>06-07-2023</a:t>
            </a:fld>
            <a:endParaRPr lang="en-IN"/>
          </a:p>
        </p:txBody>
      </p:sp>
      <p:sp>
        <p:nvSpPr>
          <p:cNvPr id="6" name="Footer Placeholder 5">
            <a:extLst>
              <a:ext uri="{FF2B5EF4-FFF2-40B4-BE49-F238E27FC236}">
                <a16:creationId xmlns:a16="http://schemas.microsoft.com/office/drawing/2014/main" id="{06F048A3-42B7-DCE6-A5DE-EE2BA3A750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B2204-A504-8BCE-9057-D24A78D12840}"/>
              </a:ext>
            </a:extLst>
          </p:cNvPr>
          <p:cNvSpPr>
            <a:spLocks noGrp="1"/>
          </p:cNvSpPr>
          <p:nvPr>
            <p:ph type="sldNum" sz="quarter" idx="12"/>
          </p:nvPr>
        </p:nvSpPr>
        <p:spPr/>
        <p:txBody>
          <a:bodyPr/>
          <a:lstStyle/>
          <a:p>
            <a:fld id="{3B67A59D-FC94-4A27-837F-5CC1EDF42ACE}" type="slidenum">
              <a:rPr lang="en-IN" smtClean="0"/>
              <a:t>‹#›</a:t>
            </a:fld>
            <a:endParaRPr lang="en-IN"/>
          </a:p>
        </p:txBody>
      </p:sp>
    </p:spTree>
    <p:extLst>
      <p:ext uri="{BB962C8B-B14F-4D97-AF65-F5344CB8AC3E}">
        <p14:creationId xmlns:p14="http://schemas.microsoft.com/office/powerpoint/2010/main" val="204491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1C000-8F9E-4DCE-FE07-2220642203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B478C2-EFA9-16F6-1CCA-92C9DAD52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31BDB-8EB5-D84F-D3F2-A55B8526E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90569-ED69-4387-B188-9D85BB4753DB}" type="datetimeFigureOut">
              <a:rPr lang="en-IN" smtClean="0"/>
              <a:t>06-07-2023</a:t>
            </a:fld>
            <a:endParaRPr lang="en-IN"/>
          </a:p>
        </p:txBody>
      </p:sp>
      <p:sp>
        <p:nvSpPr>
          <p:cNvPr id="5" name="Footer Placeholder 4">
            <a:extLst>
              <a:ext uri="{FF2B5EF4-FFF2-40B4-BE49-F238E27FC236}">
                <a16:creationId xmlns:a16="http://schemas.microsoft.com/office/drawing/2014/main" id="{FFF22CF6-D608-ABE8-ED84-C387E6113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A8F885-346E-60B0-B416-6CBD39CFDC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7A59D-FC94-4A27-837F-5CC1EDF42ACE}" type="slidenum">
              <a:rPr lang="en-IN" smtClean="0"/>
              <a:t>‹#›</a:t>
            </a:fld>
            <a:endParaRPr lang="en-IN"/>
          </a:p>
        </p:txBody>
      </p:sp>
    </p:spTree>
    <p:extLst>
      <p:ext uri="{BB962C8B-B14F-4D97-AF65-F5344CB8AC3E}">
        <p14:creationId xmlns:p14="http://schemas.microsoft.com/office/powerpoint/2010/main" val="142139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AB85-33D2-4161-462F-01F20D606D2A}"/>
              </a:ext>
            </a:extLst>
          </p:cNvPr>
          <p:cNvSpPr>
            <a:spLocks noGrp="1"/>
          </p:cNvSpPr>
          <p:nvPr>
            <p:ph type="ctrTitle"/>
          </p:nvPr>
        </p:nvSpPr>
        <p:spPr>
          <a:xfrm>
            <a:off x="616915" y="43891"/>
            <a:ext cx="9792615" cy="1850746"/>
          </a:xfrm>
        </p:spPr>
        <p:txBody>
          <a:bodyPr>
            <a:normAutofit fontScale="90000"/>
          </a:bodyPr>
          <a:lstStyle/>
          <a:p>
            <a:r>
              <a:rPr lang="en-IN" sz="4400" b="1" dirty="0">
                <a:latin typeface="Book Antiqua" panose="02040602050305030304" pitchFamily="18" charset="0"/>
              </a:rPr>
              <a:t>Real- life situation  : A Fertilizer company improving crop yield  using Data Analytics</a:t>
            </a:r>
          </a:p>
        </p:txBody>
      </p:sp>
      <p:sp>
        <p:nvSpPr>
          <p:cNvPr id="3" name="Subtitle 2">
            <a:extLst>
              <a:ext uri="{FF2B5EF4-FFF2-40B4-BE49-F238E27FC236}">
                <a16:creationId xmlns:a16="http://schemas.microsoft.com/office/drawing/2014/main" id="{12AD9CEC-A851-F4AE-D152-56683AD211D4}"/>
              </a:ext>
            </a:extLst>
          </p:cNvPr>
          <p:cNvSpPr>
            <a:spLocks noGrp="1"/>
          </p:cNvSpPr>
          <p:nvPr>
            <p:ph type="subTitle" idx="1"/>
          </p:nvPr>
        </p:nvSpPr>
        <p:spPr>
          <a:xfrm>
            <a:off x="219456" y="2092147"/>
            <a:ext cx="11901830" cy="3315204"/>
          </a:xfrm>
        </p:spPr>
        <p:txBody>
          <a:bodyPr>
            <a:normAutofit/>
          </a:bodyPr>
          <a:lstStyle/>
          <a:p>
            <a:pPr algn="just"/>
            <a:r>
              <a:rPr lang="en-US" b="1" i="0" dirty="0">
                <a:solidFill>
                  <a:srgbClr val="374151"/>
                </a:solidFill>
                <a:effectLst/>
                <a:latin typeface="Book Antiqua" panose="02040602050305030304" pitchFamily="18" charset="0"/>
              </a:rPr>
              <a:t>Plan: </a:t>
            </a:r>
            <a:r>
              <a:rPr lang="en-US" b="0" i="0" dirty="0">
                <a:solidFill>
                  <a:srgbClr val="374151"/>
                </a:solidFill>
                <a:effectLst/>
                <a:latin typeface="Book Antiqua" panose="02040602050305030304" pitchFamily="18" charset="0"/>
              </a:rPr>
              <a:t>A fertilizer company wants to improve their product offerings by analyzing their customers' data and market trends. The company aims to provide the best-suited fertilizers for various crops, increase their sales and enhance customer satisfaction.</a:t>
            </a:r>
            <a:endParaRPr lang="en-IN" dirty="0">
              <a:latin typeface="Book Antiqua" panose="02040602050305030304" pitchFamily="18" charset="0"/>
            </a:endParaRPr>
          </a:p>
        </p:txBody>
      </p:sp>
      <p:sp>
        <p:nvSpPr>
          <p:cNvPr id="5" name="TextBox 4">
            <a:extLst>
              <a:ext uri="{FF2B5EF4-FFF2-40B4-BE49-F238E27FC236}">
                <a16:creationId xmlns:a16="http://schemas.microsoft.com/office/drawing/2014/main" id="{11622989-67EB-B16B-18A3-34334F314887}"/>
              </a:ext>
            </a:extLst>
          </p:cNvPr>
          <p:cNvSpPr txBox="1"/>
          <p:nvPr/>
        </p:nvSpPr>
        <p:spPr>
          <a:xfrm>
            <a:off x="219456" y="3877056"/>
            <a:ext cx="11972544" cy="1569660"/>
          </a:xfrm>
          <a:prstGeom prst="rect">
            <a:avLst/>
          </a:prstGeom>
          <a:noFill/>
        </p:spPr>
        <p:txBody>
          <a:bodyPr wrap="square" rtlCol="0">
            <a:spAutoFit/>
          </a:bodyPr>
          <a:lstStyle/>
          <a:p>
            <a:pPr algn="just"/>
            <a:r>
              <a:rPr lang="en-US" sz="2400" b="1" i="0" dirty="0">
                <a:solidFill>
                  <a:srgbClr val="374151"/>
                </a:solidFill>
                <a:effectLst/>
                <a:latin typeface="Book Antiqua" panose="02040602050305030304" pitchFamily="18" charset="0"/>
              </a:rPr>
              <a:t>Prepare: </a:t>
            </a:r>
            <a:r>
              <a:rPr lang="en-US" sz="2400" b="0" i="0" dirty="0">
                <a:solidFill>
                  <a:srgbClr val="374151"/>
                </a:solidFill>
                <a:effectLst/>
                <a:latin typeface="Book Antiqua" panose="02040602050305030304" pitchFamily="18" charset="0"/>
              </a:rPr>
              <a:t>The fertilizer company collects data from farmers, including their location, crop type, soil type, and weather conditions. The company also gathers data on sales, product performance, and customer feedback. Data is collected from various sources, including surveys, social media, and market reports.</a:t>
            </a:r>
            <a:endParaRPr lang="en-IN" sz="2400" dirty="0">
              <a:latin typeface="Book Antiqua" panose="02040602050305030304" pitchFamily="18" charset="0"/>
            </a:endParaRPr>
          </a:p>
        </p:txBody>
      </p:sp>
    </p:spTree>
    <p:extLst>
      <p:ext uri="{BB962C8B-B14F-4D97-AF65-F5344CB8AC3E}">
        <p14:creationId xmlns:p14="http://schemas.microsoft.com/office/powerpoint/2010/main" val="259831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4BCAD-B535-CE70-984B-18367DC52E7A}"/>
              </a:ext>
            </a:extLst>
          </p:cNvPr>
          <p:cNvSpPr>
            <a:spLocks noGrp="1"/>
          </p:cNvSpPr>
          <p:nvPr>
            <p:ph idx="1"/>
          </p:nvPr>
        </p:nvSpPr>
        <p:spPr>
          <a:xfrm>
            <a:off x="51206" y="80467"/>
            <a:ext cx="12033504" cy="6642202"/>
          </a:xfrm>
        </p:spPr>
        <p:txBody>
          <a:bodyPr>
            <a:normAutofit/>
          </a:bodyPr>
          <a:lstStyle/>
          <a:p>
            <a:pPr marL="0" indent="0" algn="just">
              <a:buNone/>
            </a:pPr>
            <a:r>
              <a:rPr lang="en-US" sz="2400" b="1" i="0" dirty="0">
                <a:solidFill>
                  <a:srgbClr val="374151"/>
                </a:solidFill>
                <a:effectLst/>
                <a:latin typeface="Book Antiqua" panose="02040602050305030304" pitchFamily="18" charset="0"/>
              </a:rPr>
              <a:t>Process: </a:t>
            </a:r>
            <a:r>
              <a:rPr lang="en-US" sz="2400" i="0" dirty="0">
                <a:solidFill>
                  <a:srgbClr val="374151"/>
                </a:solidFill>
                <a:effectLst/>
                <a:latin typeface="Book Antiqua" panose="02040602050305030304" pitchFamily="18" charset="0"/>
              </a:rPr>
              <a:t>The data collected from various sources is organized and processed for analysis. The company uses data cleaning, transformation, and feature engineering techniques to prepare the data for analysis. The processed data is stored in a data</a:t>
            </a:r>
            <a:r>
              <a:rPr lang="en-US" sz="2400" b="0" i="0" dirty="0">
                <a:solidFill>
                  <a:srgbClr val="374151"/>
                </a:solidFill>
                <a:effectLst/>
                <a:latin typeface="Book Antiqua" panose="02040602050305030304" pitchFamily="18" charset="0"/>
              </a:rPr>
              <a:t> warehouse, where it can be accessed easily for analysis.</a:t>
            </a:r>
            <a:endParaRPr lang="en-US" sz="2400" i="0" dirty="0">
              <a:solidFill>
                <a:srgbClr val="374151"/>
              </a:solidFill>
              <a:effectLst/>
              <a:latin typeface="Book Antiqua" panose="02040602050305030304" pitchFamily="18" charset="0"/>
            </a:endParaRPr>
          </a:p>
        </p:txBody>
      </p:sp>
      <p:sp>
        <p:nvSpPr>
          <p:cNvPr id="5" name="TextBox 4">
            <a:extLst>
              <a:ext uri="{FF2B5EF4-FFF2-40B4-BE49-F238E27FC236}">
                <a16:creationId xmlns:a16="http://schemas.microsoft.com/office/drawing/2014/main" id="{2CBFBB30-4463-F54C-F879-2D3CCEDF8C32}"/>
              </a:ext>
            </a:extLst>
          </p:cNvPr>
          <p:cNvSpPr txBox="1"/>
          <p:nvPr/>
        </p:nvSpPr>
        <p:spPr>
          <a:xfrm flipH="1">
            <a:off x="107289" y="1938528"/>
            <a:ext cx="12033502" cy="2690800"/>
          </a:xfrm>
          <a:prstGeom prst="rect">
            <a:avLst/>
          </a:prstGeom>
          <a:noFill/>
        </p:spPr>
        <p:txBody>
          <a:bodyPr wrap="square" rtlCol="0">
            <a:spAutoFit/>
          </a:bodyPr>
          <a:lstStyle/>
          <a:p>
            <a:pPr algn="just"/>
            <a:r>
              <a:rPr lang="en-US" sz="2400" b="1" i="0" dirty="0">
                <a:solidFill>
                  <a:srgbClr val="374151"/>
                </a:solidFill>
                <a:effectLst/>
                <a:latin typeface="Book Antiqua" panose="02040602050305030304" pitchFamily="18" charset="0"/>
              </a:rPr>
              <a:t>Analyze: </a:t>
            </a:r>
            <a:r>
              <a:rPr lang="en-US" sz="2400" b="0" i="0" dirty="0">
                <a:solidFill>
                  <a:srgbClr val="374151"/>
                </a:solidFill>
                <a:effectLst/>
                <a:latin typeface="Book Antiqua" panose="02040602050305030304" pitchFamily="18" charset="0"/>
              </a:rPr>
              <a:t>The fertilizer company uses data analytics techniques like statistical analysis, data visualization, and machine learning to uncover patterns and insights in the data. The company analyzes the data to determine the most popular crop types, the types of soil and weather conditions where specific fertilizers are most effective, and how different products perform in the market. By analyzing the data, the company can identify areas for improvement and develop new products that meet the needs of their customers.</a:t>
            </a:r>
            <a:endParaRPr lang="en-IN" sz="2400" dirty="0">
              <a:latin typeface="Book Antiqua" panose="02040602050305030304" pitchFamily="18" charset="0"/>
            </a:endParaRPr>
          </a:p>
        </p:txBody>
      </p:sp>
    </p:spTree>
    <p:extLst>
      <p:ext uri="{BB962C8B-B14F-4D97-AF65-F5344CB8AC3E}">
        <p14:creationId xmlns:p14="http://schemas.microsoft.com/office/powerpoint/2010/main" val="29042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6B3C8-1C62-E574-DFB6-4DEF88204E8A}"/>
              </a:ext>
            </a:extLst>
          </p:cNvPr>
          <p:cNvSpPr>
            <a:spLocks noGrp="1"/>
          </p:cNvSpPr>
          <p:nvPr>
            <p:ph idx="1"/>
          </p:nvPr>
        </p:nvSpPr>
        <p:spPr>
          <a:xfrm>
            <a:off x="51206" y="160933"/>
            <a:ext cx="12055450" cy="6016029"/>
          </a:xfrm>
        </p:spPr>
        <p:txBody>
          <a:bodyPr>
            <a:normAutofit/>
          </a:bodyPr>
          <a:lstStyle/>
          <a:p>
            <a:pPr marL="0" indent="0" algn="just">
              <a:buNone/>
            </a:pPr>
            <a:r>
              <a:rPr lang="en-US" sz="2400" b="1" i="0" dirty="0">
                <a:solidFill>
                  <a:srgbClr val="374151"/>
                </a:solidFill>
                <a:effectLst/>
                <a:latin typeface="Book Antiqua" panose="02040602050305030304" pitchFamily="18" charset="0"/>
              </a:rPr>
              <a:t>Share: </a:t>
            </a:r>
            <a:r>
              <a:rPr lang="en-US" sz="2400" b="0" i="0" dirty="0">
                <a:solidFill>
                  <a:srgbClr val="374151"/>
                </a:solidFill>
                <a:effectLst/>
                <a:latin typeface="Book Antiqua" panose="02040602050305030304" pitchFamily="18" charset="0"/>
              </a:rPr>
              <a:t>The insights gained from the data analysis are shared with different departments, including the product development team and the marketing team. The product development team can use the data to develop new fertilizers that are tailored to specific crops and soil types. The marketing team can use the insights to create targeted marketing campaigns that focus on the benefits of the company's products.</a:t>
            </a:r>
          </a:p>
          <a:p>
            <a:pPr marL="0" indent="0" algn="just">
              <a:buNone/>
            </a:pPr>
            <a:endParaRPr lang="en-US" sz="2400" dirty="0">
              <a:solidFill>
                <a:srgbClr val="374151"/>
              </a:solidFill>
              <a:latin typeface="Book Antiqua" panose="02040602050305030304" pitchFamily="18" charset="0"/>
            </a:endParaRPr>
          </a:p>
          <a:p>
            <a:pPr marL="0" indent="0" algn="just">
              <a:buNone/>
            </a:pPr>
            <a:r>
              <a:rPr lang="en-US" sz="2400" b="1" i="0" dirty="0">
                <a:solidFill>
                  <a:srgbClr val="374151"/>
                </a:solidFill>
                <a:effectLst/>
                <a:latin typeface="Book Antiqua" panose="02040602050305030304" pitchFamily="18" charset="0"/>
              </a:rPr>
              <a:t>Act: </a:t>
            </a:r>
            <a:r>
              <a:rPr lang="en-US" sz="2400" b="0" i="0" dirty="0">
                <a:solidFill>
                  <a:srgbClr val="374151"/>
                </a:solidFill>
                <a:effectLst/>
                <a:latin typeface="Book Antiqua" panose="02040602050305030304" pitchFamily="18" charset="0"/>
              </a:rPr>
              <a:t>The fertilizer company takes action based on the insights gained from the data analysis. The company creates new products that are tailored to specific crops and soil types based on the data analysis. The company also creates targeted marketing campaigns that focus on the benefits of their products. The company continues to collect data and analyze it to improve their product offerings and meet the needs of their customers.</a:t>
            </a:r>
          </a:p>
          <a:p>
            <a:pPr marL="0" indent="0">
              <a:buNone/>
            </a:pPr>
            <a:br>
              <a:rPr lang="en-US" sz="1600" dirty="0"/>
            </a:br>
            <a:endParaRPr lang="en-US" sz="2400" dirty="0">
              <a:solidFill>
                <a:srgbClr val="374151"/>
              </a:solidFill>
              <a:latin typeface="Book Antiqua" panose="02040602050305030304" pitchFamily="18" charset="0"/>
            </a:endParaRPr>
          </a:p>
          <a:p>
            <a:pPr marL="0" indent="0" algn="just">
              <a:buNone/>
            </a:pPr>
            <a:endParaRPr lang="en-IN" sz="2400" dirty="0">
              <a:latin typeface="Book Antiqua" panose="02040602050305030304" pitchFamily="18" charset="0"/>
            </a:endParaRPr>
          </a:p>
        </p:txBody>
      </p:sp>
    </p:spTree>
    <p:extLst>
      <p:ext uri="{BB962C8B-B14F-4D97-AF65-F5344CB8AC3E}">
        <p14:creationId xmlns:p14="http://schemas.microsoft.com/office/powerpoint/2010/main" val="345738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9CB0D-9B1D-15A4-42A5-8E13EC18273C}"/>
              </a:ext>
            </a:extLst>
          </p:cNvPr>
          <p:cNvSpPr>
            <a:spLocks noGrp="1"/>
          </p:cNvSpPr>
          <p:nvPr>
            <p:ph idx="1"/>
          </p:nvPr>
        </p:nvSpPr>
        <p:spPr>
          <a:xfrm>
            <a:off x="-58470" y="-101327"/>
            <a:ext cx="10515600" cy="4351338"/>
          </a:xfrm>
        </p:spPr>
        <p:txBody>
          <a:bodyPr>
            <a:normAutofit/>
          </a:bodyPr>
          <a:lstStyle/>
          <a:p>
            <a:pPr marL="0" indent="0">
              <a:buNone/>
            </a:pPr>
            <a:r>
              <a:rPr lang="en-IN" sz="3200" b="1" dirty="0">
                <a:latin typeface="Book Antiqua" panose="02040602050305030304" pitchFamily="18" charset="0"/>
              </a:rPr>
              <a:t>Conclusion</a:t>
            </a:r>
          </a:p>
        </p:txBody>
      </p:sp>
      <p:sp>
        <p:nvSpPr>
          <p:cNvPr id="4" name="TextBox 3">
            <a:extLst>
              <a:ext uri="{FF2B5EF4-FFF2-40B4-BE49-F238E27FC236}">
                <a16:creationId xmlns:a16="http://schemas.microsoft.com/office/drawing/2014/main" id="{56F7D78D-1ED9-8DEC-06F1-7239CBC34D8A}"/>
              </a:ext>
            </a:extLst>
          </p:cNvPr>
          <p:cNvSpPr txBox="1"/>
          <p:nvPr/>
        </p:nvSpPr>
        <p:spPr>
          <a:xfrm flipH="1">
            <a:off x="55474" y="833176"/>
            <a:ext cx="12081052" cy="2308324"/>
          </a:xfrm>
          <a:prstGeom prst="rect">
            <a:avLst/>
          </a:prstGeom>
          <a:noFill/>
        </p:spPr>
        <p:txBody>
          <a:bodyPr wrap="square" rtlCol="0">
            <a:spAutoFit/>
          </a:bodyPr>
          <a:lstStyle/>
          <a:p>
            <a:pPr algn="just"/>
            <a:r>
              <a:rPr lang="en-US" sz="2400" b="0" i="0" dirty="0">
                <a:solidFill>
                  <a:srgbClr val="374151"/>
                </a:solidFill>
                <a:effectLst/>
                <a:latin typeface="Book Antiqua" panose="02040602050305030304" pitchFamily="18" charset="0"/>
              </a:rPr>
              <a:t>In conclusion, data analytics is a powerful tool that can help a fertilizer company to improve their product offerings, increase sales, and enhance customer satisfaction. The data analytics process involves planning, preparing, processing, analyzing, sharing, and acting on data to gain insights that can drive business decisions. By analyzing data, the company can identify areas for improvement and develop new products that meet the needs of their customers.</a:t>
            </a:r>
            <a:endParaRPr lang="en-IN" sz="2400" dirty="0">
              <a:latin typeface="Book Antiqua" panose="02040602050305030304" pitchFamily="18" charset="0"/>
            </a:endParaRPr>
          </a:p>
        </p:txBody>
      </p:sp>
    </p:spTree>
    <p:extLst>
      <p:ext uri="{BB962C8B-B14F-4D97-AF65-F5344CB8AC3E}">
        <p14:creationId xmlns:p14="http://schemas.microsoft.com/office/powerpoint/2010/main" val="823704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477</Words>
  <Application>Microsoft Office PowerPoint</Application>
  <PresentationFormat>Widescreen</PresentationFormat>
  <Paragraphs>11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Real- life situation  : A Fertilizer company improving crop yield  using Data Analytics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life situation  : A Fertilizer company improving crop yield  using Data Analytics</dc:title>
  <dc:creator>rohithduggani@gmail.com</dc:creator>
  <cp:lastModifiedBy>rohithduggani@gmail.com</cp:lastModifiedBy>
  <cp:revision>3</cp:revision>
  <dcterms:created xsi:type="dcterms:W3CDTF">2023-03-24T09:34:08Z</dcterms:created>
  <dcterms:modified xsi:type="dcterms:W3CDTF">2023-07-06T08:40:50Z</dcterms:modified>
</cp:coreProperties>
</file>