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3" r:id="rId6"/>
    <p:sldId id="262" r:id="rId7"/>
    <p:sldId id="267" r:id="rId8"/>
    <p:sldId id="266" r:id="rId9"/>
    <p:sldId id="268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982"/>
    <a:srgbClr val="FAEE4C"/>
    <a:srgbClr val="000000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04995-89D7-4D6A-AE1E-392EEC7617BD}" v="216" dt="2024-07-17T20:50:02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4" autoAdjust="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3CE8F-1A3D-4AE2-A78C-91F75180F951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D4FAE-F348-428A-8F30-DAFFFEA14E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6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D4FAE-F348-428A-8F30-DAFFFEA14E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59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D4FAE-F348-428A-8F30-DAFFFEA14E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7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Erfahrung in Elektronik und Programmierung sammeln</a:t>
            </a:r>
          </a:p>
          <a:p>
            <a:r>
              <a:rPr lang="de-DE" dirty="0"/>
              <a:t>2 Beruf, Studium</a:t>
            </a:r>
          </a:p>
          <a:p>
            <a:r>
              <a:rPr lang="de-DE" dirty="0"/>
              <a:t>3 Physik, Informatik, Mathematik –&gt; Verständnis und Relevanz</a:t>
            </a:r>
          </a:p>
          <a:p>
            <a:r>
              <a:rPr lang="de-DE" dirty="0"/>
              <a:t>X</a:t>
            </a:r>
          </a:p>
          <a:p>
            <a:endParaRPr lang="de-DE" dirty="0"/>
          </a:p>
          <a:p>
            <a:r>
              <a:rPr lang="de-DE" dirty="0"/>
              <a:t>4 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Umgang mit Sensoren, Datenverarbeitung und Programmierung</a:t>
            </a:r>
          </a:p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</a:p>
          <a:p>
            <a:r>
              <a:rPr lang="de-DE" sz="18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5 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datengestützte Entscheidungen </a:t>
            </a:r>
          </a:p>
          <a:p>
            <a:r>
              <a:rPr lang="de-DE" sz="18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6 Sensibilisieren und Maßnahmen zur Verbesserung 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D4FAE-F348-428A-8F30-DAFFFEA14E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98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D4FAE-F348-428A-8F30-DAFFFEA14E6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14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7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7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3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971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84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3" descr="Ein abstraktes genetisches Konzept">
            <a:extLst>
              <a:ext uri="{FF2B5EF4-FFF2-40B4-BE49-F238E27FC236}">
                <a16:creationId xmlns:a16="http://schemas.microsoft.com/office/drawing/2014/main" id="{76166627-255D-83E5-AF84-2C2CDD4BCF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228" r="-1" b="-1"/>
          <a:stretch/>
        </p:blipFill>
        <p:spPr>
          <a:xfrm>
            <a:off x="5345774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F3B8D4-F752-9E14-3719-ABB78E31C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de-DE" sz="4100" dirty="0"/>
              <a:t>Programmierprojekt Arduino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E63D9A-C93D-245F-FE81-9C343A8D2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r>
              <a:rPr lang="de-DE" sz="1600" dirty="0"/>
              <a:t>David Schwer</a:t>
            </a:r>
          </a:p>
          <a:p>
            <a:r>
              <a:rPr lang="de-DE" sz="1600" dirty="0"/>
              <a:t>Larissa Kazungu-Igumba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Untertitel 2">
            <a:extLst>
              <a:ext uri="{FF2B5EF4-FFF2-40B4-BE49-F238E27FC236}">
                <a16:creationId xmlns:a16="http://schemas.microsoft.com/office/drawing/2014/main" id="{B770067B-139C-59EF-2860-B1665D1A70AC}"/>
              </a:ext>
            </a:extLst>
          </p:cNvPr>
          <p:cNvSpPr txBox="1">
            <a:spLocks/>
          </p:cNvSpPr>
          <p:nvPr/>
        </p:nvSpPr>
        <p:spPr>
          <a:xfrm>
            <a:off x="1188357" y="2680918"/>
            <a:ext cx="4496783" cy="732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Klimasensor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1CE6F4C-B389-4354-824E-E6ACCB7527F7}"/>
              </a:ext>
            </a:extLst>
          </p:cNvPr>
          <p:cNvSpPr txBox="1">
            <a:spLocks/>
          </p:cNvSpPr>
          <p:nvPr/>
        </p:nvSpPr>
        <p:spPr>
          <a:xfrm>
            <a:off x="6672835" y="5453796"/>
            <a:ext cx="4496783" cy="732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600" dirty="0"/>
              <a:t>Programmierprojekt für </a:t>
            </a:r>
            <a:r>
              <a:rPr lang="de-DE" sz="1600"/>
              <a:t>die Schule</a:t>
            </a:r>
            <a:endParaRPr lang="de-DE" sz="1600" dirty="0"/>
          </a:p>
          <a:p>
            <a:pPr algn="r"/>
            <a:r>
              <a:rPr lang="de-DE" sz="1600" dirty="0"/>
              <a:t>16.07.2024</a:t>
            </a:r>
          </a:p>
        </p:txBody>
      </p:sp>
    </p:spTree>
    <p:extLst>
      <p:ext uri="{BB962C8B-B14F-4D97-AF65-F5344CB8AC3E}">
        <p14:creationId xmlns:p14="http://schemas.microsoft.com/office/powerpoint/2010/main" val="115946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371AB9-DACA-1F4C-DEA7-959E784406F4}"/>
              </a:ext>
            </a:extLst>
          </p:cNvPr>
          <p:cNvGrpSpPr/>
          <p:nvPr/>
        </p:nvGrpSpPr>
        <p:grpSpPr>
          <a:xfrm>
            <a:off x="1143000" y="1258580"/>
            <a:ext cx="4299389" cy="623266"/>
            <a:chOff x="1300480" y="4115585"/>
            <a:chExt cx="4299389" cy="900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0388732-B19C-7A63-761C-B3096AF48A50}"/>
                </a:ext>
              </a:extLst>
            </p:cNvPr>
            <p:cNvSpPr/>
            <p:nvPr/>
          </p:nvSpPr>
          <p:spPr>
            <a:xfrm>
              <a:off x="1300480" y="4115585"/>
              <a:ext cx="3060000" cy="900000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6" name="Gleichschenkliges Dreieck 5">
              <a:extLst>
                <a:ext uri="{FF2B5EF4-FFF2-40B4-BE49-F238E27FC236}">
                  <a16:creationId xmlns:a16="http://schemas.microsoft.com/office/drawing/2014/main" id="{CAD59B17-9385-50A1-18E8-F222EA993354}"/>
                </a:ext>
              </a:extLst>
            </p:cNvPr>
            <p:cNvSpPr/>
            <p:nvPr/>
          </p:nvSpPr>
          <p:spPr>
            <a:xfrm rot="10800000">
              <a:off x="3121090" y="4115585"/>
              <a:ext cx="2478779" cy="900000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EBF1AFE-77A9-BC9E-315B-01D8EE0F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CD8127-25E0-B21A-32E6-C4D098A7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/>
              <a:t>Tag 1: Einführung und Grundlagen.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/>
              <a:t>Tag 2: Zusammenbau und Programmierung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/>
              <a:t>Tag 3: Integration und Feinabstimmung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/>
              <a:t>Tag 4: Gehäusebau und finale Tests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/>
              <a:t>Tag 5: Präsentation und Abschluss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24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BFFD6A37-882C-D5DB-5102-2A2AF7629B69}"/>
              </a:ext>
            </a:extLst>
          </p:cNvPr>
          <p:cNvGrpSpPr/>
          <p:nvPr/>
        </p:nvGrpSpPr>
        <p:grpSpPr>
          <a:xfrm>
            <a:off x="1143000" y="1258580"/>
            <a:ext cx="4299389" cy="623266"/>
            <a:chOff x="1300480" y="4115585"/>
            <a:chExt cx="4299389" cy="900000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BF903AD4-9465-FCAD-B24B-16CE34E765A5}"/>
                </a:ext>
              </a:extLst>
            </p:cNvPr>
            <p:cNvSpPr/>
            <p:nvPr/>
          </p:nvSpPr>
          <p:spPr>
            <a:xfrm>
              <a:off x="1300480" y="4115585"/>
              <a:ext cx="3060000" cy="900000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6" name="Gleichschenkliges Dreieck 35">
              <a:extLst>
                <a:ext uri="{FF2B5EF4-FFF2-40B4-BE49-F238E27FC236}">
                  <a16:creationId xmlns:a16="http://schemas.microsoft.com/office/drawing/2014/main" id="{D18EA33B-A184-04F7-E40D-9E73AE295C41}"/>
                </a:ext>
              </a:extLst>
            </p:cNvPr>
            <p:cNvSpPr/>
            <p:nvPr/>
          </p:nvSpPr>
          <p:spPr>
            <a:xfrm rot="10800000">
              <a:off x="3121090" y="4115585"/>
              <a:ext cx="2478779" cy="900000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A9F98E-783D-1E07-EF10-9BD89C638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29867" cy="3840172"/>
          </a:xfrm>
        </p:spPr>
        <p:txBody>
          <a:bodyPr>
            <a:normAutofit/>
          </a:bodyPr>
          <a:lstStyle/>
          <a:p>
            <a:r>
              <a:rPr lang="de-DE" dirty="0"/>
              <a:t>Tägliche Stand-Up Meetings</a:t>
            </a:r>
          </a:p>
          <a:p>
            <a:r>
              <a:rPr lang="de-DE" dirty="0"/>
              <a:t>Abschlussreflexion:</a:t>
            </a:r>
          </a:p>
          <a:p>
            <a:pPr lvl="2"/>
            <a:r>
              <a:rPr lang="de-DE" dirty="0"/>
              <a:t>Zielscheibe</a:t>
            </a:r>
          </a:p>
          <a:p>
            <a:pPr lvl="2"/>
            <a:r>
              <a:rPr lang="de-DE" dirty="0"/>
              <a:t>Fragebogen</a:t>
            </a:r>
          </a:p>
          <a:p>
            <a:pPr lvl="2"/>
            <a:r>
              <a:rPr lang="de-DE" dirty="0"/>
              <a:t>Daumenmethode</a:t>
            </a:r>
          </a:p>
        </p:txBody>
      </p:sp>
      <p:pic>
        <p:nvPicPr>
          <p:cNvPr id="14" name="Grafik 13" descr="Ein Bild, das Kreis enthält.&#10;&#10;Automatisch generierte Beschreibung">
            <a:extLst>
              <a:ext uri="{FF2B5EF4-FFF2-40B4-BE49-F238E27FC236}">
                <a16:creationId xmlns:a16="http://schemas.microsoft.com/office/drawing/2014/main" id="{53973D5C-123F-A604-6B36-35A4260EF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45" y="3130826"/>
            <a:ext cx="3375180" cy="354826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FDCE307-6DBC-AB44-7A28-3A5B4B48D6C4}"/>
              </a:ext>
            </a:extLst>
          </p:cNvPr>
          <p:cNvSpPr txBox="1"/>
          <p:nvPr/>
        </p:nvSpPr>
        <p:spPr>
          <a:xfrm>
            <a:off x="6307039" y="828261"/>
            <a:ext cx="6015813" cy="181588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   Projektverlauf: Wie gut lief der Projektverlauf insgesamt? </a:t>
            </a:r>
          </a:p>
          <a:p>
            <a:endParaRPr lang="de-DE" sz="1600" dirty="0"/>
          </a:p>
          <a:p>
            <a:r>
              <a:rPr lang="de-DE" sz="1600" dirty="0"/>
              <a:t>   Teamarbeit:  Wie gut hat die Teamarbeit funktioniert? </a:t>
            </a:r>
          </a:p>
          <a:p>
            <a:endParaRPr lang="de-DE" sz="1600" dirty="0"/>
          </a:p>
          <a:p>
            <a:r>
              <a:rPr lang="de-DE" sz="1600" dirty="0"/>
              <a:t>   Technik: Wie zufrieden bist du mit dem technischen Ergebnis?</a:t>
            </a:r>
          </a:p>
          <a:p>
            <a:endParaRPr lang="de-DE" sz="1600" dirty="0"/>
          </a:p>
          <a:p>
            <a:r>
              <a:rPr lang="de-DE" sz="1600" dirty="0"/>
              <a:t>   Persönlich: Wie sehr hat dir das Projekt Spaß gemacht?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AE50E1F-E2A0-E4DE-3083-2A0FD8083CC5}"/>
              </a:ext>
            </a:extLst>
          </p:cNvPr>
          <p:cNvSpPr txBox="1"/>
          <p:nvPr/>
        </p:nvSpPr>
        <p:spPr>
          <a:xfrm>
            <a:off x="6226852" y="2573191"/>
            <a:ext cx="6096000" cy="2308324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Projektverlauf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Teamarbeit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Lernfortschritt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Persönliches Erleben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Verbesserungsvorschläge</a:t>
            </a:r>
          </a:p>
        </p:txBody>
      </p:sp>
      <p:pic>
        <p:nvPicPr>
          <p:cNvPr id="30" name="Grafik 29" descr="Daumen hoch-Zeichen mit einfarbiger Füllung">
            <a:extLst>
              <a:ext uri="{FF2B5EF4-FFF2-40B4-BE49-F238E27FC236}">
                <a16:creationId xmlns:a16="http://schemas.microsoft.com/office/drawing/2014/main" id="{3AAA6788-00D7-15CD-9E61-4F41B154C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933" y="4624166"/>
            <a:ext cx="1080000" cy="1080000"/>
          </a:xfrm>
          <a:prstGeom prst="rect">
            <a:avLst/>
          </a:prstGeom>
        </p:spPr>
      </p:pic>
      <p:pic>
        <p:nvPicPr>
          <p:cNvPr id="31" name="Grafik 30" descr="Daumen hoch-Zeichen mit einfarbiger Füllung">
            <a:extLst>
              <a:ext uri="{FF2B5EF4-FFF2-40B4-BE49-F238E27FC236}">
                <a16:creationId xmlns:a16="http://schemas.microsoft.com/office/drawing/2014/main" id="{8166B705-5A07-AE2E-B05E-05DFA6AD4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 flipV="1">
            <a:off x="1910219" y="4664223"/>
            <a:ext cx="1080000" cy="999886"/>
          </a:xfrm>
          <a:prstGeom prst="rect">
            <a:avLst/>
          </a:prstGeom>
        </p:spPr>
      </p:pic>
      <p:pic>
        <p:nvPicPr>
          <p:cNvPr id="32" name="Grafik 31" descr="Daumen runter mit einfarbiger Füllung">
            <a:extLst>
              <a:ext uri="{FF2B5EF4-FFF2-40B4-BE49-F238E27FC236}">
                <a16:creationId xmlns:a16="http://schemas.microsoft.com/office/drawing/2014/main" id="{EE110600-2350-DFE2-AA9F-0DC6B83BA6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6114" y="4688166"/>
            <a:ext cx="1080000" cy="108000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DCB820FC-8AA1-7243-2470-E93DEFFEDBD6}"/>
              </a:ext>
            </a:extLst>
          </p:cNvPr>
          <p:cNvSpPr txBox="1"/>
          <p:nvPr/>
        </p:nvSpPr>
        <p:spPr>
          <a:xfrm>
            <a:off x="6125252" y="4745878"/>
            <a:ext cx="6096000" cy="58477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Wie fühlt ihr euch jetzt, wenn ihr das Klassenzimmer verlasst und die Projekttage beendet sind?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8B6E9B0F-EA49-E9D5-4A03-0BA97A83D3A4}"/>
              </a:ext>
            </a:extLst>
          </p:cNvPr>
          <p:cNvGrpSpPr/>
          <p:nvPr/>
        </p:nvGrpSpPr>
        <p:grpSpPr>
          <a:xfrm>
            <a:off x="1188469" y="1277808"/>
            <a:ext cx="4299389" cy="623266"/>
            <a:chOff x="1300480" y="4115585"/>
            <a:chExt cx="4299389" cy="900000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7E12EA4-2BBE-4C56-FAB4-1C5DFC26B2FE}"/>
                </a:ext>
              </a:extLst>
            </p:cNvPr>
            <p:cNvSpPr/>
            <p:nvPr/>
          </p:nvSpPr>
          <p:spPr>
            <a:xfrm>
              <a:off x="1300480" y="4115585"/>
              <a:ext cx="3060000" cy="900000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45" name="Gleichschenkliges Dreieck 44">
              <a:extLst>
                <a:ext uri="{FF2B5EF4-FFF2-40B4-BE49-F238E27FC236}">
                  <a16:creationId xmlns:a16="http://schemas.microsoft.com/office/drawing/2014/main" id="{243FE83A-2849-A506-BC66-4685457B99F6}"/>
                </a:ext>
              </a:extLst>
            </p:cNvPr>
            <p:cNvSpPr/>
            <p:nvPr/>
          </p:nvSpPr>
          <p:spPr>
            <a:xfrm rot="10800000">
              <a:off x="3121090" y="4115585"/>
              <a:ext cx="2478779" cy="900000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21177AD-10F6-23E3-C94E-86AC6F29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>
            <a:normAutofit/>
          </a:bodyPr>
          <a:lstStyle/>
          <a:p>
            <a:r>
              <a:rPr lang="de-DE" dirty="0"/>
              <a:t>Reflexion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FE86EE6-FE05-F04A-FC7B-5E5B68FB78EC}"/>
              </a:ext>
            </a:extLst>
          </p:cNvPr>
          <p:cNvSpPr/>
          <p:nvPr/>
        </p:nvSpPr>
        <p:spPr>
          <a:xfrm>
            <a:off x="6373091" y="937844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97B7DEB-321E-B20E-CFBB-C83E4080772C}"/>
              </a:ext>
            </a:extLst>
          </p:cNvPr>
          <p:cNvSpPr/>
          <p:nvPr/>
        </p:nvSpPr>
        <p:spPr>
          <a:xfrm>
            <a:off x="6385447" y="1425316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C7A8534-5C55-41BA-0BCE-165656C66CE8}"/>
              </a:ext>
            </a:extLst>
          </p:cNvPr>
          <p:cNvSpPr/>
          <p:nvPr/>
        </p:nvSpPr>
        <p:spPr>
          <a:xfrm>
            <a:off x="6373091" y="192845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09E359E-D950-6DC0-65E7-1FF86E2D86EE}"/>
              </a:ext>
            </a:extLst>
          </p:cNvPr>
          <p:cNvSpPr/>
          <p:nvPr/>
        </p:nvSpPr>
        <p:spPr>
          <a:xfrm>
            <a:off x="6390276" y="2396584"/>
            <a:ext cx="108000" cy="10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968AA2-EA84-9C85-A7F7-E6F5F75A4A30}"/>
              </a:ext>
            </a:extLst>
          </p:cNvPr>
          <p:cNvSpPr txBox="1"/>
          <p:nvPr/>
        </p:nvSpPr>
        <p:spPr>
          <a:xfrm>
            <a:off x="7408330" y="6387672"/>
            <a:ext cx="17585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rgbClr val="7030A0"/>
                </a:solidFill>
              </a:rPr>
              <a:t>1 = gar nicht gut/ gar nicht</a:t>
            </a:r>
          </a:p>
          <a:p>
            <a:r>
              <a:rPr lang="de-DE" sz="1050" dirty="0">
                <a:solidFill>
                  <a:srgbClr val="7030A0"/>
                </a:solidFill>
              </a:rPr>
              <a:t>5 = sehr gut / sehr</a:t>
            </a:r>
          </a:p>
        </p:txBody>
      </p:sp>
    </p:spTree>
    <p:extLst>
      <p:ext uri="{BB962C8B-B14F-4D97-AF65-F5344CB8AC3E}">
        <p14:creationId xmlns:p14="http://schemas.microsoft.com/office/powerpoint/2010/main" val="37994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8" grpId="0" animBg="1"/>
      <p:bldP spid="28" grpId="1" animBg="1"/>
      <p:bldP spid="33" grpId="0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75B3C-9F4D-B213-23F4-D2C5D57B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65755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2CA8A-B151-8B3B-C8E0-24A60909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A65F9-03A2-12C7-D234-B282CE04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D325E50-0BE1-C071-DB31-E16A1BDF08E8}"/>
              </a:ext>
            </a:extLst>
          </p:cNvPr>
          <p:cNvGrpSpPr/>
          <p:nvPr/>
        </p:nvGrpSpPr>
        <p:grpSpPr>
          <a:xfrm>
            <a:off x="1141992" y="5295166"/>
            <a:ext cx="4299389" cy="623266"/>
            <a:chOff x="1300480" y="4115585"/>
            <a:chExt cx="4299389" cy="900000"/>
          </a:xfrm>
        </p:grpSpPr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CACBF9EA-57CD-C810-B431-50B24D8896AC}"/>
                </a:ext>
              </a:extLst>
            </p:cNvPr>
            <p:cNvSpPr/>
            <p:nvPr/>
          </p:nvSpPr>
          <p:spPr>
            <a:xfrm rot="10800000">
              <a:off x="3121090" y="4115585"/>
              <a:ext cx="2478779" cy="900000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71AB510-E5E9-ABF5-5594-6252B196B6B0}"/>
                </a:ext>
              </a:extLst>
            </p:cNvPr>
            <p:cNvSpPr/>
            <p:nvPr/>
          </p:nvSpPr>
          <p:spPr>
            <a:xfrm>
              <a:off x="1300480" y="4115585"/>
              <a:ext cx="3060000" cy="900000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Technische Komponenten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602894F-84F5-501B-9067-304C1B305561}"/>
              </a:ext>
            </a:extLst>
          </p:cNvPr>
          <p:cNvGrpSpPr/>
          <p:nvPr/>
        </p:nvGrpSpPr>
        <p:grpSpPr>
          <a:xfrm>
            <a:off x="6746789" y="2350886"/>
            <a:ext cx="4299390" cy="623268"/>
            <a:chOff x="4968755" y="4964244"/>
            <a:chExt cx="4299390" cy="623268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4470762-6F3A-1C27-7409-A5489666A1AB}"/>
                </a:ext>
              </a:extLst>
            </p:cNvPr>
            <p:cNvSpPr/>
            <p:nvPr/>
          </p:nvSpPr>
          <p:spPr>
            <a:xfrm>
              <a:off x="6208145" y="4964246"/>
              <a:ext cx="3060000" cy="623266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dirty="0"/>
                <a:t>Code</a:t>
              </a:r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77D14EDA-7EDA-0169-034A-BFB84FC6D3A9}"/>
                </a:ext>
              </a:extLst>
            </p:cNvPr>
            <p:cNvSpPr/>
            <p:nvPr/>
          </p:nvSpPr>
          <p:spPr>
            <a:xfrm>
              <a:off x="4968755" y="4964244"/>
              <a:ext cx="2478779" cy="623266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DE72012-6E67-5099-A601-1B3FB8DA4115}"/>
              </a:ext>
            </a:extLst>
          </p:cNvPr>
          <p:cNvGrpSpPr/>
          <p:nvPr/>
        </p:nvGrpSpPr>
        <p:grpSpPr>
          <a:xfrm>
            <a:off x="6746789" y="3319706"/>
            <a:ext cx="4299390" cy="623268"/>
            <a:chOff x="4968755" y="4964244"/>
            <a:chExt cx="4299390" cy="623268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A575E3FF-79AB-1C7D-065E-D6882D9F7526}"/>
                </a:ext>
              </a:extLst>
            </p:cNvPr>
            <p:cNvSpPr/>
            <p:nvPr/>
          </p:nvSpPr>
          <p:spPr>
            <a:xfrm>
              <a:off x="6208145" y="4964246"/>
              <a:ext cx="3060000" cy="623266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dirty="0"/>
                <a:t>Zeitplan</a:t>
              </a:r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BB9EDCA1-CE85-1CCC-BE7B-DA8C22406911}"/>
                </a:ext>
              </a:extLst>
            </p:cNvPr>
            <p:cNvSpPr/>
            <p:nvPr/>
          </p:nvSpPr>
          <p:spPr>
            <a:xfrm>
              <a:off x="4968755" y="4964244"/>
              <a:ext cx="2478779" cy="623266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BD9344C-6FCF-300F-1733-13680D4D5824}"/>
              </a:ext>
            </a:extLst>
          </p:cNvPr>
          <p:cNvGrpSpPr/>
          <p:nvPr/>
        </p:nvGrpSpPr>
        <p:grpSpPr>
          <a:xfrm>
            <a:off x="6746789" y="4305548"/>
            <a:ext cx="4299390" cy="623268"/>
            <a:chOff x="4968755" y="4964244"/>
            <a:chExt cx="4299390" cy="623268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985B610-A209-F968-F4DC-48AEF002A438}"/>
                </a:ext>
              </a:extLst>
            </p:cNvPr>
            <p:cNvSpPr/>
            <p:nvPr/>
          </p:nvSpPr>
          <p:spPr>
            <a:xfrm>
              <a:off x="6208145" y="4964246"/>
              <a:ext cx="3060000" cy="623266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dirty="0"/>
                <a:t>Reflexion</a:t>
              </a:r>
            </a:p>
          </p:txBody>
        </p:sp>
        <p:sp>
          <p:nvSpPr>
            <p:cNvPr id="33" name="Gleichschenkliges Dreieck 32">
              <a:extLst>
                <a:ext uri="{FF2B5EF4-FFF2-40B4-BE49-F238E27FC236}">
                  <a16:creationId xmlns:a16="http://schemas.microsoft.com/office/drawing/2014/main" id="{64F8BAFC-6649-8EDC-2329-B048D7F033FA}"/>
                </a:ext>
              </a:extLst>
            </p:cNvPr>
            <p:cNvSpPr/>
            <p:nvPr/>
          </p:nvSpPr>
          <p:spPr>
            <a:xfrm>
              <a:off x="4968755" y="4964244"/>
              <a:ext cx="2478779" cy="623266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DADAEF84-796A-8BEE-BE7A-F0C8D0216115}"/>
              </a:ext>
            </a:extLst>
          </p:cNvPr>
          <p:cNvSpPr txBox="1">
            <a:spLocks/>
          </p:cNvSpPr>
          <p:nvPr/>
        </p:nvSpPr>
        <p:spPr>
          <a:xfrm>
            <a:off x="120187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6124EE3A-278A-54B2-2866-A9FFD6157DD8}"/>
              </a:ext>
            </a:extLst>
          </p:cNvPr>
          <p:cNvGrpSpPr/>
          <p:nvPr/>
        </p:nvGrpSpPr>
        <p:grpSpPr>
          <a:xfrm>
            <a:off x="1143000" y="2330091"/>
            <a:ext cx="4299389" cy="623266"/>
            <a:chOff x="1300480" y="4115585"/>
            <a:chExt cx="4299389" cy="900000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FCB3CB4-15E3-9E65-00FA-D671CA068E30}"/>
                </a:ext>
              </a:extLst>
            </p:cNvPr>
            <p:cNvSpPr/>
            <p:nvPr/>
          </p:nvSpPr>
          <p:spPr>
            <a:xfrm>
              <a:off x="1300480" y="4115585"/>
              <a:ext cx="3060000" cy="900000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Projekt</a:t>
              </a:r>
            </a:p>
          </p:txBody>
        </p:sp>
        <p:sp>
          <p:nvSpPr>
            <p:cNvPr id="37" name="Gleichschenkliges Dreieck 36">
              <a:extLst>
                <a:ext uri="{FF2B5EF4-FFF2-40B4-BE49-F238E27FC236}">
                  <a16:creationId xmlns:a16="http://schemas.microsoft.com/office/drawing/2014/main" id="{B08CD9EA-43B4-267E-3EF8-BEEDE016C457}"/>
                </a:ext>
              </a:extLst>
            </p:cNvPr>
            <p:cNvSpPr/>
            <p:nvPr/>
          </p:nvSpPr>
          <p:spPr>
            <a:xfrm rot="10800000">
              <a:off x="3121090" y="4115585"/>
              <a:ext cx="2478779" cy="900000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410A5A7E-6B20-3098-F07E-A99467F9E246}"/>
              </a:ext>
            </a:extLst>
          </p:cNvPr>
          <p:cNvGrpSpPr/>
          <p:nvPr/>
        </p:nvGrpSpPr>
        <p:grpSpPr>
          <a:xfrm>
            <a:off x="1141992" y="3319706"/>
            <a:ext cx="4299389" cy="623266"/>
            <a:chOff x="1300480" y="4115585"/>
            <a:chExt cx="4299389" cy="900000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0893EFE-CCCF-C4C2-5835-587E7BE803F9}"/>
                </a:ext>
              </a:extLst>
            </p:cNvPr>
            <p:cNvSpPr/>
            <p:nvPr/>
          </p:nvSpPr>
          <p:spPr>
            <a:xfrm>
              <a:off x="1300480" y="4115585"/>
              <a:ext cx="3060000" cy="900000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Motivation und Zweck</a:t>
              </a:r>
            </a:p>
          </p:txBody>
        </p:sp>
        <p:sp>
          <p:nvSpPr>
            <p:cNvPr id="40" name="Gleichschenkliges Dreieck 39">
              <a:extLst>
                <a:ext uri="{FF2B5EF4-FFF2-40B4-BE49-F238E27FC236}">
                  <a16:creationId xmlns:a16="http://schemas.microsoft.com/office/drawing/2014/main" id="{F543F9DA-D60B-5213-52DF-006FA7163ACC}"/>
                </a:ext>
              </a:extLst>
            </p:cNvPr>
            <p:cNvSpPr/>
            <p:nvPr/>
          </p:nvSpPr>
          <p:spPr>
            <a:xfrm rot="10800000">
              <a:off x="3121090" y="4115585"/>
              <a:ext cx="2478779" cy="900000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8759127E-68ED-BBE7-9109-FFFD0F73FBFD}"/>
              </a:ext>
            </a:extLst>
          </p:cNvPr>
          <p:cNvGrpSpPr/>
          <p:nvPr/>
        </p:nvGrpSpPr>
        <p:grpSpPr>
          <a:xfrm>
            <a:off x="1141992" y="4305550"/>
            <a:ext cx="4299389" cy="623266"/>
            <a:chOff x="1300480" y="4115585"/>
            <a:chExt cx="4299389" cy="900000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B104E14-5004-3BB3-63E3-F5C3DA8A1B96}"/>
                </a:ext>
              </a:extLst>
            </p:cNvPr>
            <p:cNvSpPr/>
            <p:nvPr/>
          </p:nvSpPr>
          <p:spPr>
            <a:xfrm>
              <a:off x="1300480" y="4115585"/>
              <a:ext cx="3060000" cy="900000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Projektskizze</a:t>
              </a:r>
            </a:p>
          </p:txBody>
        </p:sp>
        <p:sp>
          <p:nvSpPr>
            <p:cNvPr id="43" name="Gleichschenkliges Dreieck 42">
              <a:extLst>
                <a:ext uri="{FF2B5EF4-FFF2-40B4-BE49-F238E27FC236}">
                  <a16:creationId xmlns:a16="http://schemas.microsoft.com/office/drawing/2014/main" id="{61257D92-49E7-E61B-ADBC-70BB1CF1B8A4}"/>
                </a:ext>
              </a:extLst>
            </p:cNvPr>
            <p:cNvSpPr/>
            <p:nvPr/>
          </p:nvSpPr>
          <p:spPr>
            <a:xfrm rot="10800000">
              <a:off x="3121090" y="4115585"/>
              <a:ext cx="2478779" cy="900000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866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D0E837A-5848-2D33-A5C2-01CCA341D488}"/>
              </a:ext>
            </a:extLst>
          </p:cNvPr>
          <p:cNvGrpSpPr/>
          <p:nvPr/>
        </p:nvGrpSpPr>
        <p:grpSpPr>
          <a:xfrm>
            <a:off x="1143000" y="1258580"/>
            <a:ext cx="4299389" cy="623266"/>
            <a:chOff x="1300480" y="4115585"/>
            <a:chExt cx="4299389" cy="90000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3BDEF9B-9D5A-90B3-C178-DE24101C2945}"/>
                </a:ext>
              </a:extLst>
            </p:cNvPr>
            <p:cNvSpPr/>
            <p:nvPr/>
          </p:nvSpPr>
          <p:spPr>
            <a:xfrm>
              <a:off x="1300480" y="4115585"/>
              <a:ext cx="3060000" cy="900000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4" name="Gleichschenkliges Dreieck 23">
              <a:extLst>
                <a:ext uri="{FF2B5EF4-FFF2-40B4-BE49-F238E27FC236}">
                  <a16:creationId xmlns:a16="http://schemas.microsoft.com/office/drawing/2014/main" id="{50BC7981-93B5-199E-72E6-CE0357565B8D}"/>
                </a:ext>
              </a:extLst>
            </p:cNvPr>
            <p:cNvSpPr/>
            <p:nvPr/>
          </p:nvSpPr>
          <p:spPr>
            <a:xfrm rot="10800000">
              <a:off x="3121090" y="4115585"/>
              <a:ext cx="2478779" cy="900000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1" name="Picture 3" descr="Ein abstraktes genetisches Konzept">
            <a:extLst>
              <a:ext uri="{FF2B5EF4-FFF2-40B4-BE49-F238E27FC236}">
                <a16:creationId xmlns:a16="http://schemas.microsoft.com/office/drawing/2014/main" id="{D9071EF5-B588-824B-A165-FB90E0B269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228" r="-1" b="-1"/>
          <a:stretch/>
        </p:blipFill>
        <p:spPr>
          <a:xfrm rot="14244069">
            <a:off x="8919611" y="4626649"/>
            <a:ext cx="3263365" cy="325591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C8DA8F-0A44-0B71-6B40-08840E48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96728-9F2A-F88F-01DD-D175C185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Ursprung: Lernumfeld beeinflusst Konzentration und Leistung</a:t>
            </a:r>
          </a:p>
          <a:p>
            <a:r>
              <a:rPr lang="de-DE" dirty="0"/>
              <a:t>Idee: Umweltparameter messen und überwachen</a:t>
            </a:r>
          </a:p>
          <a:p>
            <a:pPr lvl="2"/>
            <a:r>
              <a:rPr lang="de-DE" sz="1800" dirty="0"/>
              <a:t>Luftqualität</a:t>
            </a:r>
          </a:p>
          <a:p>
            <a:pPr lvl="2"/>
            <a:r>
              <a:rPr lang="de-DE" sz="1800" dirty="0"/>
              <a:t>Raumtemperatur</a:t>
            </a:r>
          </a:p>
          <a:p>
            <a:pPr lvl="2"/>
            <a:r>
              <a:rPr lang="de-DE" sz="1800" dirty="0"/>
              <a:t>Lichtstärke</a:t>
            </a:r>
          </a:p>
          <a:p>
            <a:pPr lvl="2"/>
            <a:r>
              <a:rPr lang="de-DE" sz="1800" dirty="0"/>
              <a:t>Lärmpegel</a:t>
            </a:r>
          </a:p>
          <a:p>
            <a:pPr lvl="2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36C65D-35CE-BC1C-794C-FE02344AF947}"/>
              </a:ext>
            </a:extLst>
          </p:cNvPr>
          <p:cNvSpPr txBox="1"/>
          <p:nvPr/>
        </p:nvSpPr>
        <p:spPr>
          <a:xfrm>
            <a:off x="8676862" y="5460899"/>
            <a:ext cx="358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Schule: Technisches Gymnasium</a:t>
            </a:r>
          </a:p>
          <a:p>
            <a:r>
              <a:rPr lang="de-DE" dirty="0"/>
              <a:t>Klasse: 12</a:t>
            </a:r>
          </a:p>
        </p:txBody>
      </p:sp>
    </p:spTree>
    <p:extLst>
      <p:ext uri="{BB962C8B-B14F-4D97-AF65-F5344CB8AC3E}">
        <p14:creationId xmlns:p14="http://schemas.microsoft.com/office/powerpoint/2010/main" val="143575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99EBD0D-B892-F195-028A-7439758A5674}"/>
              </a:ext>
            </a:extLst>
          </p:cNvPr>
          <p:cNvGrpSpPr/>
          <p:nvPr/>
        </p:nvGrpSpPr>
        <p:grpSpPr>
          <a:xfrm>
            <a:off x="1143000" y="1258580"/>
            <a:ext cx="4299389" cy="623266"/>
            <a:chOff x="1300480" y="4115585"/>
            <a:chExt cx="4299389" cy="90000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C4B090B-76D7-763B-23CD-914A921DA32E}"/>
                </a:ext>
              </a:extLst>
            </p:cNvPr>
            <p:cNvSpPr/>
            <p:nvPr/>
          </p:nvSpPr>
          <p:spPr>
            <a:xfrm>
              <a:off x="1300480" y="4115585"/>
              <a:ext cx="3060000" cy="900000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" name="Gleichschenkliges Dreieck 6">
              <a:extLst>
                <a:ext uri="{FF2B5EF4-FFF2-40B4-BE49-F238E27FC236}">
                  <a16:creationId xmlns:a16="http://schemas.microsoft.com/office/drawing/2014/main" id="{C540E732-6C30-7BDC-1780-80AB43C950EE}"/>
                </a:ext>
              </a:extLst>
            </p:cNvPr>
            <p:cNvSpPr/>
            <p:nvPr/>
          </p:nvSpPr>
          <p:spPr>
            <a:xfrm rot="10800000">
              <a:off x="3121090" y="4115585"/>
              <a:ext cx="2478779" cy="900000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CB573DE-D519-31E3-2A3D-960706A8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                       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EF9532-03C2-BCDD-4444-32E4F89EC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Förderung technischer Kompetenz und Kreativität</a:t>
            </a:r>
          </a:p>
          <a:p>
            <a:r>
              <a:rPr lang="de-DE" dirty="0"/>
              <a:t>Zukunftsperspektive</a:t>
            </a:r>
          </a:p>
          <a:p>
            <a:r>
              <a:rPr lang="de-DE" dirty="0"/>
              <a:t>Theorie wird zu Praxis</a:t>
            </a:r>
          </a:p>
          <a:p>
            <a:r>
              <a:rPr lang="de-DE" dirty="0"/>
              <a:t>Produktives Lernumfeld schaffen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68E0D2-77D2-A9AF-16B3-AD9D29467A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MINT-Kompetenzen  fördern</a:t>
            </a:r>
          </a:p>
          <a:p>
            <a:r>
              <a:rPr lang="de-DE" dirty="0"/>
              <a:t>Teamarbeit, Projektmanagement und Eigenverantwortung</a:t>
            </a:r>
          </a:p>
          <a:p>
            <a:r>
              <a:rPr lang="de-DE" dirty="0"/>
              <a:t>Datenanalyse und kritisches Denken</a:t>
            </a:r>
          </a:p>
          <a:p>
            <a:r>
              <a:rPr lang="de-DE" dirty="0"/>
              <a:t>Bewusstsein für Lernumfeld schärfen</a:t>
            </a:r>
          </a:p>
        </p:txBody>
      </p:sp>
    </p:spTree>
    <p:extLst>
      <p:ext uri="{BB962C8B-B14F-4D97-AF65-F5344CB8AC3E}">
        <p14:creationId xmlns:p14="http://schemas.microsoft.com/office/powerpoint/2010/main" val="238634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5B38E37-24F6-EFCC-C4CA-7CB87BF8253F}"/>
              </a:ext>
            </a:extLst>
          </p:cNvPr>
          <p:cNvGrpSpPr/>
          <p:nvPr/>
        </p:nvGrpSpPr>
        <p:grpSpPr>
          <a:xfrm>
            <a:off x="1143000" y="1258580"/>
            <a:ext cx="4299389" cy="623266"/>
            <a:chOff x="1300480" y="4115585"/>
            <a:chExt cx="4299389" cy="900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AC71840-DFCC-33B1-22EC-9703840515C7}"/>
                </a:ext>
              </a:extLst>
            </p:cNvPr>
            <p:cNvSpPr/>
            <p:nvPr/>
          </p:nvSpPr>
          <p:spPr>
            <a:xfrm>
              <a:off x="1300480" y="4115585"/>
              <a:ext cx="3060000" cy="900000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6" name="Gleichschenkliges Dreieck 5">
              <a:extLst>
                <a:ext uri="{FF2B5EF4-FFF2-40B4-BE49-F238E27FC236}">
                  <a16:creationId xmlns:a16="http://schemas.microsoft.com/office/drawing/2014/main" id="{4EFAD5AE-667B-5707-E10C-437240C7842E}"/>
                </a:ext>
              </a:extLst>
            </p:cNvPr>
            <p:cNvSpPr/>
            <p:nvPr/>
          </p:nvSpPr>
          <p:spPr>
            <a:xfrm rot="10800000">
              <a:off x="3121090" y="4115585"/>
              <a:ext cx="2478779" cy="900000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6FF1203-36A6-898B-38EC-B684E261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Projektskizze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CAA83-C4D3-2770-63F9-E425E85B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Überwachung verschiedener Umgebungsparameter</a:t>
            </a:r>
          </a:p>
          <a:p>
            <a:r>
              <a:rPr lang="de-DE" dirty="0"/>
              <a:t>Warnungen bei bestimmten Schwellwerten</a:t>
            </a:r>
          </a:p>
          <a:p>
            <a:pPr lvl="2"/>
            <a:r>
              <a:rPr lang="de-DE" dirty="0"/>
              <a:t>Lautstärke </a:t>
            </a:r>
            <a:r>
              <a:rPr lang="de-DE" dirty="0">
                <a:sym typeface="Wingdings" panose="05000000000000000000" pitchFamily="2" charset="2"/>
              </a:rPr>
              <a:t> rote LED</a:t>
            </a:r>
            <a:endParaRPr lang="de-DE" dirty="0"/>
          </a:p>
          <a:p>
            <a:pPr lvl="2"/>
            <a:r>
              <a:rPr lang="de-DE" dirty="0"/>
              <a:t>Temperatur </a:t>
            </a:r>
            <a:r>
              <a:rPr lang="de-DE" dirty="0">
                <a:sym typeface="Wingdings" panose="05000000000000000000" pitchFamily="2" charset="2"/>
              </a:rPr>
              <a:t> Vibration</a:t>
            </a:r>
            <a:endParaRPr lang="de-DE" dirty="0"/>
          </a:p>
          <a:p>
            <a:pPr lvl="2"/>
            <a:r>
              <a:rPr lang="de-DE" dirty="0"/>
              <a:t>Lichtstärke </a:t>
            </a:r>
            <a:r>
              <a:rPr lang="de-DE" dirty="0">
                <a:sym typeface="Wingdings" panose="05000000000000000000" pitchFamily="2" charset="2"/>
              </a:rPr>
              <a:t> gelbe LED</a:t>
            </a:r>
            <a:endParaRPr lang="de-DE" dirty="0"/>
          </a:p>
          <a:p>
            <a:pPr lvl="2"/>
            <a:r>
              <a:rPr lang="de-DE" dirty="0"/>
              <a:t>Sauerstoffgehalt </a:t>
            </a:r>
            <a:r>
              <a:rPr lang="de-DE" dirty="0">
                <a:sym typeface="Wingdings" panose="05000000000000000000" pitchFamily="2" charset="2"/>
              </a:rPr>
              <a:t> Ton</a:t>
            </a:r>
          </a:p>
          <a:p>
            <a:pPr lvl="2"/>
            <a:r>
              <a:rPr lang="de-DE" dirty="0"/>
              <a:t>Luftfeuchtigkeit </a:t>
            </a:r>
            <a:r>
              <a:rPr lang="de-DE" dirty="0">
                <a:sym typeface="Wingdings" panose="05000000000000000000" pitchFamily="2" charset="2"/>
              </a:rPr>
              <a:t> kurze Vibration</a:t>
            </a:r>
          </a:p>
          <a:p>
            <a:r>
              <a:rPr lang="de-DE" dirty="0">
                <a:sym typeface="Wingdings" panose="05000000000000000000" pitchFamily="2" charset="2"/>
              </a:rPr>
              <a:t>Neigungssensor  5 Sek. Pause + gelbe LED</a:t>
            </a:r>
          </a:p>
          <a:p>
            <a:r>
              <a:rPr lang="de-DE" dirty="0">
                <a:sym typeface="Wingdings" panose="05000000000000000000" pitchFamily="2" charset="2"/>
              </a:rPr>
              <a:t>Fortlaufende Dokumentation</a:t>
            </a:r>
          </a:p>
          <a:p>
            <a:r>
              <a:rPr lang="de-DE" dirty="0">
                <a:sym typeface="Wingdings" panose="05000000000000000000" pitchFamily="2" charset="2"/>
              </a:rPr>
              <a:t>Tägliche Stand-Up Meetings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47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BA80E40-71F2-6B7C-773A-ED9279126C72}"/>
              </a:ext>
            </a:extLst>
          </p:cNvPr>
          <p:cNvGrpSpPr/>
          <p:nvPr/>
        </p:nvGrpSpPr>
        <p:grpSpPr>
          <a:xfrm>
            <a:off x="1143000" y="1258580"/>
            <a:ext cx="4299389" cy="623266"/>
            <a:chOff x="1300480" y="4115585"/>
            <a:chExt cx="4299389" cy="900000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E53571C-9FD4-D553-8CF7-AD16710864FB}"/>
                </a:ext>
              </a:extLst>
            </p:cNvPr>
            <p:cNvSpPr/>
            <p:nvPr/>
          </p:nvSpPr>
          <p:spPr>
            <a:xfrm>
              <a:off x="1300480" y="4115585"/>
              <a:ext cx="3060000" cy="900000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ADA0C873-1633-2FDA-A5E0-D1745B3205BF}"/>
                </a:ext>
              </a:extLst>
            </p:cNvPr>
            <p:cNvSpPr/>
            <p:nvPr/>
          </p:nvSpPr>
          <p:spPr>
            <a:xfrm rot="10800000">
              <a:off x="3121090" y="4115585"/>
              <a:ext cx="2478779" cy="900000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E6577EC-BDED-503E-978A-04310694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B80126-5327-9E2A-FEFA-8572F689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Grove Beginner Kit </a:t>
            </a:r>
            <a:r>
              <a:rPr lang="de-DE" dirty="0" err="1"/>
              <a:t>for</a:t>
            </a:r>
            <a:r>
              <a:rPr lang="de-DE" dirty="0"/>
              <a:t> Arduino:</a:t>
            </a:r>
          </a:p>
          <a:p>
            <a:pPr lvl="2"/>
            <a:r>
              <a:rPr lang="de-DE" dirty="0"/>
              <a:t>Erweiterungsboard</a:t>
            </a:r>
          </a:p>
          <a:p>
            <a:pPr lvl="2"/>
            <a:r>
              <a:rPr lang="de-DE" dirty="0"/>
              <a:t>Sensoren: Temperatur, Licht, Lautstärke</a:t>
            </a:r>
          </a:p>
          <a:p>
            <a:pPr lvl="2"/>
            <a:r>
              <a:rPr lang="de-DE" dirty="0"/>
              <a:t>Aktoren: Vibrationsmotor</a:t>
            </a:r>
          </a:p>
          <a:p>
            <a:r>
              <a:rPr lang="de-DE" dirty="0"/>
              <a:t>Bibliothek: Grove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Humidity</a:t>
            </a:r>
            <a:r>
              <a:rPr lang="de-DE" dirty="0"/>
              <a:t> Sensor</a:t>
            </a:r>
          </a:p>
          <a:p>
            <a:r>
              <a:rPr lang="de-DE" dirty="0"/>
              <a:t>Überwachung und Debugging :</a:t>
            </a:r>
          </a:p>
          <a:p>
            <a:pPr lvl="2"/>
            <a:r>
              <a:rPr lang="de-DE" dirty="0"/>
              <a:t>alle Sensordaten über serielle Schnittstelle an angeschlossenen Computer gesendet</a:t>
            </a:r>
          </a:p>
        </p:txBody>
      </p:sp>
    </p:spTree>
    <p:extLst>
      <p:ext uri="{BB962C8B-B14F-4D97-AF65-F5344CB8AC3E}">
        <p14:creationId xmlns:p14="http://schemas.microsoft.com/office/powerpoint/2010/main" val="173060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BA42939-A976-D6D1-C70B-05095D416538}"/>
              </a:ext>
            </a:extLst>
          </p:cNvPr>
          <p:cNvGrpSpPr/>
          <p:nvPr/>
        </p:nvGrpSpPr>
        <p:grpSpPr>
          <a:xfrm>
            <a:off x="1143000" y="1258580"/>
            <a:ext cx="4299389" cy="623266"/>
            <a:chOff x="1300480" y="4115585"/>
            <a:chExt cx="4299389" cy="90000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716EDFC-B044-FBCC-4B92-A1100B0F4EA3}"/>
                </a:ext>
              </a:extLst>
            </p:cNvPr>
            <p:cNvSpPr/>
            <p:nvPr/>
          </p:nvSpPr>
          <p:spPr>
            <a:xfrm>
              <a:off x="1300480" y="4115585"/>
              <a:ext cx="3060000" cy="900000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1" name="Gleichschenkliges Dreieck 10">
              <a:extLst>
                <a:ext uri="{FF2B5EF4-FFF2-40B4-BE49-F238E27FC236}">
                  <a16:creationId xmlns:a16="http://schemas.microsoft.com/office/drawing/2014/main" id="{CE67A597-67C8-6E47-3BFD-4ACF3B10448E}"/>
                </a:ext>
              </a:extLst>
            </p:cNvPr>
            <p:cNvSpPr/>
            <p:nvPr/>
          </p:nvSpPr>
          <p:spPr>
            <a:xfrm rot="10800000">
              <a:off x="3121090" y="4115585"/>
              <a:ext cx="2478779" cy="900000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83050F0-16E6-DEFD-E97C-4369130C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F28BBF5-8BF8-C1E8-BE7E-261F0540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Schwellenwerte setzen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2450E11B-6DC7-21D1-7CF2-8FF0D6C0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20" y="3163737"/>
            <a:ext cx="10262158" cy="16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68AEEAF-E93E-24D8-C748-46CEAA4D2057}"/>
              </a:ext>
            </a:extLst>
          </p:cNvPr>
          <p:cNvGrpSpPr/>
          <p:nvPr/>
        </p:nvGrpSpPr>
        <p:grpSpPr>
          <a:xfrm>
            <a:off x="1143000" y="1258580"/>
            <a:ext cx="4299389" cy="623266"/>
            <a:chOff x="1300480" y="4115585"/>
            <a:chExt cx="4299389" cy="900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A8D60E2-9004-2918-2F76-2D104B3E5E31}"/>
                </a:ext>
              </a:extLst>
            </p:cNvPr>
            <p:cNvSpPr/>
            <p:nvPr/>
          </p:nvSpPr>
          <p:spPr>
            <a:xfrm>
              <a:off x="1300480" y="4115585"/>
              <a:ext cx="3060000" cy="900000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81FDB0AF-604D-6CBA-3058-138B92457C7E}"/>
                </a:ext>
              </a:extLst>
            </p:cNvPr>
            <p:cNvSpPr/>
            <p:nvPr/>
          </p:nvSpPr>
          <p:spPr>
            <a:xfrm rot="10800000">
              <a:off x="3121090" y="4115585"/>
              <a:ext cx="2478779" cy="900000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97EC767-53E9-97C2-FF6A-47B726F2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C86D5-FB95-7652-24CD-05CFC706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Berechnung Sauerstoffgehalt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</a:t>
            </a:r>
            <a:r>
              <a:rPr lang="de-DE" b="1" dirty="0"/>
              <a:t>:</a:t>
            </a:r>
            <a:r>
              <a:rPr lang="de-DE" dirty="0"/>
              <a:t> Sauerstoffkonzentration in der Luft basierend auf der gemessenen Spannung (</a:t>
            </a:r>
            <a:r>
              <a:rPr lang="de-DE" dirty="0" err="1"/>
              <a:t>Vout</a:t>
            </a:r>
            <a:r>
              <a:rPr lang="de-DE" dirty="0"/>
              <a:t>) berechnen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EC72ADD-D418-09FD-AE8A-AD63B5BB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91" y="3233505"/>
            <a:ext cx="7046815" cy="136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8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A31B40E-EA11-5471-66EC-8ABDC865EC9F}"/>
              </a:ext>
            </a:extLst>
          </p:cNvPr>
          <p:cNvGrpSpPr/>
          <p:nvPr/>
        </p:nvGrpSpPr>
        <p:grpSpPr>
          <a:xfrm>
            <a:off x="1143000" y="1258580"/>
            <a:ext cx="4299389" cy="623266"/>
            <a:chOff x="1300480" y="4115585"/>
            <a:chExt cx="4299389" cy="900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0928714-805E-BECB-C632-4F6C6824958A}"/>
                </a:ext>
              </a:extLst>
            </p:cNvPr>
            <p:cNvSpPr/>
            <p:nvPr/>
          </p:nvSpPr>
          <p:spPr>
            <a:xfrm>
              <a:off x="1300480" y="4115585"/>
              <a:ext cx="3060000" cy="900000"/>
            </a:xfrm>
            <a:prstGeom prst="rect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27DDE0ED-556B-B2A0-A497-0ADAE81570A5}"/>
                </a:ext>
              </a:extLst>
            </p:cNvPr>
            <p:cNvSpPr/>
            <p:nvPr/>
          </p:nvSpPr>
          <p:spPr>
            <a:xfrm rot="10800000">
              <a:off x="3121090" y="4115585"/>
              <a:ext cx="2478779" cy="900000"/>
            </a:xfrm>
            <a:prstGeom prst="triangle">
              <a:avLst/>
            </a:prstGeom>
            <a:solidFill>
              <a:srgbClr val="5379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E7B83EC-0814-2A99-55D5-D4B5BD8B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9F471-A3EA-AF28-7BCD-01087975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Neigungssensor:</a:t>
            </a:r>
          </a:p>
          <a:p>
            <a:pPr lvl="2"/>
            <a:r>
              <a:rPr lang="de-DE" dirty="0"/>
              <a:t>Normalbetrieb </a:t>
            </a:r>
            <a:r>
              <a:rPr lang="de-DE" dirty="0">
                <a:sym typeface="Wingdings" panose="05000000000000000000" pitchFamily="2" charset="2"/>
              </a:rPr>
              <a:t> weiße LED an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Neigung  weiße LED 5 Sek. aus und gelbe LED an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15CC16-4080-7D34-3ED1-960CF9AE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82" y="3937395"/>
            <a:ext cx="4874035" cy="18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</Words>
  <Application>Microsoft Office PowerPoint</Application>
  <PresentationFormat>Breitbild</PresentationFormat>
  <Paragraphs>110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Arial</vt:lpstr>
      <vt:lpstr>Walbaum Display</vt:lpstr>
      <vt:lpstr>Wingdings</vt:lpstr>
      <vt:lpstr>RegattaVTI</vt:lpstr>
      <vt:lpstr>Programmierprojekt Arduino</vt:lpstr>
      <vt:lpstr>Agenda</vt:lpstr>
      <vt:lpstr>Projekt</vt:lpstr>
      <vt:lpstr>Motivation                        Zweck</vt:lpstr>
      <vt:lpstr>Projektskizze</vt:lpstr>
      <vt:lpstr>Technische Komponenten</vt:lpstr>
      <vt:lpstr>Code</vt:lpstr>
      <vt:lpstr>Code</vt:lpstr>
      <vt:lpstr>Code</vt:lpstr>
      <vt:lpstr>Zeitplan</vt:lpstr>
      <vt:lpstr>Reflexion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Kazungu-Igumba</dc:creator>
  <cp:lastModifiedBy>Larissa Kazungu-Igumba</cp:lastModifiedBy>
  <cp:revision>1</cp:revision>
  <dcterms:created xsi:type="dcterms:W3CDTF">2024-07-16T03:00:34Z</dcterms:created>
  <dcterms:modified xsi:type="dcterms:W3CDTF">2024-07-18T08:29:42Z</dcterms:modified>
</cp:coreProperties>
</file>