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496"/>
    <a:srgbClr val="48933E"/>
    <a:srgbClr val="D73F46"/>
    <a:srgbClr val="65AAA3"/>
    <a:srgbClr val="E8BF39"/>
    <a:srgbClr val="406396"/>
    <a:srgbClr val="9C2B31"/>
    <a:srgbClr val="EC7A21"/>
    <a:srgbClr val="003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>
        <p:scale>
          <a:sx n="75" d="100"/>
          <a:sy n="75" d="100"/>
        </p:scale>
        <p:origin x="760" y="960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7A2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928-264F-88AB-253E5DB1663F}"/>
              </c:ext>
            </c:extLst>
          </c:dPt>
          <c:dPt>
            <c:idx val="1"/>
            <c:bubble3D val="0"/>
            <c:spPr>
              <a:solidFill>
                <a:srgbClr val="65AAA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928-264F-88AB-253E5DB1663F}"/>
              </c:ext>
            </c:extLst>
          </c:dPt>
          <c:dPt>
            <c:idx val="2"/>
            <c:bubble3D val="0"/>
            <c:spPr>
              <a:solidFill>
                <a:srgbClr val="E8BF3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928-264F-88AB-253E5DB1663F}"/>
              </c:ext>
            </c:extLst>
          </c:dPt>
          <c:dPt>
            <c:idx val="3"/>
            <c:bubble3D val="0"/>
            <c:spPr>
              <a:solidFill>
                <a:srgbClr val="D73F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928-264F-88AB-253E5DB1663F}"/>
              </c:ext>
            </c:extLst>
          </c:dPt>
          <c:dPt>
            <c:idx val="4"/>
            <c:bubble3D val="0"/>
            <c:spPr>
              <a:solidFill>
                <a:srgbClr val="48933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928-264F-88AB-253E5DB1663F}"/>
              </c:ext>
            </c:extLst>
          </c:dPt>
          <c:dPt>
            <c:idx val="5"/>
            <c:bubble3D val="0"/>
            <c:spPr>
              <a:solidFill>
                <a:srgbClr val="3D649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928-264F-88AB-253E5DB1663F}"/>
              </c:ext>
            </c:extLst>
          </c:dPt>
          <c:dLbls>
            <c:delete val="1"/>
          </c:dLbls>
          <c:cat>
            <c:strRef>
              <c:f>Sheet1!$A$1:$A$6</c:f>
              <c:strCache>
                <c:ptCount val="6"/>
                <c:pt idx="0">
                  <c:v>Bacteria</c:v>
                </c:pt>
                <c:pt idx="1">
                  <c:v>Archaea</c:v>
                </c:pt>
                <c:pt idx="2">
                  <c:v>Virus</c:v>
                </c:pt>
                <c:pt idx="3">
                  <c:v>Fungi</c:v>
                </c:pt>
                <c:pt idx="4">
                  <c:v>Protist</c:v>
                </c:pt>
                <c:pt idx="5">
                  <c:v>Plasmid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68</c:v>
                </c:pt>
                <c:pt idx="1">
                  <c:v>10</c:v>
                </c:pt>
                <c:pt idx="2">
                  <c:v>10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928-264F-88AB-253E5DB166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D1A1-4866-3ADE-7463-2FB1AF5C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A8AC-0CDB-5A2B-FBA1-12559932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A40A-1B6F-6C2B-E064-1BDF2C94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1B63-C88B-CDB3-8A9B-76915F0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87B7-E0EA-2FE3-6D6E-4115EBF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0310-C1E6-BA5A-902C-D4F052B4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22CB-7B8A-15B7-F3FD-92DE9707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7F38-205C-8FBB-543E-09ED1312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D6F1-1AA9-B9CE-9677-EA37916D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E6DE-0E82-4C73-65A0-7DD32A3D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8F246-7284-39A1-3092-F692602CB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B0A23-5DEC-4435-4A83-C6CB23B1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B69-7280-F652-8540-1228114E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3BAA-F3B5-5250-F988-7A43805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BE10-4292-78F8-518D-1F4CF9BF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D9FE-32A0-1B2B-B6E9-0368BFC2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1298-8CFA-1453-112E-A8328F8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ADB5-AE9E-3C4C-1AF4-929A4C3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79A2-B8A7-DA65-7651-3422781D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07E7-B8E8-D262-CA71-4707B24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2FAC-92DF-678F-B83B-FACB881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A7FF-39A0-8194-9ED4-E92347BF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3329-DC33-CDF5-4780-633177C7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BB6A-EAEC-B603-0F0E-42C0E670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0B03-A4F2-CA73-B2BC-154CC56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0035-D575-CCBA-7489-68ED599F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3DE3-C3E4-DFAB-AFA7-4BD2BAC1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1294-1170-793E-17E0-F2DE5DC00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F1B92-D084-8FDF-1269-5CDEB193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2361-BAEB-F62B-BB3D-AC8232A4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F41F2-5285-4157-39CA-4682C374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F799-2E28-9BAF-A76E-567A4DC5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41D72-3239-D10C-2372-A29D9239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47CF-05A2-ED7D-842C-1BE893A7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C97B-D7D1-D4B9-58D3-46691F42B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90C9A-7600-A164-16D5-45347B899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97812-4FCB-0378-3B63-B514CAE2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8BFD6-4C8A-A579-22F4-B6CD5E6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27B0B-5619-B8B4-D2AB-03DBBCB7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733-23DD-BCD1-D661-BCB947C2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24E4-023F-C058-C616-B7AD5388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E1D33-16CC-0871-2A84-FCDACDD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9177F-F8F1-3408-3693-32D15344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6576F-C628-0B65-A7FC-FCC433F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833C-4424-7D71-6380-5B4ED086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11666-CB8A-A010-0937-A54217A0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28A3-695A-70D1-29EE-0E511A9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C672-82F1-0844-DEC2-79DE2BA6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A12E-AC42-4139-3CE9-C97DF1DA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9FE6-A905-D618-E022-BC311D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951E-38BB-29AD-E74F-12A178C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A410-4F30-76E3-B92F-AD5EDB5D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5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5BD2-EAAC-32B4-3846-944F412D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2CD9C-B50C-0D43-48E5-22E86FD90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49C9-558F-7649-CFA5-59E28954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3AF13-4FB1-80B0-5867-ABD91533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D65B-7501-EDDA-982E-FF995038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63784-1464-3282-3433-45BB6BC4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8C9B0-3513-EC40-1451-2CECD9EE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E6F05-D835-A001-D6C8-FA2705AB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74C3-99E3-FA43-E716-5CF6B780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44B9-5842-C942-A577-38320AC95A0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EF8C-FE71-5309-CA2D-C1ADAF7D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17DE-34DC-50E8-F311-CACF94A1E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0D5E-A40F-E34F-A4B1-3424C8A0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9F52CD-53C0-3806-ED50-5459B9C02A13}"/>
              </a:ext>
            </a:extLst>
          </p:cNvPr>
          <p:cNvSpPr txBox="1"/>
          <p:nvPr/>
        </p:nvSpPr>
        <p:spPr>
          <a:xfrm>
            <a:off x="3049929" y="32472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9E219D5-8732-D0A3-B98E-BAFF328E8389}"/>
              </a:ext>
            </a:extLst>
          </p:cNvPr>
          <p:cNvSpPr/>
          <p:nvPr/>
        </p:nvSpPr>
        <p:spPr>
          <a:xfrm>
            <a:off x="2291393" y="173325"/>
            <a:ext cx="3386648" cy="2817653"/>
          </a:xfrm>
          <a:prstGeom prst="can">
            <a:avLst/>
          </a:prstGeom>
          <a:solidFill>
            <a:srgbClr val="00355F"/>
          </a:solidFill>
          <a:ln>
            <a:solidFill>
              <a:srgbClr val="003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NCBI </a:t>
            </a:r>
            <a:r>
              <a:rPr lang="en-US" sz="2400" dirty="0" err="1"/>
              <a:t>RefSeq</a:t>
            </a:r>
            <a:r>
              <a:rPr lang="en-US" sz="2400" dirty="0"/>
              <a:t> &amp; Ocean Virome Contig Database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CCA79D-E918-8EFB-6961-4B321520A55A}"/>
              </a:ext>
            </a:extLst>
          </p:cNvPr>
          <p:cNvGrpSpPr/>
          <p:nvPr/>
        </p:nvGrpSpPr>
        <p:grpSpPr>
          <a:xfrm>
            <a:off x="2029590" y="3253806"/>
            <a:ext cx="8561173" cy="4435204"/>
            <a:chOff x="-5138881" y="21641282"/>
            <a:chExt cx="8561173" cy="443520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DABBA10-6CB8-6E6D-4A9C-744F5475B2E0}"/>
                </a:ext>
              </a:extLst>
            </p:cNvPr>
            <p:cNvSpPr/>
            <p:nvPr/>
          </p:nvSpPr>
          <p:spPr>
            <a:xfrm>
              <a:off x="572628" y="22475058"/>
              <a:ext cx="2849664" cy="942067"/>
            </a:xfrm>
            <a:prstGeom prst="roundRect">
              <a:avLst/>
            </a:prstGeom>
            <a:solidFill>
              <a:srgbClr val="00355F"/>
            </a:solidFill>
            <a:ln>
              <a:solidFill>
                <a:srgbClr val="0035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Viral ID Tools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F15B3C5-0CC8-597C-DC66-EBCC6CF4D235}"/>
                </a:ext>
              </a:extLst>
            </p:cNvPr>
            <p:cNvSpPr/>
            <p:nvPr/>
          </p:nvSpPr>
          <p:spPr>
            <a:xfrm>
              <a:off x="-4883702" y="22263982"/>
              <a:ext cx="4027943" cy="1370637"/>
            </a:xfrm>
            <a:prstGeom prst="roundRect">
              <a:avLst/>
            </a:prstGeom>
            <a:solidFill>
              <a:srgbClr val="00355F"/>
            </a:solidFill>
            <a:ln>
              <a:solidFill>
                <a:srgbClr val="0035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Define score cutoffs to maximize per-tool accuracy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98ED391-F474-11EB-F641-5C6A3D4599D1}"/>
                </a:ext>
              </a:extLst>
            </p:cNvPr>
            <p:cNvSpPr/>
            <p:nvPr/>
          </p:nvSpPr>
          <p:spPr>
            <a:xfrm>
              <a:off x="-5138881" y="24705851"/>
              <a:ext cx="4545849" cy="1370635"/>
            </a:xfrm>
            <a:prstGeom prst="roundRect">
              <a:avLst/>
            </a:prstGeom>
            <a:solidFill>
              <a:srgbClr val="00355F"/>
            </a:solidFill>
            <a:ln>
              <a:solidFill>
                <a:srgbClr val="0035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Benchmark accuracy of tool combinations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92D5AA-6EDB-BD49-532A-24EDA51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1986936" y="21641282"/>
              <a:ext cx="10524" cy="762919"/>
            </a:xfrm>
            <a:prstGeom prst="straightConnector1">
              <a:avLst/>
            </a:prstGeom>
            <a:ln w="76200">
              <a:solidFill>
                <a:srgbClr val="0035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07E6DD-D288-D1BD-8878-788B97E59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05944" y="22946091"/>
              <a:ext cx="874966" cy="0"/>
            </a:xfrm>
            <a:prstGeom prst="straightConnector1">
              <a:avLst/>
            </a:prstGeom>
            <a:ln w="76200">
              <a:solidFill>
                <a:srgbClr val="0035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2DB04-2F10-B7EE-85C0-52F58AD04D7E}"/>
                </a:ext>
              </a:extLst>
            </p:cNvPr>
            <p:cNvCxnSpPr>
              <a:cxnSpLocks/>
            </p:cNvCxnSpPr>
            <p:nvPr/>
          </p:nvCxnSpPr>
          <p:spPr>
            <a:xfrm>
              <a:off x="-2869730" y="24043816"/>
              <a:ext cx="0" cy="553193"/>
            </a:xfrm>
            <a:prstGeom prst="straightConnector1">
              <a:avLst/>
            </a:prstGeom>
            <a:ln w="76200">
              <a:solidFill>
                <a:srgbClr val="0035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CECD2C-070E-0C81-BF6A-A27B4AF9C901}"/>
              </a:ext>
            </a:extLst>
          </p:cNvPr>
          <p:cNvSpPr txBox="1"/>
          <p:nvPr/>
        </p:nvSpPr>
        <p:spPr>
          <a:xfrm>
            <a:off x="10867202" y="1185768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6x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EC14B-E8C6-B795-8013-95CBA7138ACD}"/>
              </a:ext>
            </a:extLst>
          </p:cNvPr>
          <p:cNvSpPr txBox="1"/>
          <p:nvPr/>
        </p:nvSpPr>
        <p:spPr>
          <a:xfrm>
            <a:off x="7408157" y="5383196"/>
            <a:ext cx="3505023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2400" dirty="0"/>
              <a:t>VirSorter (vs)</a:t>
            </a:r>
          </a:p>
          <a:p>
            <a:pPr algn="ctr"/>
            <a:r>
              <a:rPr lang="en-US" sz="2400" dirty="0"/>
              <a:t>VirSorter2 (vs2)</a:t>
            </a:r>
          </a:p>
          <a:p>
            <a:pPr algn="ctr"/>
            <a:r>
              <a:rPr lang="en-US" sz="2400" dirty="0"/>
              <a:t>VIBRANT (</a:t>
            </a:r>
            <a:r>
              <a:rPr lang="en-US" sz="2400" dirty="0" err="1"/>
              <a:t>vb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 err="1"/>
              <a:t>DeepVirFinder</a:t>
            </a:r>
            <a:r>
              <a:rPr lang="en-US" sz="2400" dirty="0"/>
              <a:t> (</a:t>
            </a:r>
            <a:r>
              <a:rPr lang="en-US" sz="2400" dirty="0" err="1"/>
              <a:t>dvf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CheckV (</a:t>
            </a:r>
            <a:r>
              <a:rPr lang="en-US" sz="2400" dirty="0" err="1"/>
              <a:t>tnv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Kaiju (</a:t>
            </a:r>
            <a:r>
              <a:rPr lang="en-US" sz="2400" dirty="0" err="1"/>
              <a:t>kj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1E04D-3E2A-CAC5-A36E-78C96ED44556}"/>
              </a:ext>
            </a:extLst>
          </p:cNvPr>
          <p:cNvSpPr txBox="1"/>
          <p:nvPr/>
        </p:nvSpPr>
        <p:spPr>
          <a:xfrm>
            <a:off x="8056816" y="864388"/>
            <a:ext cx="2171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Mock</a:t>
            </a:r>
          </a:p>
          <a:p>
            <a:pPr algn="ctr"/>
            <a:r>
              <a:rPr lang="en-US" sz="2400"/>
              <a:t>Environmental</a:t>
            </a:r>
          </a:p>
          <a:p>
            <a:pPr algn="ctr"/>
            <a:r>
              <a:rPr lang="en-US" sz="2400"/>
              <a:t>Metagenome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D35FEE-196C-E14E-97AB-B86CB6AB605F}"/>
              </a:ext>
            </a:extLst>
          </p:cNvPr>
          <p:cNvGrpSpPr/>
          <p:nvPr/>
        </p:nvGrpSpPr>
        <p:grpSpPr>
          <a:xfrm>
            <a:off x="6457545" y="-1009773"/>
            <a:ext cx="5384484" cy="4257000"/>
            <a:chOff x="518393" y="20738886"/>
            <a:chExt cx="5384484" cy="4257000"/>
          </a:xfrm>
        </p:grpSpPr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3B39F3CB-07BB-7EF1-5CB7-CE9876A8CB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0954983"/>
                </p:ext>
              </p:extLst>
            </p:nvPr>
          </p:nvGraphicFramePr>
          <p:xfrm>
            <a:off x="518393" y="21567751"/>
            <a:ext cx="5384484" cy="34281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F32B90-5825-46CE-7E2D-42BF47D5CC48}"/>
                </a:ext>
              </a:extLst>
            </p:cNvPr>
            <p:cNvSpPr txBox="1"/>
            <p:nvPr/>
          </p:nvSpPr>
          <p:spPr>
            <a:xfrm rot="4850139">
              <a:off x="2421122" y="21039129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Plasmid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6CCC3F-1C73-5BBB-0DEB-64E65DE22823}"/>
                </a:ext>
              </a:extLst>
            </p:cNvPr>
            <p:cNvSpPr txBox="1"/>
            <p:nvPr/>
          </p:nvSpPr>
          <p:spPr>
            <a:xfrm rot="18441439">
              <a:off x="3993112" y="21414453"/>
              <a:ext cx="1041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Bacteria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BFAD12-335D-6F49-FCC3-736FECAFD33B}"/>
                </a:ext>
              </a:extLst>
            </p:cNvPr>
            <p:cNvSpPr txBox="1"/>
            <p:nvPr/>
          </p:nvSpPr>
          <p:spPr>
            <a:xfrm rot="2922289">
              <a:off x="1561439" y="21564903"/>
              <a:ext cx="752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Fungi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5EBF24-FDC8-6A5B-2B2B-E85968882252}"/>
                </a:ext>
              </a:extLst>
            </p:cNvPr>
            <p:cNvSpPr txBox="1"/>
            <p:nvPr/>
          </p:nvSpPr>
          <p:spPr>
            <a:xfrm rot="3756301">
              <a:off x="1892381" y="21306765"/>
              <a:ext cx="868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Protist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C90CEB-BB1A-CDCC-42EA-FDDAC04D3DC5}"/>
                </a:ext>
              </a:extLst>
            </p:cNvPr>
            <p:cNvSpPr txBox="1"/>
            <p:nvPr/>
          </p:nvSpPr>
          <p:spPr>
            <a:xfrm rot="1459135">
              <a:off x="1140711" y="22142797"/>
              <a:ext cx="715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Virus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3F198-3DE8-8360-AA5B-5358A30F8EDA}"/>
                </a:ext>
              </a:extLst>
            </p:cNvPr>
            <p:cNvSpPr txBox="1"/>
            <p:nvPr/>
          </p:nvSpPr>
          <p:spPr>
            <a:xfrm rot="21094809">
              <a:off x="594393" y="23367558"/>
              <a:ext cx="1038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Archaea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ECC582-97DC-1A3E-5672-9A90BB3B9413}"/>
              </a:ext>
            </a:extLst>
          </p:cNvPr>
          <p:cNvCxnSpPr>
            <a:cxnSpLocks/>
          </p:cNvCxnSpPr>
          <p:nvPr/>
        </p:nvCxnSpPr>
        <p:spPr>
          <a:xfrm>
            <a:off x="5874699" y="1602672"/>
            <a:ext cx="6351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70D05-6BB6-A988-81A7-3EB3A93CF9C0}"/>
              </a:ext>
            </a:extLst>
          </p:cNvPr>
          <p:cNvCxnSpPr>
            <a:cxnSpLocks/>
          </p:cNvCxnSpPr>
          <p:nvPr/>
        </p:nvCxnSpPr>
        <p:spPr>
          <a:xfrm>
            <a:off x="10524440" y="4975812"/>
            <a:ext cx="388740" cy="407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F8CB14-9362-1DB5-B101-83349852EDD2}"/>
              </a:ext>
            </a:extLst>
          </p:cNvPr>
          <p:cNvCxnSpPr>
            <a:cxnSpLocks/>
          </p:cNvCxnSpPr>
          <p:nvPr/>
        </p:nvCxnSpPr>
        <p:spPr>
          <a:xfrm flipH="1">
            <a:off x="7408157" y="4997307"/>
            <a:ext cx="437619" cy="3858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Hegarty, Bridget</dc:creator>
  <cp:lastModifiedBy>Hegarty, Bridget</cp:lastModifiedBy>
  <cp:revision>2</cp:revision>
  <dcterms:created xsi:type="dcterms:W3CDTF">2023-05-08T15:27:10Z</dcterms:created>
  <dcterms:modified xsi:type="dcterms:W3CDTF">2023-05-08T16:59:25Z</dcterms:modified>
</cp:coreProperties>
</file>