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  <p:sldMasterId id="2147483708" r:id="rId2"/>
    <p:sldMasterId id="2147483720" r:id="rId3"/>
    <p:sldMasterId id="2147483732" r:id="rId4"/>
    <p:sldMasterId id="2147483744" r:id="rId5"/>
  </p:sldMasterIdLst>
  <p:notesMasterIdLst>
    <p:notesMasterId r:id="rId14"/>
  </p:notesMasterIdLst>
  <p:sldIdLst>
    <p:sldId id="256" r:id="rId6"/>
    <p:sldId id="257" r:id="rId7"/>
    <p:sldId id="258" r:id="rId8"/>
    <p:sldId id="259" r:id="rId9"/>
    <p:sldId id="260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FFFFFF"/>
    <a:srgbClr val="6A6A6A"/>
    <a:srgbClr val="848484"/>
    <a:srgbClr val="847B40"/>
    <a:srgbClr val="E6E6E6"/>
    <a:srgbClr val="418AB3"/>
    <a:srgbClr val="69A7C9"/>
    <a:srgbClr val="88B9D4"/>
    <a:srgbClr val="87C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943" autoAdjust="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77F68-DE9B-454A-A7A9-04D83F603B49}" type="datetimeFigureOut">
              <a:rPr lang="en-GB" smtClean="0"/>
              <a:t>23/01/2020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C2B62-7AD3-4CC8-B860-286BDF158BE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541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C2B62-7AD3-4CC8-B860-286BDF158BE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578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C2B62-7AD3-4CC8-B860-286BDF158BE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724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C2B62-7AD3-4CC8-B860-286BDF158BE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001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C2B62-7AD3-4CC8-B860-286BDF158BE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623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C2B62-7AD3-4CC8-B860-286BDF158BE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079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E9F9C37B-1D36-470B-8223-D6C91242EC14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67C6F52A-A82B-47A2-A83A-8C4C91F2D59F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5471A7-A964-4BA1-ADC6-79A7C22F9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79AA1BD-00DD-4CDC-AD86-5F91B7369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AFD103-66B5-41B6-84B9-4A141A51A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3AE9-0F60-4E9A-B5C8-17FADBDCB6EA}" type="datetimeFigureOut">
              <a:rPr lang="en-GB" smtClean="0"/>
              <a:t>23/01/2020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0700D8-C705-4540-873F-5DFCD8AB4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922A5A4-6D48-498E-935C-221265270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C0CF5-136B-4173-8248-0279B83E94C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990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B6386C-AFE9-431C-99A6-9E3036E23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C63FC8-E207-4397-B9DC-5176EE2A6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676BF7B-49AA-47EF-B9F0-E583722A3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3AE9-0F60-4E9A-B5C8-17FADBDCB6EA}" type="datetimeFigureOut">
              <a:rPr lang="en-GB" smtClean="0"/>
              <a:t>23/01/2020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2D72CD-D2A4-4390-88AA-5E3F8A301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0D5BBA8-030B-4599-B490-D4E719EDB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C0CF5-136B-4173-8248-0279B83E94C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453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B0F8E5-655D-456D-9830-1CBD9A1A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8A4FE87-891D-418D-9633-99D3218BF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BF47EC5-C8EC-43DE-A534-7ED38D82E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3AE9-0F60-4E9A-B5C8-17FADBDCB6EA}" type="datetimeFigureOut">
              <a:rPr lang="en-GB" smtClean="0"/>
              <a:t>23/01/2020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27839D-ADBB-47EE-8773-75A182BC7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FB2215-E205-4DD0-95DA-CDEFBAAF2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C0CF5-136B-4173-8248-0279B83E94C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019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5D36F2-1C60-4B7E-935F-8EE2EC72E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DF4BED-D6C8-4853-B0BE-AA50795888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ECB6C88-856D-4D41-B0D1-4C8FF3D16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E8A222C-7556-4728-B289-6CFE6B98B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3AE9-0F60-4E9A-B5C8-17FADBDCB6EA}" type="datetimeFigureOut">
              <a:rPr lang="en-GB" smtClean="0"/>
              <a:t>23/01/2020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231C1F9-539A-4C7F-915C-304C49F63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0113FD7-2D53-48A7-813A-CB9BF9FB9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C0CF5-136B-4173-8248-0279B83E94C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030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E80FD3-9DF1-4378-BF55-3728807DD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7437113-11E5-430A-BFDC-1FC070953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5414A02-D064-40CF-8A63-55A546FEF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FAC6A6E-9496-4531-9809-70C926C40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922B9D5-DCD4-485D-A2EE-AA64192CB2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C3D67F2-4748-46AE-A3AB-40FF1502D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3AE9-0F60-4E9A-B5C8-17FADBDCB6EA}" type="datetimeFigureOut">
              <a:rPr lang="en-GB" smtClean="0"/>
              <a:t>23/01/2020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22B5F2F-06B2-4F7B-AC8F-82B5E88BE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8531C20-80E9-4515-8A35-3516DD922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C0CF5-136B-4173-8248-0279B83E94C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8907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4FCFAE-7D55-4A11-8BE0-389D7BB8F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4715D1-AD3D-4AFF-B371-8C67DD274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3AE9-0F60-4E9A-B5C8-17FADBDCB6EA}" type="datetimeFigureOut">
              <a:rPr lang="en-GB" smtClean="0"/>
              <a:t>23/01/2020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7BE3735-6B06-4B84-A54E-7FC0492BD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A13F533-01A3-4671-8E80-0C2D444AE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C0CF5-136B-4173-8248-0279B83E94C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464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CA898A5-BB37-4689-8DEE-9D2D7D6C8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3AE9-0F60-4E9A-B5C8-17FADBDCB6EA}" type="datetimeFigureOut">
              <a:rPr lang="en-GB" smtClean="0"/>
              <a:t>23/01/2020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8CFED67-D6E9-4142-9308-0403B7115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974A9DD-8532-419F-B65A-966B0CD01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C0CF5-136B-4173-8248-0279B83E94C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7729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65A1C1-9D8B-4058-9A67-3F0891FC9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0E2310-D759-40C4-9573-44902F4DB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6B9F156-BCDB-4B27-9E68-E48BC4E53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837A8F5-CA9B-48D3-90B4-46E74EDC4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3AE9-0F60-4E9A-B5C8-17FADBDCB6EA}" type="datetimeFigureOut">
              <a:rPr lang="en-GB" smtClean="0"/>
              <a:t>23/01/2020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6FD4369-5D75-4701-816B-B96D7DEB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418073E-8F4E-4A6D-82FA-1D6F4DB3A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C0CF5-136B-4173-8248-0279B83E94C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82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F070A7B3-6521-4DCA-87E5-044747A908C1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165FB9-F183-4406-A472-1B7450FE4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25A8680-CEFB-4DA1-9EFD-EDF3F0D480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32A175C-2E3C-4A91-A128-A545698D1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2221FAC-10DE-4672-B2D8-0E25FF5A4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3AE9-0F60-4E9A-B5C8-17FADBDCB6EA}" type="datetimeFigureOut">
              <a:rPr lang="en-GB" smtClean="0"/>
              <a:t>23/01/2020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E28E775-BD74-41FA-B406-85151B008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BA285C0-4450-492F-9594-975C0155B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C0CF5-136B-4173-8248-0279B83E94C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7036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8B051D-2953-4800-8DAE-D4DA1A360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E36A6C2-5556-4A63-8D24-6701B623F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38D215F-B1B7-4B4B-B7C2-1968666BE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3AE9-0F60-4E9A-B5C8-17FADBDCB6EA}" type="datetimeFigureOut">
              <a:rPr lang="en-GB" smtClean="0"/>
              <a:t>23/01/2020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4557243-D77A-45A4-895B-1CFFA5BD1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752B9B-C032-4086-8648-CC8FB1C11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C0CF5-136B-4173-8248-0279B83E94C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3993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2F3F41E-C2D0-421E-AD60-AE9C500E0D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C461E11-90B8-4083-A282-5270FC22B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DA73640-4443-4C60-A88D-EFE3913BA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3AE9-0F60-4E9A-B5C8-17FADBDCB6EA}" type="datetimeFigureOut">
              <a:rPr lang="en-GB" smtClean="0"/>
              <a:t>23/01/2020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24E921B-7981-4108-B964-6D1053BC8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18F7920-9914-4E4E-B9D7-F2AC38B70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C0CF5-136B-4173-8248-0279B83E94C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6486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8359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70A7B3-6521-4DCA-87E5-044747A908C1}" type="datetimeFigureOut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32483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60EA64-D806-43AC-9DF2-F8C432F32B4C}" type="datetimeFigureOut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3637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134690-1557-4C89-A502-4959FE7FAD70}" type="datetimeFigureOut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59848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7D4976-E339-4826-83B7-FBD03F55ECF8}" type="datetimeFigureOut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4692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037C31-9E7A-4F99-8774-A0E530DE1A42}" type="datetimeFigureOut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95105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78504F-A551-4DE0-9316-4DCD1D8CC752}" type="datetimeFigureOut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7232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1160EA64-D806-43AC-9DF2-F8C432F32B4C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60EA64-D806-43AC-9DF2-F8C432F32B4C}" type="datetimeFigureOut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69804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34526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60EA64-D806-43AC-9DF2-F8C432F32B4C}" type="datetimeFigureOut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90000"/>
                </a:srgb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70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2363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9C37B-1D36-470B-8223-D6C91242EC14}" type="datetimeFigureOut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75082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C6F52A-A82B-47A2-A83A-8C4C91F2D59F}" type="datetimeFigureOut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9743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86151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F070A7B3-6521-4DCA-87E5-044747A908C1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13414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1160EA64-D806-43AC-9DF2-F8C432F32B4C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71206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AB134690-1557-4C89-A502-4959FE7FAD70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0851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4F7D4976-E339-4826-83B7-FBD03F55ECF8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4683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E1037C31-9E7A-4F99-8774-A0E530DE1A42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088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AB134690-1557-4C89-A502-4959FE7FAD70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C278504F-A551-4DE0-9316-4DCD1D8CC752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3639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1160EA64-D806-43AC-9DF2-F8C432F32B4C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7666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52719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E9F9C37B-1D36-470B-8223-D6C91242EC14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13946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67C6F52A-A82B-47A2-A83A-8C4C91F2D59F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70042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5350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70A7B3-6521-4DCA-87E5-044747A908C1}" type="datetimeFigureOut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038286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60EA64-D806-43AC-9DF2-F8C432F32B4C}" type="datetimeFigureOut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2268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134690-1557-4C89-A502-4959FE7FAD70}" type="datetimeFigureOut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936406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7D4976-E339-4826-83B7-FBD03F55ECF8}" type="datetimeFigureOut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41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4F7D4976-E339-4826-83B7-FBD03F55ECF8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037C31-9E7A-4F99-8774-A0E530DE1A42}" type="datetimeFigureOut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64689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78504F-A551-4DE0-9316-4DCD1D8CC752}" type="datetimeFigureOut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023194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60EA64-D806-43AC-9DF2-F8C432F32B4C}" type="datetimeFigureOut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69804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292164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60EA64-D806-43AC-9DF2-F8C432F32B4C}" type="datetimeFigureOut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90000"/>
                </a:srgb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70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36237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9C37B-1D36-470B-8223-D6C91242EC14}" type="datetimeFigureOut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724770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C6F52A-A82B-47A2-A83A-8C4C91F2D59F}" type="datetimeFigureOut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820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E1037C31-9E7A-4F99-8774-A0E530DE1A42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C278504F-A551-4DE0-9316-4DCD1D8CC752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1160EA64-D806-43AC-9DF2-F8C432F32B4C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it.wikipedia.org/wiki/File:Logo_Politecnico_Milano.png" TargetMode="Externa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hyperlink" Target="https://it.wikipedia.org/wiki/File:Logo_Politecnico_Milano.png" TargetMode="Externa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hyperlink" Target="https://it.wikipedia.org/wiki/File:Logo_Politecnico_Milano.png" TargetMode="Externa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hyperlink" Target="https://it.wikipedia.org/wiki/File:Logo_Politecnico_Milano.png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18A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6418B328-B1C4-4F36-8E83-7CA972BB29CB}"/>
              </a:ext>
            </a:extLst>
          </p:cNvPr>
          <p:cNvSpPr/>
          <p:nvPr userDrawn="1"/>
        </p:nvSpPr>
        <p:spPr>
          <a:xfrm>
            <a:off x="10895215" y="5502161"/>
            <a:ext cx="1230110" cy="1230110"/>
          </a:xfrm>
          <a:prstGeom prst="ellipse">
            <a:avLst/>
          </a:prstGeom>
          <a:blipFill>
            <a:blip r:embed="rId13">
              <a:extLst>
                <a:ext uri="{837473B0-CC2E-450A-ABE3-18F120FF3D39}">
                  <a1611:picAttrSrcUrl xmlns:a1611="http://schemas.microsoft.com/office/drawing/2016/11/main" r:id="rId1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18A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65A1617-72C1-48ED-BEEF-708C73126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65F2AED-28F7-4CC5-96B4-2A562E99B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44929C4-4299-44FE-8056-4E4842B602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E3AE9-0F60-4E9A-B5C8-17FADBDCB6EA}" type="datetimeFigureOut">
              <a:rPr lang="en-GB" smtClean="0"/>
              <a:t>23/01/2020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E7F1B72-2A63-419A-AB17-48CAED2BC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FD265E-3ABD-4CD1-B87C-A36B1F76A7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C0CF5-136B-4173-8248-0279B83E94C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244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18A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6418B328-B1C4-4F36-8E83-7CA972BB29CB}"/>
              </a:ext>
            </a:extLst>
          </p:cNvPr>
          <p:cNvSpPr/>
          <p:nvPr userDrawn="1"/>
        </p:nvSpPr>
        <p:spPr>
          <a:xfrm>
            <a:off x="10895215" y="5502161"/>
            <a:ext cx="1230110" cy="1230110"/>
          </a:xfrm>
          <a:prstGeom prst="ellipse">
            <a:avLst/>
          </a:prstGeom>
          <a:blipFill>
            <a:blip r:embed="rId13">
              <a:extLst>
                <a:ext uri="{837473B0-CC2E-450A-ABE3-18F120FF3D39}">
                  <a1611:picAttrSrcUrl xmlns:a1611="http://schemas.microsoft.com/office/drawing/2016/11/main" r:id="rId14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CA8DAA7-A4F2-4DC7-A740-5731793FE462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047736" y="1714351"/>
            <a:ext cx="6096528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36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18A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6418B328-B1C4-4F36-8E83-7CA972BB29CB}"/>
              </a:ext>
            </a:extLst>
          </p:cNvPr>
          <p:cNvSpPr/>
          <p:nvPr userDrawn="1"/>
        </p:nvSpPr>
        <p:spPr>
          <a:xfrm>
            <a:off x="10895215" y="5502161"/>
            <a:ext cx="1230110" cy="1230110"/>
          </a:xfrm>
          <a:prstGeom prst="ellipse">
            <a:avLst/>
          </a:prstGeom>
          <a:blipFill>
            <a:blip r:embed="rId13">
              <a:extLst>
                <a:ext uri="{837473B0-CC2E-450A-ABE3-18F120FF3D39}">
                  <a1611:picAttrSrcUrl xmlns:a1611="http://schemas.microsoft.com/office/drawing/2016/11/main" r:id="rId14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617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18A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6418B328-B1C4-4F36-8E83-7CA972BB29CB}"/>
              </a:ext>
            </a:extLst>
          </p:cNvPr>
          <p:cNvSpPr/>
          <p:nvPr userDrawn="1"/>
        </p:nvSpPr>
        <p:spPr>
          <a:xfrm>
            <a:off x="10895215" y="5502161"/>
            <a:ext cx="1230110" cy="1230110"/>
          </a:xfrm>
          <a:prstGeom prst="ellipse">
            <a:avLst/>
          </a:prstGeom>
          <a:blipFill>
            <a:blip r:embed="rId13">
              <a:extLst>
                <a:ext uri="{837473B0-CC2E-450A-ABE3-18F120FF3D39}">
                  <a1611:picAttrSrcUrl xmlns:a1611="http://schemas.microsoft.com/office/drawing/2016/11/main" r:id="rId14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8862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t.wikipedia.org/wiki/File:Logo_Politecnico_Milano.p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File:Logo_Politecnico_Milano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it.wikipedia.org/wiki/File:Logo_Politecnico_Milano.pn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it.wikipedia.org/wiki/File:Logo_Politecnico_Milano.pn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t.wikipedia.org/wiki/File:Logo_Politecnico_Milano.pn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t.wikipedia.org/wiki/File:Logo_Politecnico_Milano.pn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t.wikipedia.org/wiki/File:Logo_Politecnico_Milano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C3A694C2-50DA-401D-9E8A-3621EBF0C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42CD7917-A02C-4A33-896D-42DA2CA86C42}"/>
              </a:ext>
            </a:extLst>
          </p:cNvPr>
          <p:cNvSpPr txBox="1"/>
          <p:nvPr/>
        </p:nvSpPr>
        <p:spPr>
          <a:xfrm>
            <a:off x="1600200" y="5045369"/>
            <a:ext cx="8991600" cy="1264762"/>
          </a:xfrm>
          <a:prstGeom prst="rect">
            <a:avLst/>
          </a:prstGeom>
        </p:spPr>
        <p:txBody>
          <a:bodyPr vert="horz" lIns="274320" tIns="182880" rIns="274320" bIns="182880" rtlCol="0" anchor="ctr" anchorCtr="1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cap="all" spc="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Marri </a:t>
            </a:r>
            <a:r>
              <a:rPr lang="en-US" cap="all" spc="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Iacopo</a:t>
            </a:r>
            <a:endParaRPr lang="en-US" cap="all" spc="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cap="all" spc="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Salamino</a:t>
            </a:r>
            <a:r>
              <a:rPr lang="en-US" cap="all" spc="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Manuel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cap="all" spc="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Salazar Molina Steven Alexander</a:t>
            </a:r>
          </a:p>
        </p:txBody>
      </p:sp>
      <p:pic>
        <p:nvPicPr>
          <p:cNvPr id="32" name="Immagine 31">
            <a:extLst>
              <a:ext uri="{FF2B5EF4-FFF2-40B4-BE49-F238E27FC236}">
                <a16:creationId xmlns:a16="http://schemas.microsoft.com/office/drawing/2014/main" id="{024B4DF5-9983-4F64-8A31-F35F6DF33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397" y="1543120"/>
            <a:ext cx="8015206" cy="176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883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A3764AE-D7B7-4CB5-A0E1-2885E459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0DD2196-2D68-4FB7-B303-165526AAB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979" y="2034489"/>
            <a:ext cx="3042338" cy="2802502"/>
          </a:xfrm>
          <a:prstGeom prst="ellipse">
            <a:avLst/>
          </a:prstGeom>
          <a:noFill/>
          <a:ln w="69850"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Goals</a:t>
            </a:r>
            <a:endParaRPr lang="en-GB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29C095C-3AB6-49D8-9436-3672566FE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A2C5F9-CE3B-46EC-B8C1-3925BEFF9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973600"/>
            <a:ext cx="5826919" cy="492428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it-IT" sz="1700" b="1" dirty="0">
                <a:solidFill>
                  <a:srgbClr val="4D4D4D"/>
                </a:solidFill>
              </a:rPr>
              <a:t>User goals: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it-IT" sz="1700" b="1" dirty="0">
                <a:solidFill>
                  <a:srgbClr val="4D4D4D"/>
                </a:solidFill>
              </a:rPr>
              <a:t>[G.1] </a:t>
            </a:r>
            <a:r>
              <a:rPr lang="it-IT" sz="1700" dirty="0">
                <a:solidFill>
                  <a:srgbClr val="4D4D4D"/>
                </a:solidFill>
              </a:rPr>
              <a:t>Send notification about traffic violations.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it-IT" sz="1700" b="1" dirty="0">
                <a:solidFill>
                  <a:srgbClr val="4D4D4D"/>
                </a:solidFill>
              </a:rPr>
              <a:t>[G.2] </a:t>
            </a:r>
            <a:r>
              <a:rPr lang="it-IT" sz="1700" dirty="0">
                <a:solidFill>
                  <a:srgbClr val="4D4D4D"/>
                </a:solidFill>
              </a:rPr>
              <a:t>Add pictures, type of the violation, GPS and time to the violation report.</a:t>
            </a:r>
          </a:p>
          <a:p>
            <a:pPr marL="0" indent="0">
              <a:lnSpc>
                <a:spcPct val="90000"/>
              </a:lnSpc>
              <a:buNone/>
            </a:pPr>
            <a:endParaRPr lang="it-IT" sz="1700" dirty="0">
              <a:solidFill>
                <a:srgbClr val="4D4D4D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it-IT" sz="1700" b="1" dirty="0">
                <a:solidFill>
                  <a:srgbClr val="4D4D4D"/>
                </a:solidFill>
              </a:rPr>
              <a:t>Authority goals: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700" b="1" dirty="0">
                <a:solidFill>
                  <a:srgbClr val="4D4D4D"/>
                </a:solidFill>
              </a:rPr>
              <a:t>[G.3]</a:t>
            </a:r>
            <a:r>
              <a:rPr lang="en-GB" sz="1700" dirty="0">
                <a:solidFill>
                  <a:srgbClr val="4D4D4D"/>
                </a:solidFill>
              </a:rPr>
              <a:t> Check the correctness of a report.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700" b="1" dirty="0">
                <a:solidFill>
                  <a:srgbClr val="4D4D4D"/>
                </a:solidFill>
              </a:rPr>
              <a:t>[G.4] </a:t>
            </a:r>
            <a:r>
              <a:rPr lang="en-GB" sz="1700" dirty="0">
                <a:solidFill>
                  <a:srgbClr val="4D4D4D"/>
                </a:solidFill>
              </a:rPr>
              <a:t>Generate traffic ticket from verified reports.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700" b="1" dirty="0">
                <a:solidFill>
                  <a:srgbClr val="4D4D4D"/>
                </a:solidFill>
              </a:rPr>
              <a:t>[G.5] </a:t>
            </a:r>
            <a:r>
              <a:rPr lang="en-GB" sz="1700" dirty="0">
                <a:solidFill>
                  <a:srgbClr val="4D4D4D"/>
                </a:solidFill>
              </a:rPr>
              <a:t>Get suggestions about how to improve urban mobility.</a:t>
            </a:r>
          </a:p>
          <a:p>
            <a:pPr marL="0" indent="0">
              <a:lnSpc>
                <a:spcPct val="90000"/>
              </a:lnSpc>
              <a:buNone/>
            </a:pPr>
            <a:endParaRPr lang="en-GB" sz="1700" dirty="0">
              <a:solidFill>
                <a:srgbClr val="4D4D4D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sz="1700" b="1" dirty="0">
                <a:solidFill>
                  <a:srgbClr val="4D4D4D"/>
                </a:solidFill>
              </a:rPr>
              <a:t>Common goals: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700" b="1" dirty="0">
                <a:solidFill>
                  <a:srgbClr val="4D4D4D"/>
                </a:solidFill>
              </a:rPr>
              <a:t>[G.6] </a:t>
            </a:r>
            <a:r>
              <a:rPr lang="en-GB" sz="1700" dirty="0">
                <a:solidFill>
                  <a:srgbClr val="4D4D4D"/>
                </a:solidFill>
              </a:rPr>
              <a:t>Access information about unsafe areas.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700" b="1" dirty="0">
                <a:solidFill>
                  <a:srgbClr val="4D4D4D"/>
                </a:solidFill>
              </a:rPr>
              <a:t>[G.7] </a:t>
            </a:r>
            <a:r>
              <a:rPr lang="en-GB" sz="1700" dirty="0">
                <a:solidFill>
                  <a:srgbClr val="4D4D4D"/>
                </a:solidFill>
              </a:rPr>
              <a:t>Access statistics about effectiveness of SafeStreets.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700" b="1" dirty="0">
                <a:solidFill>
                  <a:srgbClr val="4D4D4D"/>
                </a:solidFill>
              </a:rPr>
              <a:t>[G.8] </a:t>
            </a:r>
            <a:r>
              <a:rPr lang="en-GB" sz="1700" dirty="0">
                <a:solidFill>
                  <a:srgbClr val="4D4D4D"/>
                </a:solidFill>
              </a:rPr>
              <a:t>Access statistics about violations.</a:t>
            </a:r>
          </a:p>
          <a:p>
            <a:pPr marL="0" indent="0">
              <a:lnSpc>
                <a:spcPct val="90000"/>
              </a:lnSpc>
              <a:buNone/>
            </a:pPr>
            <a:endParaRPr lang="en-GB" sz="1700" dirty="0">
              <a:solidFill>
                <a:srgbClr val="4D4D4D"/>
              </a:solidFill>
            </a:endParaRP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90C0C7F5-0759-4054-8B60-0C49B44E02BF}"/>
              </a:ext>
            </a:extLst>
          </p:cNvPr>
          <p:cNvSpPr/>
          <p:nvPr/>
        </p:nvSpPr>
        <p:spPr>
          <a:xfrm>
            <a:off x="10895215" y="5502161"/>
            <a:ext cx="1230110" cy="1230110"/>
          </a:xfrm>
          <a:prstGeom prst="ellipse">
            <a:avLst/>
          </a:prstGeom>
          <a:blipFill>
            <a:blip r:embed="rId3"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6857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ADB58F7-1B27-4F7E-AC38-7C3408242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it-IT" dirty="0"/>
              <a:t>World and machine phenomena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A8FA1F-DFD2-4433-B77C-01F498CDD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9543" y="2132206"/>
            <a:ext cx="2888487" cy="28792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b="1" u="sng" dirty="0">
                <a:solidFill>
                  <a:srgbClr val="4D4D4D"/>
                </a:solidFill>
              </a:rPr>
              <a:t>World Phenomena</a:t>
            </a:r>
          </a:p>
          <a:p>
            <a:r>
              <a:rPr lang="it-IT" dirty="0">
                <a:solidFill>
                  <a:srgbClr val="4D4D4D"/>
                </a:solidFill>
              </a:rPr>
              <a:t>A person leaves the car in an inappropiate place.</a:t>
            </a:r>
          </a:p>
          <a:p>
            <a:r>
              <a:rPr lang="it-IT" dirty="0">
                <a:solidFill>
                  <a:srgbClr val="4D4D4D"/>
                </a:solidFill>
              </a:rPr>
              <a:t>A User </a:t>
            </a:r>
            <a:r>
              <a:rPr lang="en-GB" dirty="0">
                <a:solidFill>
                  <a:srgbClr val="4D4D4D"/>
                </a:solidFill>
              </a:rPr>
              <a:t>witnesses a traffic violation.</a:t>
            </a:r>
          </a:p>
          <a:p>
            <a:endParaRPr lang="it-IT" dirty="0">
              <a:solidFill>
                <a:srgbClr val="404040"/>
              </a:solidFill>
            </a:endParaRP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E0E1642A-4752-4DD1-82EF-1DB9EE45ED90}"/>
              </a:ext>
            </a:extLst>
          </p:cNvPr>
          <p:cNvSpPr/>
          <p:nvPr/>
        </p:nvSpPr>
        <p:spPr>
          <a:xfrm>
            <a:off x="11002898" y="5609844"/>
            <a:ext cx="1122426" cy="1122426"/>
          </a:xfrm>
          <a:prstGeom prst="ellipse">
            <a:avLst/>
          </a:prstGeom>
          <a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225F32D4-F919-4006-AAF0-8246D1FF6D13}"/>
              </a:ext>
            </a:extLst>
          </p:cNvPr>
          <p:cNvSpPr txBox="1">
            <a:spLocks/>
          </p:cNvSpPr>
          <p:nvPr/>
        </p:nvSpPr>
        <p:spPr>
          <a:xfrm>
            <a:off x="4651756" y="2191969"/>
            <a:ext cx="2888487" cy="287925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2100" b="1" u="sng" dirty="0">
                <a:solidFill>
                  <a:srgbClr val="4D4D4D"/>
                </a:solidFill>
              </a:rPr>
              <a:t>Shared Phenomena</a:t>
            </a:r>
          </a:p>
          <a:p>
            <a:r>
              <a:rPr lang="it-IT" sz="2100" dirty="0">
                <a:solidFill>
                  <a:srgbClr val="4D4D4D"/>
                </a:solidFill>
              </a:rPr>
              <a:t>A User sends a report.</a:t>
            </a:r>
          </a:p>
          <a:p>
            <a:r>
              <a:rPr lang="it-IT" sz="2100" dirty="0">
                <a:solidFill>
                  <a:srgbClr val="4D4D4D"/>
                </a:solidFill>
              </a:rPr>
              <a:t>An Authority verifies a report.</a:t>
            </a:r>
          </a:p>
          <a:p>
            <a:r>
              <a:rPr lang="it-IT" sz="2100" dirty="0">
                <a:solidFill>
                  <a:srgbClr val="4D4D4D"/>
                </a:solidFill>
              </a:rPr>
              <a:t>SafeStreets shows details about a report.</a:t>
            </a:r>
          </a:p>
          <a:p>
            <a:r>
              <a:rPr lang="it-IT" sz="2100" dirty="0">
                <a:solidFill>
                  <a:srgbClr val="4D4D4D"/>
                </a:solidFill>
              </a:rPr>
              <a:t>SafeStreets shows safe/unsafe areas.</a:t>
            </a:r>
          </a:p>
          <a:p>
            <a:pPr marL="0" indent="0" algn="ctr">
              <a:buNone/>
            </a:pPr>
            <a:br>
              <a:rPr lang="it-IT" dirty="0">
                <a:solidFill>
                  <a:srgbClr val="404040"/>
                </a:solidFill>
              </a:rPr>
            </a:br>
            <a:endParaRPr lang="it-IT" dirty="0">
              <a:solidFill>
                <a:srgbClr val="404040"/>
              </a:solidFill>
            </a:endParaRP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5C302C43-6B3C-4865-8DD1-089089313485}"/>
              </a:ext>
            </a:extLst>
          </p:cNvPr>
          <p:cNvSpPr txBox="1">
            <a:spLocks/>
          </p:cNvSpPr>
          <p:nvPr/>
        </p:nvSpPr>
        <p:spPr>
          <a:xfrm>
            <a:off x="7540243" y="2132206"/>
            <a:ext cx="2888487" cy="2879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b="1" u="sng" dirty="0">
                <a:solidFill>
                  <a:srgbClr val="4D4D4D"/>
                </a:solidFill>
              </a:rPr>
              <a:t>Machine Phenomena</a:t>
            </a:r>
          </a:p>
          <a:p>
            <a:r>
              <a:rPr lang="it-IT" dirty="0">
                <a:solidFill>
                  <a:srgbClr val="4D4D4D"/>
                </a:solidFill>
              </a:rPr>
              <a:t>SafeStreets computes statistics.</a:t>
            </a:r>
          </a:p>
          <a:p>
            <a:r>
              <a:rPr lang="it-IT" dirty="0">
                <a:solidFill>
                  <a:srgbClr val="4D4D4D"/>
                </a:solidFill>
              </a:rPr>
              <a:t>SafeStreets stores received reports.</a:t>
            </a:r>
            <a:endParaRPr lang="en-GB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893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olo 18">
            <a:extLst>
              <a:ext uri="{FF2B5EF4-FFF2-40B4-BE49-F238E27FC236}">
                <a16:creationId xmlns:a16="http://schemas.microsoft.com/office/drawing/2014/main" id="{5159A273-870F-45B5-9101-1CA02121D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200"/>
            <a:ext cx="12192000" cy="5717457"/>
          </a:xfrm>
          <a:ln>
            <a:noFill/>
          </a:ln>
        </p:spPr>
        <p:txBody>
          <a:bodyPr/>
          <a:lstStyle/>
          <a:p>
            <a:r>
              <a:rPr lang="it-IT" dirty="0"/>
              <a:t> </a:t>
            </a:r>
            <a:endParaRPr lang="en-GB" dirty="0"/>
          </a:p>
        </p:txBody>
      </p:sp>
      <p:sp>
        <p:nvSpPr>
          <p:cNvPr id="21" name="Titolo 6">
            <a:extLst>
              <a:ext uri="{FF2B5EF4-FFF2-40B4-BE49-F238E27FC236}">
                <a16:creationId xmlns:a16="http://schemas.microsoft.com/office/drawing/2014/main" id="{49243CB4-EAC5-4512-917A-CDFEC65C8DC4}"/>
              </a:ext>
            </a:extLst>
          </p:cNvPr>
          <p:cNvSpPr txBox="1">
            <a:spLocks/>
          </p:cNvSpPr>
          <p:nvPr/>
        </p:nvSpPr>
        <p:spPr>
          <a:xfrm>
            <a:off x="2372032" y="789039"/>
            <a:ext cx="7447935" cy="860322"/>
          </a:xfrm>
          <a:prstGeom prst="rect">
            <a:avLst/>
          </a:prstGeom>
          <a:solidFill>
            <a:schemeClr val="bg1"/>
          </a:solidFill>
          <a:ln w="15875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 User Use case Diagram</a:t>
            </a:r>
            <a:endParaRPr lang="en-GB" dirty="0"/>
          </a:p>
        </p:txBody>
      </p:sp>
      <p:pic>
        <p:nvPicPr>
          <p:cNvPr id="22" name="Immagine 21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8BED7F86-01C2-4BF6-9E50-AEE877FE4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064" y="1903572"/>
            <a:ext cx="9289585" cy="4572396"/>
          </a:xfrm>
          <a:prstGeom prst="rect">
            <a:avLst/>
          </a:prstGeom>
        </p:spPr>
      </p:pic>
      <p:sp>
        <p:nvSpPr>
          <p:cNvPr id="24" name="Ovale 23">
            <a:extLst>
              <a:ext uri="{FF2B5EF4-FFF2-40B4-BE49-F238E27FC236}">
                <a16:creationId xmlns:a16="http://schemas.microsoft.com/office/drawing/2014/main" id="{543BAF3E-8D53-4EB3-9D0C-75E34D6C44CC}"/>
              </a:ext>
            </a:extLst>
          </p:cNvPr>
          <p:cNvSpPr/>
          <p:nvPr/>
        </p:nvSpPr>
        <p:spPr>
          <a:xfrm>
            <a:off x="10895215" y="5502161"/>
            <a:ext cx="1230110" cy="1230110"/>
          </a:xfrm>
          <a:prstGeom prst="ellipse">
            <a:avLst/>
          </a:prstGeom>
          <a:blipFill>
            <a:blip r:embed="rId3"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998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olo 18">
            <a:extLst>
              <a:ext uri="{FF2B5EF4-FFF2-40B4-BE49-F238E27FC236}">
                <a16:creationId xmlns:a16="http://schemas.microsoft.com/office/drawing/2014/main" id="{5159A273-870F-45B5-9101-1CA02121D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200"/>
            <a:ext cx="12192000" cy="5717457"/>
          </a:xfrm>
          <a:ln>
            <a:noFill/>
          </a:ln>
        </p:spPr>
        <p:txBody>
          <a:bodyPr/>
          <a:lstStyle/>
          <a:p>
            <a:r>
              <a:rPr lang="it-IT" dirty="0"/>
              <a:t> </a:t>
            </a:r>
            <a:endParaRPr lang="en-GB" dirty="0"/>
          </a:p>
        </p:txBody>
      </p:sp>
      <p:sp>
        <p:nvSpPr>
          <p:cNvPr id="21" name="Titolo 6">
            <a:extLst>
              <a:ext uri="{FF2B5EF4-FFF2-40B4-BE49-F238E27FC236}">
                <a16:creationId xmlns:a16="http://schemas.microsoft.com/office/drawing/2014/main" id="{49243CB4-EAC5-4512-917A-CDFEC65C8DC4}"/>
              </a:ext>
            </a:extLst>
          </p:cNvPr>
          <p:cNvSpPr txBox="1">
            <a:spLocks/>
          </p:cNvSpPr>
          <p:nvPr/>
        </p:nvSpPr>
        <p:spPr>
          <a:xfrm>
            <a:off x="2372032" y="789039"/>
            <a:ext cx="7447935" cy="860322"/>
          </a:xfrm>
          <a:prstGeom prst="rect">
            <a:avLst/>
          </a:prstGeom>
          <a:solidFill>
            <a:schemeClr val="bg1"/>
          </a:solidFill>
          <a:ln w="15875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 Authority Use case Diagram</a:t>
            </a:r>
            <a:endParaRPr lang="en-GB" dirty="0"/>
          </a:p>
        </p:txBody>
      </p:sp>
      <p:pic>
        <p:nvPicPr>
          <p:cNvPr id="3" name="Immagine 2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65EFFA78-4DD2-40FB-BA45-F3A7118E9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996" y="1842966"/>
            <a:ext cx="9396274" cy="4900085"/>
          </a:xfrm>
          <a:prstGeom prst="rect">
            <a:avLst/>
          </a:prstGeom>
        </p:spPr>
      </p:pic>
      <p:sp>
        <p:nvSpPr>
          <p:cNvPr id="24" name="Ovale 23">
            <a:extLst>
              <a:ext uri="{FF2B5EF4-FFF2-40B4-BE49-F238E27FC236}">
                <a16:creationId xmlns:a16="http://schemas.microsoft.com/office/drawing/2014/main" id="{543BAF3E-8D53-4EB3-9D0C-75E34D6C44CC}"/>
              </a:ext>
            </a:extLst>
          </p:cNvPr>
          <p:cNvSpPr/>
          <p:nvPr/>
        </p:nvSpPr>
        <p:spPr>
          <a:xfrm>
            <a:off x="10895215" y="5502161"/>
            <a:ext cx="1230110" cy="1230110"/>
          </a:xfrm>
          <a:prstGeom prst="ellipse">
            <a:avLst/>
          </a:prstGeom>
          <a:blipFill>
            <a:blip r:embed="rId3"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702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A3764AE-D7B7-4CB5-A0E1-2885E459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0DD2196-2D68-4FB7-B303-165526AAB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1851257"/>
            <a:ext cx="3425530" cy="3155486"/>
          </a:xfrm>
          <a:prstGeom prst="ellipse">
            <a:avLst/>
          </a:prstGeom>
          <a:noFill/>
          <a:ln w="69850"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normAutofit/>
          </a:bodyPr>
          <a:lstStyle/>
          <a:p>
            <a:pPr algn="l"/>
            <a:r>
              <a:rPr lang="it-IT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GB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29C095C-3AB6-49D8-9436-3672566FE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A2C5F9-CE3B-46EC-B8C1-3925BEFF9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3895" y="577881"/>
            <a:ext cx="5826919" cy="492428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it-IT" sz="1700" b="1" dirty="0">
                <a:solidFill>
                  <a:srgbClr val="4D4D4D"/>
                </a:solidFill>
              </a:rPr>
              <a:t>[R.6] </a:t>
            </a:r>
            <a:r>
              <a:rPr lang="it-IT" sz="1700" dirty="0">
                <a:solidFill>
                  <a:srgbClr val="4D4D4D"/>
                </a:solidFill>
              </a:rPr>
              <a:t>The System must compute the trustness of reports.</a:t>
            </a:r>
          </a:p>
          <a:p>
            <a:pPr marL="0" indent="0">
              <a:lnSpc>
                <a:spcPct val="90000"/>
              </a:lnSpc>
              <a:buNone/>
            </a:pPr>
            <a:endParaRPr lang="it-IT" sz="1700" dirty="0">
              <a:solidFill>
                <a:srgbClr val="4D4D4D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sz="1700" b="1" dirty="0">
                <a:solidFill>
                  <a:srgbClr val="4D4D4D"/>
                </a:solidFill>
              </a:rPr>
              <a:t>[R.20]</a:t>
            </a:r>
            <a:r>
              <a:rPr lang="en-GB" sz="1700" dirty="0">
                <a:solidFill>
                  <a:srgbClr val="4D4D4D"/>
                </a:solidFill>
              </a:rPr>
              <a:t> The System must communicate with the Authority TrafficTicket Service in order to generate a traffic ticket.</a:t>
            </a:r>
          </a:p>
          <a:p>
            <a:pPr marL="0" indent="0">
              <a:lnSpc>
                <a:spcPct val="90000"/>
              </a:lnSpc>
              <a:buNone/>
            </a:pPr>
            <a:endParaRPr lang="en-GB" sz="1700" b="1" dirty="0">
              <a:solidFill>
                <a:srgbClr val="4D4D4D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it-IT" sz="1700" b="1" dirty="0">
                <a:solidFill>
                  <a:srgbClr val="4D4D4D"/>
                </a:solidFill>
              </a:rPr>
              <a:t>[R.21] </a:t>
            </a:r>
            <a:r>
              <a:rPr lang="en-GB" sz="1700" dirty="0">
                <a:solidFill>
                  <a:srgbClr val="4D4D4D"/>
                </a:solidFill>
              </a:rPr>
              <a:t>The System shall allow the User to send taken pictures by accessing the camera from the SafeStreets application</a:t>
            </a:r>
            <a:r>
              <a:rPr lang="it-IT" sz="1700" dirty="0">
                <a:solidFill>
                  <a:srgbClr val="4D4D4D"/>
                </a:solidFill>
              </a:rPr>
              <a:t>. </a:t>
            </a:r>
          </a:p>
          <a:p>
            <a:pPr marL="0" indent="0">
              <a:lnSpc>
                <a:spcPct val="90000"/>
              </a:lnSpc>
              <a:buNone/>
            </a:pPr>
            <a:endParaRPr lang="en-GB" sz="1700" b="1" dirty="0">
              <a:solidFill>
                <a:srgbClr val="4D4D4D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sz="1700" b="1" dirty="0">
                <a:solidFill>
                  <a:srgbClr val="4D4D4D"/>
                </a:solidFill>
              </a:rPr>
              <a:t>[R.22] </a:t>
            </a:r>
            <a:r>
              <a:rPr lang="en-GB" sz="1700" dirty="0">
                <a:solidFill>
                  <a:srgbClr val="4D4D4D"/>
                </a:solidFill>
              </a:rPr>
              <a:t>The System must keep its information about statistics up-to-date with all the reports it received.</a:t>
            </a:r>
          </a:p>
          <a:p>
            <a:pPr marL="0" indent="0">
              <a:lnSpc>
                <a:spcPct val="90000"/>
              </a:lnSpc>
              <a:buNone/>
            </a:pPr>
            <a:endParaRPr lang="en-GB" sz="1700" b="1" dirty="0">
              <a:solidFill>
                <a:srgbClr val="4D4D4D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sz="1700" b="1" dirty="0">
                <a:solidFill>
                  <a:srgbClr val="4D4D4D"/>
                </a:solidFill>
              </a:rPr>
              <a:t>[R.23] </a:t>
            </a:r>
            <a:r>
              <a:rPr lang="en-GB" sz="1700" dirty="0">
                <a:solidFill>
                  <a:srgbClr val="4D4D4D"/>
                </a:solidFill>
              </a:rPr>
              <a:t>The  System  must  generate  suggestions  based  on  the actual information and the actual urban situation.</a:t>
            </a: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90C0C7F5-0759-4054-8B60-0C49B44E02BF}"/>
              </a:ext>
            </a:extLst>
          </p:cNvPr>
          <p:cNvSpPr/>
          <p:nvPr/>
        </p:nvSpPr>
        <p:spPr>
          <a:xfrm>
            <a:off x="10895215" y="5502161"/>
            <a:ext cx="1230110" cy="1230110"/>
          </a:xfrm>
          <a:prstGeom prst="ellipse">
            <a:avLst/>
          </a:prstGeom>
          <a:blipFill>
            <a:blip r:embed="rId3"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78C28F9-DBA6-425F-9081-7FCC67233918}"/>
              </a:ext>
            </a:extLst>
          </p:cNvPr>
          <p:cNvSpPr txBox="1"/>
          <p:nvPr/>
        </p:nvSpPr>
        <p:spPr>
          <a:xfrm flipH="1">
            <a:off x="698564" y="3127963"/>
            <a:ext cx="325716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400" dirty="0"/>
              <a:t>REQUIREMENTS</a:t>
            </a:r>
            <a:endParaRPr lang="en-GB" sz="3400" dirty="0"/>
          </a:p>
        </p:txBody>
      </p:sp>
    </p:spTree>
    <p:extLst>
      <p:ext uri="{BB962C8B-B14F-4D97-AF65-F5344CB8AC3E}">
        <p14:creationId xmlns:p14="http://schemas.microsoft.com/office/powerpoint/2010/main" val="3455906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A3764AE-D7B7-4CB5-A0E1-2885E459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0DD2196-2D68-4FB7-B303-165526AAB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1851257"/>
            <a:ext cx="3425530" cy="3155486"/>
          </a:xfrm>
          <a:prstGeom prst="ellipse">
            <a:avLst/>
          </a:prstGeom>
          <a:noFill/>
          <a:ln w="69850"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normAutofit/>
          </a:bodyPr>
          <a:lstStyle/>
          <a:p>
            <a:pPr algn="l"/>
            <a:r>
              <a:rPr lang="it-IT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GB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29C095C-3AB6-49D8-9436-3672566FE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A2C5F9-CE3B-46EC-B8C1-3925BEFF9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3895" y="577881"/>
            <a:ext cx="5826919" cy="492428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it-IT" sz="1700" b="1" dirty="0">
                <a:solidFill>
                  <a:srgbClr val="4D4D4D"/>
                </a:solidFill>
              </a:rPr>
              <a:t>[D.3] </a:t>
            </a:r>
            <a:r>
              <a:rPr lang="en-GB" sz="1700" dirty="0">
                <a:solidFill>
                  <a:srgbClr val="4D4D4D"/>
                </a:solidFill>
              </a:rPr>
              <a:t>The  GPS  is  assumed  to  be  subject  to  a  maximum  error  of  20meters.</a:t>
            </a:r>
          </a:p>
          <a:p>
            <a:pPr marL="0" indent="0">
              <a:lnSpc>
                <a:spcPct val="90000"/>
              </a:lnSpc>
              <a:buNone/>
            </a:pPr>
            <a:endParaRPr lang="it-IT" sz="1700" dirty="0">
              <a:solidFill>
                <a:srgbClr val="4D4D4D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sz="1700" b="1" dirty="0">
                <a:solidFill>
                  <a:srgbClr val="4D4D4D"/>
                </a:solidFill>
              </a:rPr>
              <a:t>[D.5]</a:t>
            </a:r>
            <a:r>
              <a:rPr lang="en-GB" sz="1700" dirty="0">
                <a:solidFill>
                  <a:srgbClr val="4D4D4D"/>
                </a:solidFill>
              </a:rPr>
              <a:t> Information obtained by Municipality are supposed to be correct.</a:t>
            </a:r>
          </a:p>
          <a:p>
            <a:pPr marL="0" indent="0">
              <a:lnSpc>
                <a:spcPct val="90000"/>
              </a:lnSpc>
              <a:buNone/>
            </a:pPr>
            <a:endParaRPr lang="en-GB" sz="1700" b="1" dirty="0">
              <a:solidFill>
                <a:srgbClr val="4D4D4D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it-IT" sz="1700" b="1" dirty="0">
                <a:solidFill>
                  <a:srgbClr val="4D4D4D"/>
                </a:solidFill>
              </a:rPr>
              <a:t>[D.7] </a:t>
            </a:r>
            <a:r>
              <a:rPr lang="en-GB" sz="1700" dirty="0">
                <a:solidFill>
                  <a:srgbClr val="4D4D4D"/>
                </a:solidFill>
              </a:rPr>
              <a:t>Is assumed that the camera used by the User’s device is working properly.</a:t>
            </a:r>
            <a:r>
              <a:rPr lang="it-IT" sz="1700" dirty="0">
                <a:solidFill>
                  <a:srgbClr val="4D4D4D"/>
                </a:solidFill>
              </a:rPr>
              <a:t> </a:t>
            </a:r>
          </a:p>
          <a:p>
            <a:pPr marL="0" indent="0">
              <a:lnSpc>
                <a:spcPct val="90000"/>
              </a:lnSpc>
              <a:buNone/>
            </a:pPr>
            <a:endParaRPr lang="en-GB" sz="1700" b="1" dirty="0">
              <a:solidFill>
                <a:srgbClr val="4D4D4D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sz="1700" b="1" dirty="0">
                <a:solidFill>
                  <a:srgbClr val="4D4D4D"/>
                </a:solidFill>
              </a:rPr>
              <a:t>[D.9] </a:t>
            </a:r>
            <a:r>
              <a:rPr lang="en-GB" sz="1700" dirty="0">
                <a:solidFill>
                  <a:srgbClr val="4D4D4D"/>
                </a:solidFill>
              </a:rPr>
              <a:t>Is assumed that the municipality offers an API to access their urban mobility data.</a:t>
            </a: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90C0C7F5-0759-4054-8B60-0C49B44E02BF}"/>
              </a:ext>
            </a:extLst>
          </p:cNvPr>
          <p:cNvSpPr/>
          <p:nvPr/>
        </p:nvSpPr>
        <p:spPr>
          <a:xfrm>
            <a:off x="10895215" y="5502161"/>
            <a:ext cx="1230110" cy="1230110"/>
          </a:xfrm>
          <a:prstGeom prst="ellipse">
            <a:avLst/>
          </a:prstGeom>
          <a:blipFill>
            <a:blip r:embed="rId3"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78C28F9-DBA6-425F-9081-7FCC67233918}"/>
              </a:ext>
            </a:extLst>
          </p:cNvPr>
          <p:cNvSpPr txBox="1"/>
          <p:nvPr/>
        </p:nvSpPr>
        <p:spPr>
          <a:xfrm flipH="1">
            <a:off x="827966" y="3121223"/>
            <a:ext cx="299836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400" dirty="0"/>
              <a:t>ASSUMPTIONS</a:t>
            </a:r>
            <a:endParaRPr lang="en-GB" sz="3400" dirty="0"/>
          </a:p>
        </p:txBody>
      </p:sp>
    </p:spTree>
    <p:extLst>
      <p:ext uri="{BB962C8B-B14F-4D97-AF65-F5344CB8AC3E}">
        <p14:creationId xmlns:p14="http://schemas.microsoft.com/office/powerpoint/2010/main" val="781787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A3764AE-D7B7-4CB5-A0E1-2885E459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0DD2196-2D68-4FB7-B303-165526AAB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1851257"/>
            <a:ext cx="3425530" cy="3155486"/>
          </a:xfrm>
          <a:prstGeom prst="ellipse">
            <a:avLst/>
          </a:prstGeom>
          <a:noFill/>
          <a:ln w="69850"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normAutofit/>
          </a:bodyPr>
          <a:lstStyle/>
          <a:p>
            <a:pPr algn="l"/>
            <a:r>
              <a:rPr lang="it-IT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GB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29C095C-3AB6-49D8-9436-3672566FE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A2C5F9-CE3B-46EC-B8C1-3925BEFF9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3895" y="577881"/>
            <a:ext cx="5826919" cy="492428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it-IT" sz="1700" b="1" dirty="0">
                <a:solidFill>
                  <a:srgbClr val="4D4D4D"/>
                </a:solidFill>
              </a:rPr>
              <a:t>--  Report </a:t>
            </a:r>
            <a:r>
              <a:rPr lang="it-IT" sz="1700" b="1" dirty="0" err="1">
                <a:solidFill>
                  <a:srgbClr val="4D4D4D"/>
                </a:solidFill>
              </a:rPr>
              <a:t>can't</a:t>
            </a:r>
            <a:r>
              <a:rPr lang="it-IT" sz="1700" b="1" dirty="0">
                <a:solidFill>
                  <a:srgbClr val="4D4D4D"/>
                </a:solidFill>
              </a:rPr>
              <a:t> stay </a:t>
            </a:r>
            <a:r>
              <a:rPr lang="it-IT" sz="1700" b="1" dirty="0" err="1">
                <a:solidFill>
                  <a:srgbClr val="4D4D4D"/>
                </a:solidFill>
              </a:rPr>
              <a:t>into</a:t>
            </a:r>
            <a:r>
              <a:rPr lang="it-IT" sz="1700" b="1" dirty="0">
                <a:solidFill>
                  <a:srgbClr val="4D4D4D"/>
                </a:solidFill>
              </a:rPr>
              <a:t> </a:t>
            </a:r>
            <a:r>
              <a:rPr lang="it-IT" sz="1700" b="1" dirty="0" err="1">
                <a:solidFill>
                  <a:srgbClr val="4D4D4D"/>
                </a:solidFill>
              </a:rPr>
              <a:t>different</a:t>
            </a:r>
            <a:r>
              <a:rPr lang="it-IT" sz="1700" b="1" dirty="0">
                <a:solidFill>
                  <a:srgbClr val="4D4D4D"/>
                </a:solidFill>
              </a:rPr>
              <a:t> TrafficTicket --</a:t>
            </a:r>
            <a:r>
              <a:rPr lang="it-IT" sz="1700" b="1" dirty="0" err="1">
                <a:solidFill>
                  <a:srgbClr val="4D4D4D"/>
                </a:solidFill>
              </a:rPr>
              <a:t>fact</a:t>
            </a:r>
            <a:r>
              <a:rPr lang="it-IT" sz="1700" b="1" dirty="0">
                <a:solidFill>
                  <a:srgbClr val="4D4D4D"/>
                </a:solidFill>
              </a:rPr>
              <a:t> </a:t>
            </a:r>
            <a:r>
              <a:rPr lang="it-IT" sz="1700" b="1" dirty="0" err="1">
                <a:solidFill>
                  <a:srgbClr val="4D4D4D"/>
                </a:solidFill>
              </a:rPr>
              <a:t>trafficTicketReport</a:t>
            </a:r>
            <a:r>
              <a:rPr lang="it-IT" sz="1700" b="1" dirty="0">
                <a:solidFill>
                  <a:srgbClr val="4D4D4D"/>
                </a:solidFill>
              </a:rPr>
              <a:t>{</a:t>
            </a:r>
            <a:br>
              <a:rPr lang="it-IT" sz="1700" b="1" dirty="0">
                <a:solidFill>
                  <a:srgbClr val="4D4D4D"/>
                </a:solidFill>
              </a:rPr>
            </a:br>
            <a:r>
              <a:rPr lang="it-IT" sz="1700" b="1" dirty="0">
                <a:solidFill>
                  <a:srgbClr val="4D4D4D"/>
                </a:solidFill>
              </a:rPr>
              <a:t>all r: Report |no </a:t>
            </a:r>
            <a:r>
              <a:rPr lang="it-IT" sz="1700" b="1" dirty="0" err="1">
                <a:solidFill>
                  <a:srgbClr val="4D4D4D"/>
                </a:solidFill>
              </a:rPr>
              <a:t>disj</a:t>
            </a:r>
            <a:r>
              <a:rPr lang="it-IT" sz="1700" b="1" dirty="0">
                <a:solidFill>
                  <a:srgbClr val="4D4D4D"/>
                </a:solidFill>
              </a:rPr>
              <a:t> tt1, tt2: TrafficTicket | r = tt1.report </a:t>
            </a:r>
            <a:r>
              <a:rPr lang="it-IT" sz="1700" b="1" dirty="0" err="1">
                <a:solidFill>
                  <a:srgbClr val="4D4D4D"/>
                </a:solidFill>
              </a:rPr>
              <a:t>andr</a:t>
            </a:r>
            <a:r>
              <a:rPr lang="it-IT" sz="1700" b="1" dirty="0">
                <a:solidFill>
                  <a:srgbClr val="4D4D4D"/>
                </a:solidFill>
              </a:rPr>
              <a:t> = tt2.report</a:t>
            </a:r>
            <a:br>
              <a:rPr lang="it-IT" sz="1700" b="1" dirty="0">
                <a:solidFill>
                  <a:srgbClr val="4D4D4D"/>
                </a:solidFill>
              </a:rPr>
            </a:br>
            <a:r>
              <a:rPr lang="it-IT" sz="1700" b="1" dirty="0">
                <a:solidFill>
                  <a:srgbClr val="4D4D4D"/>
                </a:solidFill>
              </a:rPr>
              <a:t>}</a:t>
            </a:r>
          </a:p>
          <a:p>
            <a:pPr marL="0" indent="0">
              <a:lnSpc>
                <a:spcPct val="90000"/>
              </a:lnSpc>
              <a:buNone/>
            </a:pPr>
            <a:endParaRPr lang="it-IT" sz="1700" b="1" dirty="0">
              <a:solidFill>
                <a:srgbClr val="4D4D4D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sz="1700" dirty="0">
                <a:solidFill>
                  <a:srgbClr val="4D4D4D"/>
                </a:solidFill>
              </a:rPr>
              <a:t>fact </a:t>
            </a:r>
            <a:r>
              <a:rPr lang="en-GB" sz="1700" dirty="0" err="1">
                <a:solidFill>
                  <a:srgbClr val="4D4D4D"/>
                </a:solidFill>
              </a:rPr>
              <a:t>checkAuthorityZone</a:t>
            </a:r>
            <a:r>
              <a:rPr lang="en-GB" sz="1700" dirty="0">
                <a:solidFill>
                  <a:srgbClr val="4D4D4D"/>
                </a:solidFill>
              </a:rPr>
              <a:t>{all </a:t>
            </a:r>
            <a:r>
              <a:rPr lang="en-GB" sz="1700" dirty="0" err="1">
                <a:solidFill>
                  <a:srgbClr val="4D4D4D"/>
                </a:solidFill>
              </a:rPr>
              <a:t>tt</a:t>
            </a:r>
            <a:r>
              <a:rPr lang="en-GB" sz="1700" dirty="0">
                <a:solidFill>
                  <a:srgbClr val="4D4D4D"/>
                </a:solidFill>
              </a:rPr>
              <a:t>: TrafficTicket |one r: Report |r = </a:t>
            </a:r>
            <a:r>
              <a:rPr lang="en-GB" sz="1700" dirty="0" err="1">
                <a:solidFill>
                  <a:srgbClr val="4D4D4D"/>
                </a:solidFill>
              </a:rPr>
              <a:t>tt.report</a:t>
            </a:r>
            <a:r>
              <a:rPr lang="en-GB" sz="1700" dirty="0">
                <a:solidFill>
                  <a:srgbClr val="4D4D4D"/>
                </a:solidFill>
              </a:rPr>
              <a:t> and </a:t>
            </a:r>
            <a:r>
              <a:rPr lang="en-GB" sz="1700" dirty="0" err="1">
                <a:solidFill>
                  <a:srgbClr val="4D4D4D"/>
                </a:solidFill>
              </a:rPr>
              <a:t>tt.municipality</a:t>
            </a:r>
            <a:r>
              <a:rPr lang="en-GB" sz="1700" dirty="0">
                <a:solidFill>
                  <a:srgbClr val="4D4D4D"/>
                </a:solidFill>
              </a:rPr>
              <a:t> =</a:t>
            </a:r>
            <a:r>
              <a:rPr lang="en-GB" sz="1700" dirty="0" err="1">
                <a:solidFill>
                  <a:srgbClr val="4D4D4D"/>
                </a:solidFill>
              </a:rPr>
              <a:t>r.location.municipalityall</a:t>
            </a:r>
            <a:r>
              <a:rPr lang="en-GB" sz="1700" dirty="0">
                <a:solidFill>
                  <a:srgbClr val="4D4D4D"/>
                </a:solidFill>
              </a:rPr>
              <a:t> </a:t>
            </a:r>
            <a:r>
              <a:rPr lang="en-GB" sz="1700" dirty="0" err="1">
                <a:solidFill>
                  <a:srgbClr val="4D4D4D"/>
                </a:solidFill>
              </a:rPr>
              <a:t>tt</a:t>
            </a:r>
            <a:r>
              <a:rPr lang="en-GB" sz="1700" dirty="0">
                <a:solidFill>
                  <a:srgbClr val="4D4D4D"/>
                </a:solidFill>
              </a:rPr>
              <a:t>: TrafficTicket |one a: Authority |</a:t>
            </a:r>
            <a:r>
              <a:rPr lang="en-GB" sz="1700" dirty="0" err="1">
                <a:solidFill>
                  <a:srgbClr val="4D4D4D"/>
                </a:solidFill>
              </a:rPr>
              <a:t>tt</a:t>
            </a:r>
            <a:r>
              <a:rPr lang="en-GB" sz="1700" dirty="0">
                <a:solidFill>
                  <a:srgbClr val="4D4D4D"/>
                </a:solidFill>
              </a:rPr>
              <a:t> in </a:t>
            </a:r>
            <a:r>
              <a:rPr lang="en-GB" sz="1700" dirty="0" err="1">
                <a:solidFill>
                  <a:srgbClr val="4D4D4D"/>
                </a:solidFill>
              </a:rPr>
              <a:t>a.trafficTickets</a:t>
            </a:r>
            <a:r>
              <a:rPr lang="en-GB" sz="1700" dirty="0">
                <a:solidFill>
                  <a:srgbClr val="4D4D4D"/>
                </a:solidFill>
              </a:rPr>
              <a:t> and </a:t>
            </a:r>
            <a:r>
              <a:rPr lang="en-GB" sz="1700" dirty="0" err="1">
                <a:solidFill>
                  <a:srgbClr val="4D4D4D"/>
                </a:solidFill>
              </a:rPr>
              <a:t>a.municipality</a:t>
            </a:r>
            <a:r>
              <a:rPr lang="en-GB" sz="1700" dirty="0">
                <a:solidFill>
                  <a:srgbClr val="4D4D4D"/>
                </a:solidFill>
              </a:rPr>
              <a:t> =</a:t>
            </a:r>
            <a:r>
              <a:rPr lang="en-GB" sz="1700" dirty="0" err="1">
                <a:solidFill>
                  <a:srgbClr val="4D4D4D"/>
                </a:solidFill>
              </a:rPr>
              <a:t>tt.municipality</a:t>
            </a:r>
            <a:r>
              <a:rPr lang="en-GB" sz="1700" dirty="0">
                <a:solidFill>
                  <a:srgbClr val="4D4D4D"/>
                </a:solidFill>
              </a:rPr>
              <a:t>}</a:t>
            </a: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90C0C7F5-0759-4054-8B60-0C49B44E02BF}"/>
              </a:ext>
            </a:extLst>
          </p:cNvPr>
          <p:cNvSpPr/>
          <p:nvPr/>
        </p:nvSpPr>
        <p:spPr>
          <a:xfrm>
            <a:off x="10895215" y="5502161"/>
            <a:ext cx="1230110" cy="1230110"/>
          </a:xfrm>
          <a:prstGeom prst="ellipse">
            <a:avLst/>
          </a:prstGeom>
          <a:blipFill>
            <a:blip r:embed="rId3"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78C28F9-DBA6-425F-9081-7FCC67233918}"/>
              </a:ext>
            </a:extLst>
          </p:cNvPr>
          <p:cNvSpPr txBox="1"/>
          <p:nvPr/>
        </p:nvSpPr>
        <p:spPr>
          <a:xfrm flipH="1">
            <a:off x="827966" y="3121223"/>
            <a:ext cx="299836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400" dirty="0"/>
              <a:t>ALLOYS</a:t>
            </a:r>
            <a:endParaRPr lang="en-GB" sz="3400" dirty="0"/>
          </a:p>
        </p:txBody>
      </p:sp>
    </p:spTree>
    <p:extLst>
      <p:ext uri="{BB962C8B-B14F-4D97-AF65-F5344CB8AC3E}">
        <p14:creationId xmlns:p14="http://schemas.microsoft.com/office/powerpoint/2010/main" val="36022073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acco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Pacco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4.xml><?xml version="1.0" encoding="utf-8"?>
<a:theme xmlns:a="http://schemas.openxmlformats.org/drawingml/2006/main" name="2_Pacco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5.xml><?xml version="1.0" encoding="utf-8"?>
<a:theme xmlns:a="http://schemas.openxmlformats.org/drawingml/2006/main" name="3_Pacco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6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470</Words>
  <Application>Microsoft Office PowerPoint</Application>
  <PresentationFormat>Widescreen</PresentationFormat>
  <Paragraphs>64</Paragraphs>
  <Slides>8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5</vt:i4>
      </vt:variant>
      <vt:variant>
        <vt:lpstr>Titoli diapositive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Gill Sans MT</vt:lpstr>
      <vt:lpstr>Pacco</vt:lpstr>
      <vt:lpstr>Personalizza struttura</vt:lpstr>
      <vt:lpstr>1_Pacco</vt:lpstr>
      <vt:lpstr>2_Pacco</vt:lpstr>
      <vt:lpstr>3_Pacco</vt:lpstr>
      <vt:lpstr>Presentazione standard di PowerPoint</vt:lpstr>
      <vt:lpstr>Goals</vt:lpstr>
      <vt:lpstr>World and machine phenomena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Steven --</dc:creator>
  <cp:lastModifiedBy>Steven --</cp:lastModifiedBy>
  <cp:revision>10</cp:revision>
  <dcterms:created xsi:type="dcterms:W3CDTF">2020-01-23T15:53:20Z</dcterms:created>
  <dcterms:modified xsi:type="dcterms:W3CDTF">2020-01-23T18:02:31Z</dcterms:modified>
</cp:coreProperties>
</file>