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  <p:sldMasterId id="2147483720" r:id="rId3"/>
    <p:sldMasterId id="2147483732" r:id="rId4"/>
    <p:sldMasterId id="2147483744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2" r:id="rId11"/>
    <p:sldId id="263" r:id="rId12"/>
    <p:sldId id="265" r:id="rId13"/>
    <p:sldId id="269" r:id="rId14"/>
    <p:sldId id="266" r:id="rId15"/>
    <p:sldId id="267" r:id="rId16"/>
    <p:sldId id="270" r:id="rId17"/>
    <p:sldId id="268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  <a:srgbClr val="6A6A6A"/>
    <a:srgbClr val="848484"/>
    <a:srgbClr val="847B40"/>
    <a:srgbClr val="E6E6E6"/>
    <a:srgbClr val="418AB3"/>
    <a:srgbClr val="69A7C9"/>
    <a:srgbClr val="88B9D4"/>
    <a:srgbClr val="87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43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7F68-DE9B-454A-A7A9-04D83F603B49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B62-7AD3-4CC8-B860-286BDF158BE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4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6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2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0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2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9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6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2B62-7AD3-4CC8-B860-286BDF158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81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9F9C37B-1D36-470B-8223-D6C91242EC14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67C6F52A-A82B-47A2-A83A-8C4C91F2D59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471A7-A964-4BA1-ADC6-79A7C22F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9AA1BD-00DD-4CDC-AD86-5F91B736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FD103-66B5-41B6-84B9-4A141A5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0700D8-C705-4540-873F-5DFCD8AB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22A5A4-6D48-498E-935C-22126527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9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6386C-AFE9-431C-99A6-9E3036E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63FC8-E207-4397-B9DC-5176EE2A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76BF7B-49AA-47EF-B9F0-E583722A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D72CD-D2A4-4390-88AA-5E3F8A30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D5BBA8-030B-4599-B490-D4E719ED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5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F8E5-655D-456D-9830-1CBD9A1A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A4FE87-891D-418D-9633-99D3218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47EC5-C8EC-43DE-A534-7ED38D82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7839D-ADBB-47EE-8773-75A182B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B2215-E205-4DD0-95DA-CDEFBAAF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01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D36F2-1C60-4B7E-935F-8EE2EC7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F4BED-D6C8-4853-B0BE-AA507958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CB6C88-856D-4D41-B0D1-4C8FF3D1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8A222C-7556-4728-B289-6CFE6B9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31C1F9-539A-4C7F-915C-304C49F6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113FD7-2D53-48A7-813A-CB9BF9F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0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80FD3-9DF1-4378-BF55-3728807D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437113-11E5-430A-BFDC-1FC07095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414A02-D064-40CF-8A63-55A546FE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C6A6E-9496-4531-9809-70C926C4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22B9D5-DCD4-485D-A2EE-AA64192C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3D67F2-4748-46AE-A3AB-40FF1502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2B5F2F-06B2-4F7B-AC8F-82B5E88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531C20-80E9-4515-8A35-3516DD9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9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CFAE-7D55-4A11-8BE0-389D7BB8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4715D1-AD3D-4AFF-B371-8C67DD2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BE3735-6B06-4B84-A54E-7FC0492B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13F533-01A3-4671-8E80-0C2D44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A898A5-BB37-4689-8DEE-9D2D7D6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CFED67-D6E9-4142-9308-0403B711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74A9DD-8532-419F-B65A-966B0CD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7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5A1C1-9D8B-4058-9A67-3F0891FC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E2310-D759-40C4-9573-44902F4D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B9F156-BCDB-4B27-9E68-E48BC4E53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37A8F5-CA9B-48D3-90B4-46E74ED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FD4369-5D75-4701-816B-B96D7DE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18073E-8F4E-4A6D-82FA-1D6F4DB3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070A7B3-6521-4DCA-87E5-044747A908C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165FB9-F183-4406-A472-1B7450F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5A8680-CEFB-4DA1-9EFD-EDF3F0D4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2A175C-2E3C-4A91-A128-A545698D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21FAC-10DE-4672-B2D8-0E25FF5A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28E775-BD74-41FA-B406-85151B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A285C0-4450-492F-9594-975C0155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703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051D-2953-4800-8DAE-D4DA1A36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36A6C2-5556-4A63-8D24-6701B623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8D215F-B1B7-4B4B-B7C2-1968666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57243-D77A-45A4-895B-1CFFA5BD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752B9B-C032-4086-8648-CC8FB1C1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99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F3F41E-C2D0-421E-AD60-AE9C500E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461E11-90B8-4083-A282-5270FC22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73640-4443-4C60-A88D-EFE3913B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4E921B-7981-4108-B964-6D1053BC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8F7920-9914-4E4E-B9D7-F2AC38B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48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35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0A7B3-6521-4DCA-87E5-044747A908C1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24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34690-1557-4C89-A502-4959FE7FAD7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984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4976-E339-4826-83B7-FBD03F55ECF8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9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037C31-9E7A-4F99-8774-A0E530DE1A4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510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78504F-A551-4DE0-9316-4DCD1D8CC75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23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5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36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9C37B-1D36-470B-8223-D6C91242EC14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08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6F52A-A82B-47A2-A83A-8C4C91F2D59F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7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151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F070A7B3-6521-4DCA-87E5-044747A908C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3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12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AB134690-1557-4C89-A502-4959FE7FAD7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5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F7D4976-E339-4826-83B7-FBD03F55ECF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8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1037C31-9E7A-4F99-8774-A0E530DE1A4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AB134690-1557-4C89-A502-4959FE7FAD7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C278504F-A551-4DE0-9316-4DCD1D8CC75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39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66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27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9F9C37B-1D36-470B-8223-D6C91242EC14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9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67C6F52A-A82B-47A2-A83A-8C4C91F2D59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00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35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0A7B3-6521-4DCA-87E5-044747A908C1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382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26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34690-1557-4C89-A502-4959FE7FAD7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3640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4976-E339-4826-83B7-FBD03F55ECF8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1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F7D4976-E339-4826-83B7-FBD03F55ECF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037C31-9E7A-4F99-8774-A0E530DE1A4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468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78504F-A551-4DE0-9316-4DCD1D8CC752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231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69804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9216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EA64-D806-43AC-9DF2-F8C432F32B4C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0"/>
                </a:srgb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23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9C37B-1D36-470B-8223-D6C91242EC14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247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6F52A-A82B-47A2-A83A-8C4C91F2D59F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8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E1037C31-9E7A-4F99-8774-A0E530DE1A4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C278504F-A551-4DE0-9316-4DCD1D8CC75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s://it.wikipedia.org/wiki/File:Logo_Politecnico_Milano.png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hyperlink" Target="https://it.wikipedia.org/wiki/File:Logo_Politecnico_Milano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5A1617-72C1-48ED-BEEF-708C731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F2AED-28F7-4CC5-96B4-2A562E99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4929C4-4299-44FE-8056-4E4842B60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3AE9-0F60-4E9A-B5C8-17FADBDCB6E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7F1B72-2A63-419A-AB17-48CAED2BC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D265E-3ABD-4CD1-B87C-A36B1F76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0CF5-136B-4173-8248-0279B83E94C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A8DAA7-A4F2-4DC7-A740-5731793FE46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418B328-B1C4-4F36-8E83-7CA972BB29CB}"/>
              </a:ext>
            </a:extLst>
          </p:cNvPr>
          <p:cNvSpPr/>
          <p:nvPr userDrawn="1"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it.wikipedia.org/wiki/File:Logo_Politecnico_Milano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it.wikipedia.org/wiki/File:Logo_Politecnico_Milano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it.wikipedia.org/wiki/File:Logo_Politecnico_Milano.p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Logo_Politecnico_Milano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Logo_Politecnico_Milano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Logo_Politecnico_Milan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2CD7917-A02C-4A33-896D-42DA2CA86C42}"/>
              </a:ext>
            </a:extLst>
          </p:cNvPr>
          <p:cNvSpPr txBox="1"/>
          <p:nvPr/>
        </p:nvSpPr>
        <p:spPr>
          <a:xfrm>
            <a:off x="1600200" y="5045369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Marri Iacopo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Salamino Manuel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Salazar Molina Steven Alexander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024B4DF5-9983-4F64-8A31-F35F6DF3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97" y="1543120"/>
            <a:ext cx="8015206" cy="17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8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930"/>
            <a:ext cx="12192000" cy="6287728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3519948" y="324405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COMPonent diagram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BCBF3C-6803-4280-9EBA-2B61A50A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74" y="1065368"/>
            <a:ext cx="10575708" cy="61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3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232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81AA4EC-E1D1-469E-AD0E-6D9BA5A6B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685" y="1818504"/>
            <a:ext cx="9564628" cy="4518848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3519947" y="604186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MEANINGFUL 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03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232"/>
            <a:ext cx="12192000" cy="6012425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A17E5C4-15D2-4F39-B893-E35D941E71D1}"/>
              </a:ext>
            </a:extLst>
          </p:cNvPr>
          <p:cNvSpPr txBox="1">
            <a:spLocks/>
          </p:cNvSpPr>
          <p:nvPr/>
        </p:nvSpPr>
        <p:spPr>
          <a:xfrm>
            <a:off x="3519947" y="604186"/>
            <a:ext cx="5152103" cy="640091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MEANINGFUL INTERACTIONS</a:t>
            </a:r>
            <a:endParaRPr lang="en-GB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AD317E-7A7C-4C78-9986-9BC4E797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0" y="1818611"/>
            <a:ext cx="11972801" cy="4572357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5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741" y="1114278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Multi-</a:t>
            </a:r>
            <a:r>
              <a:rPr lang="it-IT" sz="1700" b="1" dirty="0" err="1">
                <a:solidFill>
                  <a:srgbClr val="4D4D4D"/>
                </a:solidFill>
              </a:rPr>
              <a:t>Tier</a:t>
            </a:r>
            <a:r>
              <a:rPr lang="it-IT" sz="1700" b="1" dirty="0">
                <a:solidFill>
                  <a:srgbClr val="4D4D4D"/>
                </a:solidFill>
              </a:rPr>
              <a:t> Architecture: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Guarantees  that  each  tier  only  deals  with  a  specific  task, creating  a  flexible  and  reusable  application</a:t>
            </a:r>
            <a:r>
              <a:rPr lang="it-IT" sz="1700" dirty="0">
                <a:solidFill>
                  <a:srgbClr val="4D4D4D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REST: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dirty="0">
                <a:solidFill>
                  <a:srgbClr val="4D4D4D"/>
                </a:solidFill>
              </a:rPr>
              <a:t>Allows </a:t>
            </a:r>
            <a:r>
              <a:rPr lang="en-GB" sz="1700" dirty="0">
                <a:solidFill>
                  <a:srgbClr val="4D4D4D"/>
                </a:solidFill>
              </a:rPr>
              <a:t>data exchange through HTTP protocol</a:t>
            </a:r>
            <a:r>
              <a:rPr lang="it-IT" sz="1700" dirty="0">
                <a:solidFill>
                  <a:srgbClr val="4D4D4D"/>
                </a:solidFill>
              </a:rPr>
              <a:t> and stateless operations improving interoperability between systems.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RDBMS: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A Relational DBMS improves accuracy, flexibility, security and guarantee an easy management.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Observer: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rgbClr val="4D4D4D"/>
                </a:solidFill>
              </a:rPr>
              <a:t>Improves the scalability of the system, making easier to add new components or functionalities.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119340" y="3044279"/>
            <a:ext cx="2415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DESIGN CHOICES AND PATTERNS</a:t>
            </a:r>
          </a:p>
        </p:txBody>
      </p:sp>
    </p:spTree>
    <p:extLst>
      <p:ext uri="{BB962C8B-B14F-4D97-AF65-F5344CB8AC3E}">
        <p14:creationId xmlns:p14="http://schemas.microsoft.com/office/powerpoint/2010/main" val="5214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819310"/>
            <a:ext cx="5826919" cy="140278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Bottom-up approach: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As a first step, implementation and testing of single component of the same subsystem.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The subsystems will be integrated and tested together.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Testing the correct behaviour of the system.</a:t>
            </a: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008989" y="3113105"/>
            <a:ext cx="262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IMPLEMENTATION PLAN</a:t>
            </a:r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C7D472-1768-4F7D-8B50-834C4D49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15" y="2251750"/>
            <a:ext cx="6973240" cy="3309541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57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819310"/>
            <a:ext cx="5826919" cy="140278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Bottom-up approach: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As a first step, implementation and testing of single component of the same subsystem.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The subsystems will be integrated and tested together.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4D4D4D"/>
                </a:solidFill>
              </a:rPr>
              <a:t>Testing the correct behaviour of the system.</a:t>
            </a: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it-IT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1008989" y="3113105"/>
            <a:ext cx="262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IMPLEMENTATION PLAN</a:t>
            </a:r>
          </a:p>
        </p:txBody>
      </p:sp>
      <p:pic>
        <p:nvPicPr>
          <p:cNvPr id="9" name="Immagine 8" descr="Immagine che contiene mappa, screenshot&#10;&#10;Descrizione generata automaticamente">
            <a:extLst>
              <a:ext uri="{FF2B5EF4-FFF2-40B4-BE49-F238E27FC236}">
                <a16:creationId xmlns:a16="http://schemas.microsoft.com/office/drawing/2014/main" id="{0F068155-E641-4C11-96B0-D8E5BF0F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53" y="2058844"/>
            <a:ext cx="5438775" cy="209550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91BF272D-51A1-4DE0-B496-3C5A04D8B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052" y="4328682"/>
            <a:ext cx="5438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6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9" y="2034489"/>
            <a:ext cx="3042338" cy="2802502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599"/>
            <a:ext cx="5826919" cy="5395669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User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[G.2] </a:t>
            </a:r>
            <a:r>
              <a:rPr lang="it-IT" sz="1700" dirty="0">
                <a:solidFill>
                  <a:srgbClr val="4D4D4D"/>
                </a:solidFill>
              </a:rPr>
              <a:t>Send notification about traffic violations.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[G.3] </a:t>
            </a:r>
            <a:r>
              <a:rPr lang="it-IT" sz="1700" dirty="0">
                <a:solidFill>
                  <a:srgbClr val="4D4D4D"/>
                </a:solidFill>
              </a:rPr>
              <a:t>Add pictures, type of the violation, GPS and time to the violation report.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Authority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[G.4]</a:t>
            </a:r>
            <a:r>
              <a:rPr lang="en-GB" sz="1700" dirty="0">
                <a:solidFill>
                  <a:srgbClr val="4D4D4D"/>
                </a:solidFill>
              </a:rPr>
              <a:t> Check the correctness of a report.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[G.5] </a:t>
            </a:r>
            <a:r>
              <a:rPr lang="en-GB" sz="1700" dirty="0">
                <a:solidFill>
                  <a:srgbClr val="4D4D4D"/>
                </a:solidFill>
              </a:rPr>
              <a:t>Generate traffic ticket from verified reports.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[G.6] </a:t>
            </a:r>
            <a:r>
              <a:rPr lang="en-GB" sz="1700" dirty="0">
                <a:solidFill>
                  <a:srgbClr val="4D4D4D"/>
                </a:solidFill>
              </a:rPr>
              <a:t>Get suggestions about how to improve urban mobility.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Common goals: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[G.1] </a:t>
            </a:r>
            <a:r>
              <a:rPr lang="en-GB" sz="1700" dirty="0">
                <a:solidFill>
                  <a:srgbClr val="4D4D4D"/>
                </a:solidFill>
              </a:rPr>
              <a:t>Access the functionalities of the application from different locations and devices.</a:t>
            </a: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[G.7] </a:t>
            </a:r>
            <a:r>
              <a:rPr lang="en-GB" sz="1700" dirty="0">
                <a:solidFill>
                  <a:srgbClr val="4D4D4D"/>
                </a:solidFill>
              </a:rPr>
              <a:t>Access information about unsafe areas.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[G.8] </a:t>
            </a:r>
            <a:r>
              <a:rPr lang="en-GB" sz="1700" dirty="0">
                <a:solidFill>
                  <a:srgbClr val="4D4D4D"/>
                </a:solidFill>
              </a:rPr>
              <a:t>Access statistics about effectiveness of SafeStreets.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[G.9] </a:t>
            </a:r>
            <a:r>
              <a:rPr lang="en-GB" sz="1700" dirty="0">
                <a:solidFill>
                  <a:srgbClr val="4D4D4D"/>
                </a:solidFill>
              </a:rPr>
              <a:t>Access statistics about violations.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dirty="0">
              <a:solidFill>
                <a:srgbClr val="4D4D4D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8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DB58F7-1B27-4F7E-AC38-7C340824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dirty="0"/>
              <a:t>World and machine phenomena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8FA1F-DFD2-4433-B77C-01F498CD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43" y="2132206"/>
            <a:ext cx="2888487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World Phenomena</a:t>
            </a:r>
          </a:p>
          <a:p>
            <a:r>
              <a:rPr lang="it-IT" dirty="0">
                <a:solidFill>
                  <a:srgbClr val="4D4D4D"/>
                </a:solidFill>
              </a:rPr>
              <a:t>A person leaves the car in an inappropiate place.</a:t>
            </a:r>
          </a:p>
          <a:p>
            <a:r>
              <a:rPr lang="it-IT" dirty="0">
                <a:solidFill>
                  <a:srgbClr val="4D4D4D"/>
                </a:solidFill>
              </a:rPr>
              <a:t>A User </a:t>
            </a:r>
            <a:r>
              <a:rPr lang="en-GB" dirty="0">
                <a:solidFill>
                  <a:srgbClr val="4D4D4D"/>
                </a:solidFill>
              </a:rPr>
              <a:t>witnesses a traffic violation.</a:t>
            </a:r>
          </a:p>
          <a:p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0E1642A-4752-4DD1-82EF-1DB9EE45ED90}"/>
              </a:ext>
            </a:extLst>
          </p:cNvPr>
          <p:cNvSpPr/>
          <p:nvPr/>
        </p:nvSpPr>
        <p:spPr>
          <a:xfrm>
            <a:off x="11002898" y="5609844"/>
            <a:ext cx="1122426" cy="1122426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25F32D4-F919-4006-AAF0-8246D1FF6D13}"/>
              </a:ext>
            </a:extLst>
          </p:cNvPr>
          <p:cNvSpPr txBox="1">
            <a:spLocks/>
          </p:cNvSpPr>
          <p:nvPr/>
        </p:nvSpPr>
        <p:spPr>
          <a:xfrm>
            <a:off x="4651756" y="2191969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100" b="1" u="sng" dirty="0">
                <a:solidFill>
                  <a:srgbClr val="4D4D4D"/>
                </a:solidFill>
              </a:rPr>
              <a:t>Shared Phenomena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 User sends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An Authority verifies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details about a report.</a:t>
            </a:r>
          </a:p>
          <a:p>
            <a:r>
              <a:rPr lang="it-IT" sz="2100" dirty="0">
                <a:solidFill>
                  <a:srgbClr val="4D4D4D"/>
                </a:solidFill>
              </a:rPr>
              <a:t>SafeStreets shows safe/unsafe areas.</a:t>
            </a:r>
          </a:p>
          <a:p>
            <a:pPr marL="0" indent="0" algn="ctr">
              <a:buNone/>
            </a:pPr>
            <a:br>
              <a:rPr lang="it-IT" dirty="0">
                <a:solidFill>
                  <a:srgbClr val="404040"/>
                </a:solidFill>
              </a:rPr>
            </a:br>
            <a:endParaRPr lang="it-IT" dirty="0">
              <a:solidFill>
                <a:srgbClr val="40404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C302C43-6B3C-4865-8DD1-089089313485}"/>
              </a:ext>
            </a:extLst>
          </p:cNvPr>
          <p:cNvSpPr txBox="1">
            <a:spLocks/>
          </p:cNvSpPr>
          <p:nvPr/>
        </p:nvSpPr>
        <p:spPr>
          <a:xfrm>
            <a:off x="7540243" y="2132206"/>
            <a:ext cx="2888487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u="sng" dirty="0">
                <a:solidFill>
                  <a:srgbClr val="4D4D4D"/>
                </a:solidFill>
              </a:rPr>
              <a:t>Machine Phenomena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computes statistics.</a:t>
            </a:r>
          </a:p>
          <a:p>
            <a:r>
              <a:rPr lang="it-IT" dirty="0">
                <a:solidFill>
                  <a:srgbClr val="4D4D4D"/>
                </a:solidFill>
              </a:rPr>
              <a:t>SafeStreets stores received reports.</a:t>
            </a:r>
            <a:endParaRPr lang="en-GB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User Use case Diagram</a:t>
            </a:r>
            <a:endParaRPr lang="en-GB" dirty="0"/>
          </a:p>
        </p:txBody>
      </p:sp>
      <p:pic>
        <p:nvPicPr>
          <p:cNvPr id="22" name="Immagine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BED7F86-01C2-4BF6-9E50-AEE877F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64" y="1903572"/>
            <a:ext cx="9289585" cy="4572396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9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Authority Use case Diagram</a:t>
            </a:r>
            <a:endParaRPr lang="en-GB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5EFFA78-4DD2-40FB-BA45-F3A7118E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6" y="1842966"/>
            <a:ext cx="9396274" cy="4900085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0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[R.6] </a:t>
            </a:r>
            <a:r>
              <a:rPr lang="it-IT" sz="1700" dirty="0">
                <a:solidFill>
                  <a:srgbClr val="4D4D4D"/>
                </a:solidFill>
              </a:rPr>
              <a:t>The System must compute the trustness of reports.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[R.20]</a:t>
            </a:r>
            <a:r>
              <a:rPr lang="en-GB" sz="1700" dirty="0">
                <a:solidFill>
                  <a:srgbClr val="4D4D4D"/>
                </a:solidFill>
              </a:rPr>
              <a:t> The System must communicate with the Authority TrafficTicket Service in order to generate a traffic ticket.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[R.21] </a:t>
            </a:r>
            <a:r>
              <a:rPr lang="en-GB" sz="1700" dirty="0">
                <a:solidFill>
                  <a:srgbClr val="4D4D4D"/>
                </a:solidFill>
              </a:rPr>
              <a:t>The System shall allow the User to send taken pictures by accessing the camera from the SafeStreets application</a:t>
            </a:r>
            <a:r>
              <a:rPr lang="it-IT" sz="1700" dirty="0">
                <a:solidFill>
                  <a:srgbClr val="4D4D4D"/>
                </a:solidFill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[R.22] </a:t>
            </a:r>
            <a:r>
              <a:rPr lang="en-GB" sz="1700" dirty="0">
                <a:solidFill>
                  <a:srgbClr val="4D4D4D"/>
                </a:solidFill>
              </a:rPr>
              <a:t>The System must keep its information about statistics up-to-date with all the reports it received.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[R.23] </a:t>
            </a:r>
            <a:r>
              <a:rPr lang="en-GB" sz="1700" dirty="0">
                <a:solidFill>
                  <a:srgbClr val="4D4D4D"/>
                </a:solidFill>
              </a:rPr>
              <a:t>The  System  must  generate  suggestions  based  on  the actual information and the actual urban situation.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698564" y="3127963"/>
            <a:ext cx="3257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REQUIREMENTS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45590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DD2196-2D68-4FB7-B303-165526A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257"/>
            <a:ext cx="3425530" cy="3155486"/>
          </a:xfrm>
          <a:prstGeom prst="ellipse">
            <a:avLst/>
          </a:prstGeom>
          <a:noFill/>
          <a:ln w="6985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2C5F9-CE3B-46EC-B8C1-3925BEFF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895" y="577881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[D.3] </a:t>
            </a:r>
            <a:r>
              <a:rPr lang="en-GB" sz="1700" dirty="0">
                <a:solidFill>
                  <a:srgbClr val="4D4D4D"/>
                </a:solidFill>
              </a:rPr>
              <a:t>The  GPS  is  assumed  to  be  subject  to  a  maximum  error  of  20meters.</a:t>
            </a:r>
          </a:p>
          <a:p>
            <a:pPr marL="0" indent="0">
              <a:lnSpc>
                <a:spcPct val="90000"/>
              </a:lnSpc>
              <a:buNone/>
            </a:pPr>
            <a:endParaRPr lang="it-IT" sz="1700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[D.5]</a:t>
            </a:r>
            <a:r>
              <a:rPr lang="en-GB" sz="1700" dirty="0">
                <a:solidFill>
                  <a:srgbClr val="4D4D4D"/>
                </a:solidFill>
              </a:rPr>
              <a:t> Information obtained by Municipality are supposed to be correct.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700" b="1" dirty="0">
                <a:solidFill>
                  <a:srgbClr val="4D4D4D"/>
                </a:solidFill>
              </a:rPr>
              <a:t>[D.7] </a:t>
            </a:r>
            <a:r>
              <a:rPr lang="en-GB" sz="1700" dirty="0">
                <a:solidFill>
                  <a:srgbClr val="4D4D4D"/>
                </a:solidFill>
              </a:rPr>
              <a:t>Is assumed that the camera used by the User’s device is working properly.</a:t>
            </a:r>
            <a:r>
              <a:rPr lang="it-IT" sz="1700" dirty="0">
                <a:solidFill>
                  <a:srgbClr val="4D4D4D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 b="1" dirty="0">
              <a:solidFill>
                <a:srgbClr val="4D4D4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rgbClr val="4D4D4D"/>
                </a:solidFill>
              </a:rPr>
              <a:t>[D.9] </a:t>
            </a:r>
            <a:r>
              <a:rPr lang="en-GB" sz="1700" dirty="0">
                <a:solidFill>
                  <a:srgbClr val="4D4D4D"/>
                </a:solidFill>
              </a:rPr>
              <a:t>Is assumed that the Municipality offers an API to access their urban mobility data.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0C0C7F5-0759-4054-8B60-0C49B44E02BF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C28F9-DBA6-425F-9081-7FCC67233918}"/>
              </a:ext>
            </a:extLst>
          </p:cNvPr>
          <p:cNvSpPr txBox="1"/>
          <p:nvPr/>
        </p:nvSpPr>
        <p:spPr>
          <a:xfrm flipH="1">
            <a:off x="827966" y="3121223"/>
            <a:ext cx="29983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dirty="0"/>
              <a:t>ASSUMPTIONS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78178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5072"/>
            <a:ext cx="12192000" cy="6071746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3218016" y="527883"/>
            <a:ext cx="5755968" cy="592994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ALLOY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Segnaposto contenuto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778B3A4-908D-478E-A020-2109CFF6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4552" y="1254024"/>
            <a:ext cx="9714518" cy="5478247"/>
          </a:xfrm>
        </p:spPr>
      </p:pic>
    </p:spTree>
    <p:extLst>
      <p:ext uri="{BB962C8B-B14F-4D97-AF65-F5344CB8AC3E}">
        <p14:creationId xmlns:p14="http://schemas.microsoft.com/office/powerpoint/2010/main" val="20078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>
            <a:extLst>
              <a:ext uri="{FF2B5EF4-FFF2-40B4-BE49-F238E27FC236}">
                <a16:creationId xmlns:a16="http://schemas.microsoft.com/office/drawing/2014/main" id="{5159A273-870F-45B5-9101-1CA0212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12192000" cy="5717457"/>
          </a:xfrm>
          <a:ln>
            <a:noFill/>
          </a:ln>
        </p:spPr>
        <p:txBody>
          <a:bodyPr/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21" name="Titolo 6">
            <a:extLst>
              <a:ext uri="{FF2B5EF4-FFF2-40B4-BE49-F238E27FC236}">
                <a16:creationId xmlns:a16="http://schemas.microsoft.com/office/drawing/2014/main" id="{49243CB4-EAC5-4512-917A-CDFEC65C8DC4}"/>
              </a:ext>
            </a:extLst>
          </p:cNvPr>
          <p:cNvSpPr txBox="1">
            <a:spLocks/>
          </p:cNvSpPr>
          <p:nvPr/>
        </p:nvSpPr>
        <p:spPr>
          <a:xfrm>
            <a:off x="2372032" y="789039"/>
            <a:ext cx="7447935" cy="860322"/>
          </a:xfrm>
          <a:prstGeom prst="rect">
            <a:avLst/>
          </a:prstGeom>
          <a:solidFill>
            <a:schemeClr val="bg1"/>
          </a:solidFill>
          <a:ln w="1587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System overview</a:t>
            </a:r>
            <a:endParaRPr lang="en-GB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43BAF3E-8D53-4EB3-9D0C-75E34D6C44CC}"/>
              </a:ext>
            </a:extLst>
          </p:cNvPr>
          <p:cNvSpPr/>
          <p:nvPr/>
        </p:nvSpPr>
        <p:spPr>
          <a:xfrm>
            <a:off x="10895215" y="5502161"/>
            <a:ext cx="1230110" cy="1230110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monitor, schermo, nero, computer&#10;&#10;Descrizione generata automaticamente">
            <a:extLst>
              <a:ext uri="{FF2B5EF4-FFF2-40B4-BE49-F238E27FC236}">
                <a16:creationId xmlns:a16="http://schemas.microsoft.com/office/drawing/2014/main" id="{C43AA1F3-9C0A-4899-9ACD-9C011835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235" y="2247006"/>
            <a:ext cx="8201527" cy="36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967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4.xml><?xml version="1.0" encoding="utf-8"?>
<a:theme xmlns:a="http://schemas.openxmlformats.org/drawingml/2006/main" name="2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5.xml><?xml version="1.0" encoding="utf-8"?>
<a:theme xmlns:a="http://schemas.openxmlformats.org/drawingml/2006/main" name="3_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571</Words>
  <Application>Microsoft Office PowerPoint</Application>
  <PresentationFormat>Widescreen</PresentationFormat>
  <Paragraphs>102</Paragraphs>
  <Slides>15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Pacco</vt:lpstr>
      <vt:lpstr>Personalizza struttura</vt:lpstr>
      <vt:lpstr>1_Pacco</vt:lpstr>
      <vt:lpstr>2_Pacco</vt:lpstr>
      <vt:lpstr>3_Pacco</vt:lpstr>
      <vt:lpstr>Presentazione standard di PowerPoint</vt:lpstr>
      <vt:lpstr>Goals</vt:lpstr>
      <vt:lpstr>World and machine phenomena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Steven --</dc:creator>
  <cp:lastModifiedBy>Steven --</cp:lastModifiedBy>
  <cp:revision>32</cp:revision>
  <dcterms:created xsi:type="dcterms:W3CDTF">2020-01-23T15:53:20Z</dcterms:created>
  <dcterms:modified xsi:type="dcterms:W3CDTF">2020-01-27T00:03:51Z</dcterms:modified>
</cp:coreProperties>
</file>