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9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6A6A6A"/>
    <a:srgbClr val="848484"/>
    <a:srgbClr val="847B40"/>
    <a:srgbClr val="E6E6E6"/>
    <a:srgbClr val="418AB3"/>
    <a:srgbClr val="69A7C9"/>
    <a:srgbClr val="88B9D4"/>
    <a:srgbClr val="87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43" autoAdjust="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7F68-DE9B-454A-A7A9-04D83F603B4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B62-7AD3-4CC8-B860-286BDF158B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3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9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1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324DE25-44CA-4D21-B05B-72F80FB80CD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2B6F3389-AFA6-4C34-8E6E-E8640B531D6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471A7-A964-4BA1-ADC6-79A7C22F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AA1BD-00DD-4CDC-AD86-5F91B736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FD103-66B5-41B6-84B9-4A141A5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DFFE-FEDA-4CB9-A2C7-495319A82474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700D8-C705-4540-873F-5DFCD8A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2A5A4-6D48-498E-935C-2212652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6386C-AFE9-431C-99A6-9E3036E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3FC8-E207-4397-B9DC-5176EE2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6BF7B-49AA-47EF-B9F0-E583722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2834-DB18-485D-8790-F573ACD7FE56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D72CD-D2A4-4390-88AA-5E3F8A3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5BBA8-030B-4599-B490-D4E719E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8E5-655D-456D-9830-1CBD9A1A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4FE87-891D-418D-9633-99D3218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47EC5-C8EC-43DE-A534-7ED38D8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EADE-441F-4F9E-8DD7-7C6DFDF35AF2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7839D-ADBB-47EE-8773-75A182B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B2215-E205-4DD0-95DA-CDEFB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1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D36F2-1C60-4B7E-935F-8EE2EC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F4BED-D6C8-4853-B0BE-AA507958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CB6C88-856D-4D41-B0D1-4C8FF3D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8A222C-7556-4728-B289-6CFE6B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8D49-2973-4676-BB35-824D7DC0C4CE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31C1F9-539A-4C7F-915C-304C49F6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3FD7-2D53-48A7-813A-CB9BF9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80FD3-9DF1-4378-BF55-3728807D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37113-11E5-430A-BFDC-1FC0709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14A02-D064-40CF-8A63-55A546FE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C6A6E-9496-4531-9809-70C926C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2B9D5-DCD4-485D-A2EE-AA64192C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D67F2-4748-46AE-A3AB-40FF15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40F1-5309-4136-AE9B-B8482A5E3386}" type="datetime1">
              <a:rPr lang="en-US" smtClean="0"/>
              <a:t>1/28/2020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B5F2F-06B2-4F7B-AC8F-82B5E88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31C20-80E9-4515-8A35-3516DD9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9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CFAE-7D55-4A11-8BE0-389D7BB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715D1-AD3D-4AFF-B371-8C67DD2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A62-023D-4D3B-9F09-4A8EF2F086D7}" type="datetime1">
              <a:rPr lang="en-US" smtClean="0"/>
              <a:t>1/28/2020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E3735-6B06-4B84-A54E-7FC0492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3F533-01A3-4671-8E80-0C2D44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A898A5-BB37-4689-8DEE-9D2D7D6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1CC8-D3C1-4AE2-88B4-DF0DF7BF07D9}" type="datetime1">
              <a:rPr lang="en-US" smtClean="0"/>
              <a:t>1/28/2020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CFED67-D6E9-4142-9308-0403B71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4A9DD-8532-419F-B65A-966B0CD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7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A1C1-9D8B-4058-9A67-3F0891F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E2310-D759-40C4-9573-44902F4D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B9F156-BCDB-4B27-9E68-E48BC4E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7A8F5-CA9B-48D3-90B4-46E74ED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0B07-2FD8-443D-8635-52DF0E1F85D2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D4369-5D75-4701-816B-B96D7DE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18073E-8F4E-4A6D-82FA-1D6F4DB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7A08EA2C-B015-4E4F-BF8F-0FFCC7CF658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65FB9-F183-4406-A472-1B7450F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5A8680-CEFB-4DA1-9EFD-EDF3F0D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2A175C-2E3C-4A91-A128-A545698D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21FAC-10DE-4672-B2D8-0E25FF5A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76AB-9DDB-4A5B-B652-8699FFAE584F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8E775-BD74-41FA-B406-85151B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285C0-4450-492F-9594-975C015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03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051D-2953-4800-8DAE-D4DA1A3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36A6C2-5556-4A63-8D24-6701B62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215F-B1B7-4B4B-B7C2-1968666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93B8-478A-4AFD-9BAF-F4A1938509A5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57243-D77A-45A4-895B-1CFFA5B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52B9B-C032-4086-8648-CC8FB1C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F3F41E-C2D0-421E-AD60-AE9C500E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61E11-90B8-4083-A282-5270FC2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3640-4443-4C60-A88D-EFE3913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883-8CC2-4974-93B3-F01EA011B9B1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921B-7981-4108-B964-6D1053B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F7920-9914-4E4E-B9D7-F2AC38B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48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E78F-48A4-44E3-95B6-82A5F2A62D2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24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E6D21-2388-4EAD-9480-278B9E57BC8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041CB-85A8-41F3-9BAA-9405489F0EC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A34A4F-2D76-4EEE-A841-FE56862C84B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09EC8-E24B-461C-BB58-46D83AC4908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1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829FE-6CD8-4F05-9007-ADD1814BD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0C1B550-7D3B-401B-AD44-0282B9A3BC3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3A674-5E74-4298-8BA4-088FFAE3C3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209AA-9B31-48CF-BE3B-311A384EFFF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36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1A4A3-A6FF-4C14-A59E-284247719B6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08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839CC-F961-466A-9AC3-D3A254FF25D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1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8FB55B8-9970-4A09-A6A6-73D2122FBA4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90D9EA7A-B793-4C69-A2AC-4D3DF024828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2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2049766-F3B9-452F-A446-A18816B35A8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1A94159-AF8F-41BD-B297-ADAF66EFA2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39C3CB84-F12C-4106-8CEC-AA041F6FF97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87B12D9-B58D-4923-82F2-54CB866DD99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301888E-68A8-42C2-88FB-F2D93B722A6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3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BD8D49-E46E-4199-86E1-2B6A83A6D39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C3A5D7-3665-42B8-9BA9-9441424803C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7C52034-7E23-414C-ACD8-26BC9370B70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9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DF39DDD-AE9E-4401-894A-77CF3E01C47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EB9DE-18EF-40D0-BC43-E3673540A5A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2800F-52A7-4400-82EE-3CC6E11CBF4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26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37290-126C-44FE-94CB-4EC108EBD58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64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27960-AF04-4009-B06C-0D083F1CC50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BC61C91F-1EDD-457F-B0A8-460A84C6CF7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C8224-B401-4FEC-95E4-021230F719C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73004-7E45-460F-BB1D-AA98DDD5075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B70895-1D8C-4A95-9B9F-C01145E18419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2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61FAE-3127-4538-92E0-724C77C32EA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2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DA4B-BEB3-462A-8543-2386196F072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47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23B94-0A8F-4430-81C2-CE597216A45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D2970B9C-7D16-4FAF-B3EB-D6784F747DA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20AAC54-6428-4C85-BFB9-B2746ED9243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BC41058-14D7-4828-99ED-4868656C8D9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2234D1-E3DE-4010-8558-FC58E847D35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https://it.wikipedia.org/wiki/File:Logo_Politecnico_Milano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A1617-72C1-48ED-BEEF-708C731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F2AED-28F7-4CC5-96B4-2A562E99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929C4-4299-44FE-8056-4E4842B6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D752-9F68-495B-8845-C87F2D6E92B8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F1B72-2A63-419A-AB17-48CAED2B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D265E-3ABD-4CD1-B87C-A36B1F76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A8DAA7-A4F2-4DC7-A740-5731793FE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t.wikipedia.org/wiki/File:Logo_Politecnico_Milano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File:Logo_Politecnico_Milano.png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CD7917-A02C-4A33-896D-42DA2CA86C42}"/>
              </a:ext>
            </a:extLst>
          </p:cNvPr>
          <p:cNvSpPr txBox="1"/>
          <p:nvPr/>
        </p:nvSpPr>
        <p:spPr>
          <a:xfrm>
            <a:off x="1600200" y="5045369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Marri Iacopo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Salamino Manuel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Salazar Molina Steven Alexander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24B4DF5-9983-4F64-8A31-F35F6DF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97" y="1543120"/>
            <a:ext cx="8015206" cy="1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410"/>
            <a:ext cx="12192000" cy="6287728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519948" y="324405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COMPonent diagram</a:t>
            </a:r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BCBF3C-6803-4280-9EBA-2B61A50A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9" y="1137205"/>
            <a:ext cx="10509033" cy="5799453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1AA4EC-E1D1-469E-AD0E-6D9BA5A6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85" y="1818504"/>
            <a:ext cx="9564628" cy="4518848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0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AD317E-7A7C-4C78-9986-9BC4E797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0" y="1818611"/>
            <a:ext cx="11972801" cy="4572357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741" y="1114278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Multi-</a:t>
            </a:r>
            <a:r>
              <a:rPr lang="it-IT" sz="1700" b="1" dirty="0" err="1">
                <a:solidFill>
                  <a:srgbClr val="4D4D4D"/>
                </a:solidFill>
              </a:rPr>
              <a:t>Tier</a:t>
            </a:r>
            <a:r>
              <a:rPr lang="it-IT" sz="1700" b="1" dirty="0">
                <a:solidFill>
                  <a:srgbClr val="4D4D4D"/>
                </a:solidFill>
              </a:rPr>
              <a:t> Architecture: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Guarantees  that  each  tier  only  deals  with  a  specific  task, creating  a  flexible  and  reusable  application</a:t>
            </a:r>
            <a:r>
              <a:rPr lang="it-IT" sz="1700" dirty="0">
                <a:solidFill>
                  <a:srgbClr val="4D4D4D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4D4D4D"/>
                </a:solidFill>
              </a:rPr>
              <a:t>Allows </a:t>
            </a:r>
            <a:r>
              <a:rPr lang="en-GB" sz="1700" dirty="0">
                <a:solidFill>
                  <a:srgbClr val="4D4D4D"/>
                </a:solidFill>
              </a:rPr>
              <a:t>data exchange through HTTP protocol</a:t>
            </a:r>
            <a:r>
              <a:rPr lang="it-IT" sz="1700" dirty="0">
                <a:solidFill>
                  <a:srgbClr val="4D4D4D"/>
                </a:solidFill>
              </a:rPr>
              <a:t> and stateless operations improving interoperability between systems.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RDBMS: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A Relational DBMS improves accuracy, flexibility, security and guarantee an easy management.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Observer: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Improves the scalability of the system, making easier to add new components or functionalities.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119340" y="3044279"/>
            <a:ext cx="241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DESIGN CHOICES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5214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C7D472-1768-4F7D-8B50-834C4D49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5" y="2251750"/>
            <a:ext cx="6973240" cy="330954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9" name="Immagine 8" descr="Immagine che contiene mappa, screenshot&#10;&#10;Descrizione generata automaticamente">
            <a:extLst>
              <a:ext uri="{FF2B5EF4-FFF2-40B4-BE49-F238E27FC236}">
                <a16:creationId xmlns:a16="http://schemas.microsoft.com/office/drawing/2014/main" id="{0F068155-E641-4C11-96B0-D8E5BF0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53" y="2058844"/>
            <a:ext cx="5438775" cy="2095500"/>
          </a:xfrm>
          <a:prstGeom prst="rect">
            <a:avLst/>
          </a:prstGeom>
        </p:spPr>
      </p:pic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1BF272D-51A1-4DE0-B496-3C5A04D8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52" y="4328682"/>
            <a:ext cx="5438775" cy="20955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6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IMPLEMENTATION PLAN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0D66FDFF-C3BD-45C6-A413-AA8C2031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2540"/>
              </p:ext>
            </p:extLst>
          </p:nvPr>
        </p:nvGraphicFramePr>
        <p:xfrm>
          <a:off x="1687870" y="1889704"/>
          <a:ext cx="9140669" cy="4216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2254">
                  <a:extLst>
                    <a:ext uri="{9D8B030D-6E8A-4147-A177-3AD203B41FA5}">
                      <a16:colId xmlns:a16="http://schemas.microsoft.com/office/drawing/2014/main" val="3907162729"/>
                    </a:ext>
                  </a:extLst>
                </a:gridCol>
                <a:gridCol w="3641525">
                  <a:extLst>
                    <a:ext uri="{9D8B030D-6E8A-4147-A177-3AD203B41FA5}">
                      <a16:colId xmlns:a16="http://schemas.microsoft.com/office/drawing/2014/main" val="710595246"/>
                    </a:ext>
                  </a:extLst>
                </a:gridCol>
                <a:gridCol w="3046890">
                  <a:extLst>
                    <a:ext uri="{9D8B030D-6E8A-4147-A177-3AD203B41FA5}">
                      <a16:colId xmlns:a16="http://schemas.microsoft.com/office/drawing/2014/main" val="2033336294"/>
                    </a:ext>
                  </a:extLst>
                </a:gridCol>
              </a:tblGrid>
              <a:tr h="94190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Functionality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Importance</a:t>
                      </a:r>
                      <a:r>
                        <a:rPr lang="it-IT" dirty="0"/>
                        <a:t> for the customer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Difficulty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implementation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16347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Sign</a:t>
                      </a:r>
                      <a:r>
                        <a:rPr lang="it-IT" dirty="0"/>
                        <a:t> up and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7412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/>
                        <a:t>Report a violation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8052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old</a:t>
                      </a:r>
                      <a:r>
                        <a:rPr lang="it-IT" dirty="0"/>
                        <a:t> reports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57909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68811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Suggestions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9751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Safe/Unsafe areas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4904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1145412" y="2813945"/>
            <a:ext cx="9901176" cy="1230110"/>
          </a:xfrm>
          <a:prstGeom prst="rect">
            <a:avLst/>
          </a:prstGeom>
          <a:solidFill>
            <a:schemeClr val="bg1"/>
          </a:solidFill>
          <a:ln w="15875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9" y="2034489"/>
            <a:ext cx="3042338" cy="2802502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34269"/>
            <a:ext cx="5826919" cy="539566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User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[G.2] </a:t>
            </a:r>
            <a:r>
              <a:rPr lang="it-IT" sz="1700" dirty="0">
                <a:solidFill>
                  <a:srgbClr val="4D4D4D"/>
                </a:solidFill>
              </a:rPr>
              <a:t>Send notification about traffic violations.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[G.3] </a:t>
            </a:r>
            <a:r>
              <a:rPr lang="it-IT" sz="1700" dirty="0">
                <a:solidFill>
                  <a:srgbClr val="4D4D4D"/>
                </a:solidFill>
              </a:rPr>
              <a:t>Add pictures, type of the violation, GPS and time to the violation report.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Authority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[G.4]</a:t>
            </a:r>
            <a:r>
              <a:rPr lang="en-GB" sz="1700" dirty="0">
                <a:solidFill>
                  <a:srgbClr val="4D4D4D"/>
                </a:solidFill>
              </a:rPr>
              <a:t> Check the correctness of a report.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[G.5] </a:t>
            </a:r>
            <a:r>
              <a:rPr lang="en-GB" sz="1700" dirty="0">
                <a:solidFill>
                  <a:srgbClr val="4D4D4D"/>
                </a:solidFill>
              </a:rPr>
              <a:t>Generate traffic ticket from verified reports.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[G.6] </a:t>
            </a:r>
            <a:r>
              <a:rPr lang="en-GB" sz="1700" dirty="0">
                <a:solidFill>
                  <a:srgbClr val="4D4D4D"/>
                </a:solidFill>
              </a:rPr>
              <a:t>Get suggestions about how to improve urban mobility.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Common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[G.1] </a:t>
            </a:r>
            <a:r>
              <a:rPr lang="en-GB" sz="1700" dirty="0">
                <a:solidFill>
                  <a:srgbClr val="4D4D4D"/>
                </a:solidFill>
              </a:rPr>
              <a:t>Access the functionalities of the application from different locations and devices.</a:t>
            </a: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[G.7] </a:t>
            </a:r>
            <a:r>
              <a:rPr lang="en-GB" sz="1700" dirty="0">
                <a:solidFill>
                  <a:srgbClr val="4D4D4D"/>
                </a:solidFill>
              </a:rPr>
              <a:t>Access information about unsafe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[G.8] </a:t>
            </a:r>
            <a:r>
              <a:rPr lang="en-GB" sz="1700" dirty="0">
                <a:solidFill>
                  <a:srgbClr val="4D4D4D"/>
                </a:solidFill>
              </a:rPr>
              <a:t>Access statistics about effectiveness of SafeStreets.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[G.9] </a:t>
            </a:r>
            <a:r>
              <a:rPr lang="en-GB" sz="1700" dirty="0">
                <a:solidFill>
                  <a:srgbClr val="4D4D4D"/>
                </a:solidFill>
              </a:rPr>
              <a:t>Access statistics about violations.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8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DB58F7-1B27-4F7E-AC38-7C340824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dirty="0"/>
              <a:t>World and machine phenomena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8FA1F-DFD2-4433-B77C-01F498CD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43" y="2132206"/>
            <a:ext cx="2888487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World Phenomena</a:t>
            </a:r>
          </a:p>
          <a:p>
            <a:r>
              <a:rPr lang="it-IT" dirty="0">
                <a:solidFill>
                  <a:srgbClr val="4D4D4D"/>
                </a:solidFill>
              </a:rPr>
              <a:t>A person leaves the car in an inappropiate place.</a:t>
            </a:r>
          </a:p>
          <a:p>
            <a:r>
              <a:rPr lang="it-IT" dirty="0">
                <a:solidFill>
                  <a:srgbClr val="4D4D4D"/>
                </a:solidFill>
              </a:rPr>
              <a:t>A User </a:t>
            </a:r>
            <a:r>
              <a:rPr lang="en-GB" dirty="0">
                <a:solidFill>
                  <a:srgbClr val="4D4D4D"/>
                </a:solidFill>
              </a:rPr>
              <a:t>witnesses a traffic violation.</a:t>
            </a:r>
          </a:p>
          <a:p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E1642A-4752-4DD1-82EF-1DB9EE45ED90}"/>
              </a:ext>
            </a:extLst>
          </p:cNvPr>
          <p:cNvSpPr/>
          <p:nvPr/>
        </p:nvSpPr>
        <p:spPr>
          <a:xfrm>
            <a:off x="11002898" y="5609844"/>
            <a:ext cx="1122426" cy="1122426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25F32D4-F919-4006-AAF0-8246D1FF6D13}"/>
              </a:ext>
            </a:extLst>
          </p:cNvPr>
          <p:cNvSpPr txBox="1">
            <a:spLocks/>
          </p:cNvSpPr>
          <p:nvPr/>
        </p:nvSpPr>
        <p:spPr>
          <a:xfrm>
            <a:off x="4651756" y="2191969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100" b="1" u="sng" dirty="0">
                <a:solidFill>
                  <a:srgbClr val="4D4D4D"/>
                </a:solidFill>
              </a:rPr>
              <a:t>Shared Phenomena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 User sends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An Authority verifies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details about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safe/unsafe areas.</a:t>
            </a:r>
          </a:p>
          <a:p>
            <a:pPr marL="0" indent="0" algn="ctr">
              <a:buNone/>
            </a:pPr>
            <a:br>
              <a:rPr lang="it-IT" dirty="0">
                <a:solidFill>
                  <a:srgbClr val="404040"/>
                </a:solidFill>
              </a:rPr>
            </a:br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C302C43-6B3C-4865-8DD1-089089313485}"/>
              </a:ext>
            </a:extLst>
          </p:cNvPr>
          <p:cNvSpPr txBox="1">
            <a:spLocks/>
          </p:cNvSpPr>
          <p:nvPr/>
        </p:nvSpPr>
        <p:spPr>
          <a:xfrm>
            <a:off x="7540243" y="2132206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Machine Phenomena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computes statistics.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stores received reports.</a:t>
            </a:r>
            <a:endParaRPr lang="en-GB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User Use case Diagram</a:t>
            </a:r>
            <a:endParaRPr lang="en-GB" dirty="0"/>
          </a:p>
        </p:txBody>
      </p:sp>
      <p:pic>
        <p:nvPicPr>
          <p:cNvPr id="22" name="Immagine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BED7F86-01C2-4BF6-9E50-AEE877F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64" y="1903572"/>
            <a:ext cx="9289585" cy="4572396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Authority Use case Diagram</a:t>
            </a:r>
            <a:endParaRPr lang="en-GB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5EFFA78-4DD2-40FB-BA45-F3A7118E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6" y="1842966"/>
            <a:ext cx="9396274" cy="490008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[R.6] </a:t>
            </a:r>
            <a:r>
              <a:rPr lang="it-IT" sz="1700" dirty="0">
                <a:solidFill>
                  <a:srgbClr val="4D4D4D"/>
                </a:solidFill>
              </a:rPr>
              <a:t>The System must compute the trustness of reports.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[R.20]</a:t>
            </a:r>
            <a:r>
              <a:rPr lang="en-GB" sz="1700" dirty="0">
                <a:solidFill>
                  <a:srgbClr val="4D4D4D"/>
                </a:solidFill>
              </a:rPr>
              <a:t> The System must communicate with the Authority TrafficTicket Service in order to generate a traffic ticket.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[R.21] </a:t>
            </a:r>
            <a:r>
              <a:rPr lang="en-GB" sz="1700" dirty="0">
                <a:solidFill>
                  <a:srgbClr val="4D4D4D"/>
                </a:solidFill>
              </a:rPr>
              <a:t>The System shall allow the User to send taken pictures by accessing the camera from the SafeStreets application</a:t>
            </a:r>
            <a:r>
              <a:rPr lang="it-IT" sz="1700" dirty="0">
                <a:solidFill>
                  <a:srgbClr val="4D4D4D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[R.22] </a:t>
            </a:r>
            <a:r>
              <a:rPr lang="en-GB" sz="1700" dirty="0">
                <a:solidFill>
                  <a:srgbClr val="4D4D4D"/>
                </a:solidFill>
              </a:rPr>
              <a:t>The System must keep its information about statistics up-to-date with all the reports it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[R.23] </a:t>
            </a:r>
            <a:r>
              <a:rPr lang="en-GB" sz="1700" dirty="0">
                <a:solidFill>
                  <a:srgbClr val="4D4D4D"/>
                </a:solidFill>
              </a:rPr>
              <a:t>The  System  must  generate  suggestions  based  on  the actual information and the actual urban situation.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698564" y="3127963"/>
            <a:ext cx="3257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REQUIREMENTS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4559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[D.3] </a:t>
            </a:r>
            <a:r>
              <a:rPr lang="en-GB" sz="1700" dirty="0">
                <a:solidFill>
                  <a:srgbClr val="4D4D4D"/>
                </a:solidFill>
              </a:rPr>
              <a:t>The  GPS  is  assumed  to  be  subject  to  a  maximum  error  of  20meters.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[D.5]</a:t>
            </a:r>
            <a:r>
              <a:rPr lang="en-GB" sz="1700" dirty="0">
                <a:solidFill>
                  <a:srgbClr val="4D4D4D"/>
                </a:solidFill>
              </a:rPr>
              <a:t> Information obtained by Municipality are supposed to be correct.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[D.7] </a:t>
            </a:r>
            <a:r>
              <a:rPr lang="en-GB" sz="1700" dirty="0">
                <a:solidFill>
                  <a:srgbClr val="4D4D4D"/>
                </a:solidFill>
              </a:rPr>
              <a:t>Is assumed that the camera used by the User’s device is working properly.</a:t>
            </a:r>
            <a:r>
              <a:rPr lang="it-IT" sz="1700" dirty="0">
                <a:solidFill>
                  <a:srgbClr val="4D4D4D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[D.9] </a:t>
            </a:r>
            <a:r>
              <a:rPr lang="en-GB" sz="1700" dirty="0">
                <a:solidFill>
                  <a:srgbClr val="4D4D4D"/>
                </a:solidFill>
              </a:rPr>
              <a:t>Is assumed that the Municipality offers an API to access their urban mobility data.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ASSUMPTIONS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78178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5072"/>
            <a:ext cx="12192000" cy="6071746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218016" y="527883"/>
            <a:ext cx="5755968" cy="592994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ALLOY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778B3A4-908D-478E-A020-2109CFF6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552" y="1254024"/>
            <a:ext cx="9714518" cy="5478247"/>
          </a:xfrm>
        </p:spPr>
      </p:pic>
    </p:spTree>
    <p:extLst>
      <p:ext uri="{BB962C8B-B14F-4D97-AF65-F5344CB8AC3E}">
        <p14:creationId xmlns:p14="http://schemas.microsoft.com/office/powerpoint/2010/main" val="2007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System overview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monitor, schermo, nero, computer&#10;&#10;Descrizione generata automaticamente">
            <a:extLst>
              <a:ext uri="{FF2B5EF4-FFF2-40B4-BE49-F238E27FC236}">
                <a16:creationId xmlns:a16="http://schemas.microsoft.com/office/drawing/2014/main" id="{C43AA1F3-9C0A-4899-9ACD-9C011835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35" y="2247006"/>
            <a:ext cx="8201527" cy="36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967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2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5.xml><?xml version="1.0" encoding="utf-8"?>
<a:theme xmlns:a="http://schemas.openxmlformats.org/drawingml/2006/main" name="3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620</Words>
  <Application>Microsoft Office PowerPoint</Application>
  <PresentationFormat>Widescreen</PresentationFormat>
  <Paragraphs>129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Pacco</vt:lpstr>
      <vt:lpstr>Personalizza struttura</vt:lpstr>
      <vt:lpstr>1_Pacco</vt:lpstr>
      <vt:lpstr>2_Pacco</vt:lpstr>
      <vt:lpstr>3_Pacco</vt:lpstr>
      <vt:lpstr>Presentazione standard di PowerPoint</vt:lpstr>
      <vt:lpstr>Goals</vt:lpstr>
      <vt:lpstr>World and machine phenomena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Steven --</dc:creator>
  <cp:lastModifiedBy>Steven --</cp:lastModifiedBy>
  <cp:revision>42</cp:revision>
  <dcterms:created xsi:type="dcterms:W3CDTF">2020-01-23T15:53:20Z</dcterms:created>
  <dcterms:modified xsi:type="dcterms:W3CDTF">2020-01-28T17:53:09Z</dcterms:modified>
</cp:coreProperties>
</file>