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6A6A6A"/>
    <a:srgbClr val="848484"/>
    <a:srgbClr val="847B40"/>
    <a:srgbClr val="E6E6E6"/>
    <a:srgbClr val="418AB3"/>
    <a:srgbClr val="69A7C9"/>
    <a:srgbClr val="88B9D4"/>
    <a:srgbClr val="87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43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7F68-DE9B-454A-A7A9-04D83F603B4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B62-7AD3-4CC8-B860-286BDF158B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7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9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471A7-A964-4BA1-ADC6-79A7C22F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AA1BD-00DD-4CDC-AD86-5F91B736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FD103-66B5-41B6-84B9-4A141A5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700D8-C705-4540-873F-5DFCD8A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2A5A4-6D48-498E-935C-2212652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6386C-AFE9-431C-99A6-9E3036E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3FC8-E207-4397-B9DC-5176EE2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6BF7B-49AA-47EF-B9F0-E583722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D72CD-D2A4-4390-88AA-5E3F8A3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5BBA8-030B-4599-B490-D4E719E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8E5-655D-456D-9830-1CBD9A1A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4FE87-891D-418D-9633-99D3218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47EC5-C8EC-43DE-A534-7ED38D8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7839D-ADBB-47EE-8773-75A182B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B2215-E205-4DD0-95DA-CDEFB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1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D36F2-1C60-4B7E-935F-8EE2EC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F4BED-D6C8-4853-B0BE-AA507958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CB6C88-856D-4D41-B0D1-4C8FF3D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8A222C-7556-4728-B289-6CFE6B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31C1F9-539A-4C7F-915C-304C49F6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3FD7-2D53-48A7-813A-CB9BF9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80FD3-9DF1-4378-BF55-3728807D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37113-11E5-430A-BFDC-1FC0709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14A02-D064-40CF-8A63-55A546FE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C6A6E-9496-4531-9809-70C926C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2B9D5-DCD4-485D-A2EE-AA64192C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D67F2-4748-46AE-A3AB-40FF15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B5F2F-06B2-4F7B-AC8F-82B5E88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31C20-80E9-4515-8A35-3516DD9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9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CFAE-7D55-4A11-8BE0-389D7BB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715D1-AD3D-4AFF-B371-8C67DD2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E3735-6B06-4B84-A54E-7FC0492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3F533-01A3-4671-8E80-0C2D44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A898A5-BB37-4689-8DEE-9D2D7D6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CFED67-D6E9-4142-9308-0403B71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4A9DD-8532-419F-B65A-966B0CD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7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A1C1-9D8B-4058-9A67-3F0891F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E2310-D759-40C4-9573-44902F4D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B9F156-BCDB-4B27-9E68-E48BC4E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7A8F5-CA9B-48D3-90B4-46E74ED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D4369-5D75-4701-816B-B96D7DE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18073E-8F4E-4A6D-82FA-1D6F4DB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65FB9-F183-4406-A472-1B7450F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5A8680-CEFB-4DA1-9EFD-EDF3F0D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2A175C-2E3C-4A91-A128-A545698D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21FAC-10DE-4672-B2D8-0E25FF5A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8E775-BD74-41FA-B406-85151B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285C0-4450-492F-9594-975C015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03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051D-2953-4800-8DAE-D4DA1A3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36A6C2-5556-4A63-8D24-6701B62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215F-B1B7-4B4B-B7C2-1968666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57243-D77A-45A4-895B-1CFFA5B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52B9B-C032-4086-8648-CC8FB1C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F3F41E-C2D0-421E-AD60-AE9C500E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61E11-90B8-4083-A282-5270FC2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3640-4443-4C60-A88D-EFE3913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921B-7981-4108-B964-6D1053B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F7920-9914-4E4E-B9D7-F2AC38B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48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24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1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36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08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1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2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3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9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26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64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2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2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47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https://it.wikipedia.org/wiki/File:Logo_Politecnico_Milano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A1617-72C1-48ED-BEEF-708C731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F2AED-28F7-4CC5-96B4-2A562E99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929C4-4299-44FE-8056-4E4842B6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3AE9-0F60-4E9A-B5C8-17FADBDCB6EA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F1B72-2A63-419A-AB17-48CAED2B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D265E-3ABD-4CD1-B87C-A36B1F76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A8DAA7-A4F2-4DC7-A740-5731793FE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it.wikipedia.org/wiki/File:Logo_Politecnico_Milano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it.wikipedia.org/wiki/File:Logo_Politecnico_Milano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CD7917-A02C-4A33-896D-42DA2CA86C42}"/>
              </a:ext>
            </a:extLst>
          </p:cNvPr>
          <p:cNvSpPr txBox="1"/>
          <p:nvPr/>
        </p:nvSpPr>
        <p:spPr>
          <a:xfrm>
            <a:off x="1600200" y="5045369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Marri Iacopo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Salamino Manuel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Salazar Molina Steven Alexander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24B4DF5-9983-4F64-8A31-F35F6DF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97" y="1543120"/>
            <a:ext cx="8015206" cy="1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930"/>
            <a:ext cx="12192000" cy="6287728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519948" y="324405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COMPonent diagram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6E799F-5B16-4D17-9B2D-BC6928CC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52" y="561433"/>
            <a:ext cx="10202878" cy="59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1AA4EC-E1D1-469E-AD0E-6D9BA5A6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85" y="1818504"/>
            <a:ext cx="9564628" cy="45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Multi-</a:t>
            </a:r>
            <a:r>
              <a:rPr lang="it-IT" sz="1700" b="1" dirty="0" err="1">
                <a:solidFill>
                  <a:srgbClr val="4D4D4D"/>
                </a:solidFill>
              </a:rPr>
              <a:t>Tier</a:t>
            </a:r>
            <a:r>
              <a:rPr lang="it-IT" sz="1700" b="1" dirty="0">
                <a:solidFill>
                  <a:srgbClr val="4D4D4D"/>
                </a:solidFill>
              </a:rPr>
              <a:t> Architecture: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Guarantees  that  each  tier  only  deals  with  a  specific  task, creating  a  flexible  and  reusable  application</a:t>
            </a:r>
            <a:r>
              <a:rPr lang="it-IT" sz="1700" dirty="0">
                <a:solidFill>
                  <a:srgbClr val="4D4D4D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4D4D4D"/>
                </a:solidFill>
              </a:rPr>
              <a:t>Allows </a:t>
            </a:r>
            <a:r>
              <a:rPr lang="en-GB" sz="1700" dirty="0">
                <a:solidFill>
                  <a:srgbClr val="4D4D4D"/>
                </a:solidFill>
              </a:rPr>
              <a:t>data exchange through HTTP protocol</a:t>
            </a:r>
            <a:r>
              <a:rPr lang="it-IT" sz="1700" dirty="0">
                <a:solidFill>
                  <a:srgbClr val="4D4D4D"/>
                </a:solidFill>
              </a:rPr>
              <a:t> and stateless operations improving interoperability between systems.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RDBMS: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A Relational DBMS improves accuracy, flexibility, security and guarantee an easy management.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Observer: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Improves the scalability of the system, making easier to add new components or functionalities.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119340" y="3044279"/>
            <a:ext cx="241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DESIGN CHOICES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5214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9" y="2034489"/>
            <a:ext cx="3042338" cy="2802502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User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[G.1] </a:t>
            </a:r>
            <a:r>
              <a:rPr lang="it-IT" sz="1700" dirty="0">
                <a:solidFill>
                  <a:srgbClr val="4D4D4D"/>
                </a:solidFill>
              </a:rPr>
              <a:t>Send notification about traffic violations.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[G.2] </a:t>
            </a:r>
            <a:r>
              <a:rPr lang="it-IT" sz="1700" dirty="0">
                <a:solidFill>
                  <a:srgbClr val="4D4D4D"/>
                </a:solidFill>
              </a:rPr>
              <a:t>Add pictures, type of the violation, GPS and time to the violation report.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Authority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[G.3]</a:t>
            </a:r>
            <a:r>
              <a:rPr lang="en-GB" sz="1700" dirty="0">
                <a:solidFill>
                  <a:srgbClr val="4D4D4D"/>
                </a:solidFill>
              </a:rPr>
              <a:t> Check the correctness of a report.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[G.4] </a:t>
            </a:r>
            <a:r>
              <a:rPr lang="en-GB" sz="1700" dirty="0">
                <a:solidFill>
                  <a:srgbClr val="4D4D4D"/>
                </a:solidFill>
              </a:rPr>
              <a:t>Generate traffic ticket from verified reports.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[G.5] </a:t>
            </a:r>
            <a:r>
              <a:rPr lang="en-GB" sz="1700" dirty="0">
                <a:solidFill>
                  <a:srgbClr val="4D4D4D"/>
                </a:solidFill>
              </a:rPr>
              <a:t>Get suggestions about how to improve urban mobility.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Common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[G.6] </a:t>
            </a:r>
            <a:r>
              <a:rPr lang="en-GB" sz="1700" dirty="0">
                <a:solidFill>
                  <a:srgbClr val="4D4D4D"/>
                </a:solidFill>
              </a:rPr>
              <a:t>Access information about unsafe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[G.7] </a:t>
            </a:r>
            <a:r>
              <a:rPr lang="en-GB" sz="1700" dirty="0">
                <a:solidFill>
                  <a:srgbClr val="4D4D4D"/>
                </a:solidFill>
              </a:rPr>
              <a:t>Access statistics about effectiveness of SafeStreets.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[G.8] </a:t>
            </a:r>
            <a:r>
              <a:rPr lang="en-GB" sz="1700" dirty="0">
                <a:solidFill>
                  <a:srgbClr val="4D4D4D"/>
                </a:solidFill>
              </a:rPr>
              <a:t>Access statistics about violations.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8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DB58F7-1B27-4F7E-AC38-7C340824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dirty="0"/>
              <a:t>World and machine phenomena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8FA1F-DFD2-4433-B77C-01F498CD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43" y="2132206"/>
            <a:ext cx="2888487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World Phenomena</a:t>
            </a:r>
          </a:p>
          <a:p>
            <a:r>
              <a:rPr lang="it-IT" dirty="0">
                <a:solidFill>
                  <a:srgbClr val="4D4D4D"/>
                </a:solidFill>
              </a:rPr>
              <a:t>A person leaves the car in an inappropiate place.</a:t>
            </a:r>
          </a:p>
          <a:p>
            <a:r>
              <a:rPr lang="it-IT" dirty="0">
                <a:solidFill>
                  <a:srgbClr val="4D4D4D"/>
                </a:solidFill>
              </a:rPr>
              <a:t>A User </a:t>
            </a:r>
            <a:r>
              <a:rPr lang="en-GB" dirty="0">
                <a:solidFill>
                  <a:srgbClr val="4D4D4D"/>
                </a:solidFill>
              </a:rPr>
              <a:t>witnesses a traffic violation.</a:t>
            </a:r>
          </a:p>
          <a:p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E1642A-4752-4DD1-82EF-1DB9EE45ED90}"/>
              </a:ext>
            </a:extLst>
          </p:cNvPr>
          <p:cNvSpPr/>
          <p:nvPr/>
        </p:nvSpPr>
        <p:spPr>
          <a:xfrm>
            <a:off x="11002898" y="5609844"/>
            <a:ext cx="1122426" cy="1122426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25F32D4-F919-4006-AAF0-8246D1FF6D13}"/>
              </a:ext>
            </a:extLst>
          </p:cNvPr>
          <p:cNvSpPr txBox="1">
            <a:spLocks/>
          </p:cNvSpPr>
          <p:nvPr/>
        </p:nvSpPr>
        <p:spPr>
          <a:xfrm>
            <a:off x="4651756" y="2191969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100" b="1" u="sng" dirty="0">
                <a:solidFill>
                  <a:srgbClr val="4D4D4D"/>
                </a:solidFill>
              </a:rPr>
              <a:t>Shared Phenomena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 User sends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An Authority verifies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details about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safe/unsafe areas.</a:t>
            </a:r>
          </a:p>
          <a:p>
            <a:pPr marL="0" indent="0" algn="ctr">
              <a:buNone/>
            </a:pPr>
            <a:br>
              <a:rPr lang="it-IT" dirty="0">
                <a:solidFill>
                  <a:srgbClr val="404040"/>
                </a:solidFill>
              </a:rPr>
            </a:br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C302C43-6B3C-4865-8DD1-089089313485}"/>
              </a:ext>
            </a:extLst>
          </p:cNvPr>
          <p:cNvSpPr txBox="1">
            <a:spLocks/>
          </p:cNvSpPr>
          <p:nvPr/>
        </p:nvSpPr>
        <p:spPr>
          <a:xfrm>
            <a:off x="7540243" y="2132206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Machine Phenomena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computes statistics.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stores received reports.</a:t>
            </a:r>
            <a:endParaRPr lang="en-GB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User Use case Diagram</a:t>
            </a:r>
            <a:endParaRPr lang="en-GB" dirty="0"/>
          </a:p>
        </p:txBody>
      </p:sp>
      <p:pic>
        <p:nvPicPr>
          <p:cNvPr id="22" name="Immagine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BED7F86-01C2-4BF6-9E50-AEE877F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64" y="1903572"/>
            <a:ext cx="9289585" cy="4572396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Authority Use case Diagram</a:t>
            </a:r>
            <a:endParaRPr lang="en-GB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5EFFA78-4DD2-40FB-BA45-F3A7118E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6" y="1842966"/>
            <a:ext cx="9396274" cy="490008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[R.6] </a:t>
            </a:r>
            <a:r>
              <a:rPr lang="it-IT" sz="1700" dirty="0">
                <a:solidFill>
                  <a:srgbClr val="4D4D4D"/>
                </a:solidFill>
              </a:rPr>
              <a:t>The System must compute the trustness of reports.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[R.20]</a:t>
            </a:r>
            <a:r>
              <a:rPr lang="en-GB" sz="1700" dirty="0">
                <a:solidFill>
                  <a:srgbClr val="4D4D4D"/>
                </a:solidFill>
              </a:rPr>
              <a:t> The System must communicate with the Authority TrafficTicket Service in order to generate a traffic ticket.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[R.21] </a:t>
            </a:r>
            <a:r>
              <a:rPr lang="en-GB" sz="1700" dirty="0">
                <a:solidFill>
                  <a:srgbClr val="4D4D4D"/>
                </a:solidFill>
              </a:rPr>
              <a:t>The System shall allow the User to send taken pictures by accessing the camera from the SafeStreets application</a:t>
            </a:r>
            <a:r>
              <a:rPr lang="it-IT" sz="1700" dirty="0">
                <a:solidFill>
                  <a:srgbClr val="4D4D4D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[R.22] </a:t>
            </a:r>
            <a:r>
              <a:rPr lang="en-GB" sz="1700" dirty="0">
                <a:solidFill>
                  <a:srgbClr val="4D4D4D"/>
                </a:solidFill>
              </a:rPr>
              <a:t>The System must keep its information about statistics up-to-date with all the reports it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[R.23] </a:t>
            </a:r>
            <a:r>
              <a:rPr lang="en-GB" sz="1700" dirty="0">
                <a:solidFill>
                  <a:srgbClr val="4D4D4D"/>
                </a:solidFill>
              </a:rPr>
              <a:t>The  System  must  generate  suggestions  based  on  the actual information and the actual urban situation.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698564" y="3127963"/>
            <a:ext cx="3257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REQUIREMENTS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4559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[D.3] </a:t>
            </a:r>
            <a:r>
              <a:rPr lang="en-GB" sz="1700" dirty="0">
                <a:solidFill>
                  <a:srgbClr val="4D4D4D"/>
                </a:solidFill>
              </a:rPr>
              <a:t>The  GPS  is  assumed  to  be  subject  to  a  maximum  error  of  20meters.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[D.5]</a:t>
            </a:r>
            <a:r>
              <a:rPr lang="en-GB" sz="1700" dirty="0">
                <a:solidFill>
                  <a:srgbClr val="4D4D4D"/>
                </a:solidFill>
              </a:rPr>
              <a:t> Information obtained by Municipality are supposed to be correct.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[D.7] </a:t>
            </a:r>
            <a:r>
              <a:rPr lang="en-GB" sz="1700" dirty="0">
                <a:solidFill>
                  <a:srgbClr val="4D4D4D"/>
                </a:solidFill>
              </a:rPr>
              <a:t>Is assumed that the camera used by the User’s device is working properly.</a:t>
            </a:r>
            <a:r>
              <a:rPr lang="it-IT" sz="1700" dirty="0">
                <a:solidFill>
                  <a:srgbClr val="4D4D4D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[D.9] </a:t>
            </a:r>
            <a:r>
              <a:rPr lang="en-GB" sz="1700" dirty="0">
                <a:solidFill>
                  <a:srgbClr val="4D4D4D"/>
                </a:solidFill>
              </a:rPr>
              <a:t>Is assumed that the municipality offers an API to access their urban mobility data.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ASSUMPTIONS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78178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--  Report </a:t>
            </a:r>
            <a:r>
              <a:rPr lang="it-IT" sz="1700" b="1" dirty="0" err="1">
                <a:solidFill>
                  <a:srgbClr val="4D4D4D"/>
                </a:solidFill>
              </a:rPr>
              <a:t>can't</a:t>
            </a:r>
            <a:r>
              <a:rPr lang="it-IT" sz="1700" b="1" dirty="0">
                <a:solidFill>
                  <a:srgbClr val="4D4D4D"/>
                </a:solidFill>
              </a:rPr>
              <a:t> stay </a:t>
            </a:r>
            <a:r>
              <a:rPr lang="it-IT" sz="1700" b="1" dirty="0" err="1">
                <a:solidFill>
                  <a:srgbClr val="4D4D4D"/>
                </a:solidFill>
              </a:rPr>
              <a:t>into</a:t>
            </a:r>
            <a:r>
              <a:rPr lang="it-IT" sz="1700" b="1" dirty="0">
                <a:solidFill>
                  <a:srgbClr val="4D4D4D"/>
                </a:solidFill>
              </a:rPr>
              <a:t> </a:t>
            </a:r>
            <a:r>
              <a:rPr lang="it-IT" sz="1700" b="1" dirty="0" err="1">
                <a:solidFill>
                  <a:srgbClr val="4D4D4D"/>
                </a:solidFill>
              </a:rPr>
              <a:t>different</a:t>
            </a:r>
            <a:r>
              <a:rPr lang="it-IT" sz="1700" b="1" dirty="0">
                <a:solidFill>
                  <a:srgbClr val="4D4D4D"/>
                </a:solidFill>
              </a:rPr>
              <a:t> TrafficTicket --</a:t>
            </a:r>
            <a:r>
              <a:rPr lang="it-IT" sz="1700" b="1" dirty="0" err="1">
                <a:solidFill>
                  <a:srgbClr val="4D4D4D"/>
                </a:solidFill>
              </a:rPr>
              <a:t>fact</a:t>
            </a:r>
            <a:r>
              <a:rPr lang="it-IT" sz="1700" b="1" dirty="0">
                <a:solidFill>
                  <a:srgbClr val="4D4D4D"/>
                </a:solidFill>
              </a:rPr>
              <a:t> </a:t>
            </a:r>
            <a:r>
              <a:rPr lang="it-IT" sz="1700" b="1" dirty="0" err="1">
                <a:solidFill>
                  <a:srgbClr val="4D4D4D"/>
                </a:solidFill>
              </a:rPr>
              <a:t>trafficTicketReport</a:t>
            </a:r>
            <a:r>
              <a:rPr lang="it-IT" sz="1700" b="1" dirty="0">
                <a:solidFill>
                  <a:srgbClr val="4D4D4D"/>
                </a:solidFill>
              </a:rPr>
              <a:t>{</a:t>
            </a:r>
            <a:br>
              <a:rPr lang="it-IT" sz="1700" b="1" dirty="0">
                <a:solidFill>
                  <a:srgbClr val="4D4D4D"/>
                </a:solidFill>
              </a:rPr>
            </a:br>
            <a:r>
              <a:rPr lang="it-IT" sz="1700" b="1" dirty="0">
                <a:solidFill>
                  <a:srgbClr val="4D4D4D"/>
                </a:solidFill>
              </a:rPr>
              <a:t>all r: Report |no </a:t>
            </a:r>
            <a:r>
              <a:rPr lang="it-IT" sz="1700" b="1" dirty="0" err="1">
                <a:solidFill>
                  <a:srgbClr val="4D4D4D"/>
                </a:solidFill>
              </a:rPr>
              <a:t>disj</a:t>
            </a:r>
            <a:r>
              <a:rPr lang="it-IT" sz="1700" b="1" dirty="0">
                <a:solidFill>
                  <a:srgbClr val="4D4D4D"/>
                </a:solidFill>
              </a:rPr>
              <a:t> tt1, tt2: TrafficTicket | r = tt1.report </a:t>
            </a:r>
            <a:r>
              <a:rPr lang="it-IT" sz="1700" b="1" dirty="0" err="1">
                <a:solidFill>
                  <a:srgbClr val="4D4D4D"/>
                </a:solidFill>
              </a:rPr>
              <a:t>andr</a:t>
            </a:r>
            <a:r>
              <a:rPr lang="it-IT" sz="1700" b="1" dirty="0">
                <a:solidFill>
                  <a:srgbClr val="4D4D4D"/>
                </a:solidFill>
              </a:rPr>
              <a:t> = tt2.report</a:t>
            </a:r>
            <a:br>
              <a:rPr lang="it-IT" sz="1700" b="1" dirty="0">
                <a:solidFill>
                  <a:srgbClr val="4D4D4D"/>
                </a:solidFill>
              </a:rPr>
            </a:br>
            <a:r>
              <a:rPr lang="it-IT" sz="1700" b="1" dirty="0">
                <a:solidFill>
                  <a:srgbClr val="4D4D4D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fact </a:t>
            </a:r>
            <a:r>
              <a:rPr lang="en-GB" sz="1700" dirty="0" err="1">
                <a:solidFill>
                  <a:srgbClr val="4D4D4D"/>
                </a:solidFill>
              </a:rPr>
              <a:t>checkAuthorityZone</a:t>
            </a:r>
            <a:r>
              <a:rPr lang="en-GB" sz="1700" dirty="0">
                <a:solidFill>
                  <a:srgbClr val="4D4D4D"/>
                </a:solidFill>
              </a:rPr>
              <a:t>{all 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: TrafficTicket |one r: Report |r = </a:t>
            </a:r>
            <a:r>
              <a:rPr lang="en-GB" sz="1700" dirty="0" err="1">
                <a:solidFill>
                  <a:srgbClr val="4D4D4D"/>
                </a:solidFill>
              </a:rPr>
              <a:t>tt.report</a:t>
            </a:r>
            <a:r>
              <a:rPr lang="en-GB" sz="1700" dirty="0">
                <a:solidFill>
                  <a:srgbClr val="4D4D4D"/>
                </a:solidFill>
              </a:rPr>
              <a:t> and </a:t>
            </a:r>
            <a:r>
              <a:rPr lang="en-GB" sz="1700" dirty="0" err="1">
                <a:solidFill>
                  <a:srgbClr val="4D4D4D"/>
                </a:solidFill>
              </a:rPr>
              <a:t>tt.municipality</a:t>
            </a:r>
            <a:r>
              <a:rPr lang="en-GB" sz="1700" dirty="0">
                <a:solidFill>
                  <a:srgbClr val="4D4D4D"/>
                </a:solidFill>
              </a:rPr>
              <a:t> =</a:t>
            </a:r>
            <a:r>
              <a:rPr lang="en-GB" sz="1700" dirty="0" err="1">
                <a:solidFill>
                  <a:srgbClr val="4D4D4D"/>
                </a:solidFill>
              </a:rPr>
              <a:t>r.location.municipalityall</a:t>
            </a:r>
            <a:r>
              <a:rPr lang="en-GB" sz="1700" dirty="0">
                <a:solidFill>
                  <a:srgbClr val="4D4D4D"/>
                </a:solidFill>
              </a:rPr>
              <a:t> 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: TrafficTicket |one a: Authority |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 in </a:t>
            </a:r>
            <a:r>
              <a:rPr lang="en-GB" sz="1700" dirty="0" err="1">
                <a:solidFill>
                  <a:srgbClr val="4D4D4D"/>
                </a:solidFill>
              </a:rPr>
              <a:t>a.trafficTickets</a:t>
            </a:r>
            <a:r>
              <a:rPr lang="en-GB" sz="1700" dirty="0">
                <a:solidFill>
                  <a:srgbClr val="4D4D4D"/>
                </a:solidFill>
              </a:rPr>
              <a:t> and </a:t>
            </a:r>
            <a:r>
              <a:rPr lang="en-GB" sz="1700" dirty="0" err="1">
                <a:solidFill>
                  <a:srgbClr val="4D4D4D"/>
                </a:solidFill>
              </a:rPr>
              <a:t>a.municipality</a:t>
            </a:r>
            <a:r>
              <a:rPr lang="en-GB" sz="1700" dirty="0">
                <a:solidFill>
                  <a:srgbClr val="4D4D4D"/>
                </a:solidFill>
              </a:rPr>
              <a:t> =</a:t>
            </a:r>
            <a:r>
              <a:rPr lang="en-GB" sz="1700" dirty="0" err="1">
                <a:solidFill>
                  <a:srgbClr val="4D4D4D"/>
                </a:solidFill>
              </a:rPr>
              <a:t>tt.municipality</a:t>
            </a:r>
            <a:r>
              <a:rPr lang="en-GB" sz="1700" dirty="0">
                <a:solidFill>
                  <a:srgbClr val="4D4D4D"/>
                </a:solidFill>
              </a:rPr>
              <a:t>}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554396" y="3121223"/>
            <a:ext cx="15359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ALLOY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60220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System overview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monitor, schermo, nero, computer&#10;&#10;Descrizione generata automaticamente">
            <a:extLst>
              <a:ext uri="{FF2B5EF4-FFF2-40B4-BE49-F238E27FC236}">
                <a16:creationId xmlns:a16="http://schemas.microsoft.com/office/drawing/2014/main" id="{C43AA1F3-9C0A-4899-9ACD-9C011835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35" y="2247006"/>
            <a:ext cx="8201527" cy="36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3361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2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5.xml><?xml version="1.0" encoding="utf-8"?>
<a:theme xmlns:a="http://schemas.openxmlformats.org/drawingml/2006/main" name="3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559</Words>
  <Application>Microsoft Office PowerPoint</Application>
  <PresentationFormat>Widescreen</PresentationFormat>
  <Paragraphs>86</Paragraphs>
  <Slides>12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Pacco</vt:lpstr>
      <vt:lpstr>Personalizza struttura</vt:lpstr>
      <vt:lpstr>1_Pacco</vt:lpstr>
      <vt:lpstr>2_Pacco</vt:lpstr>
      <vt:lpstr>3_Pacco</vt:lpstr>
      <vt:lpstr>Presentazione standard di PowerPoint</vt:lpstr>
      <vt:lpstr>Goals</vt:lpstr>
      <vt:lpstr>World and machine phenomena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Steven --</dc:creator>
  <cp:lastModifiedBy>Steven --</cp:lastModifiedBy>
  <cp:revision>20</cp:revision>
  <dcterms:created xsi:type="dcterms:W3CDTF">2020-01-23T15:53:20Z</dcterms:created>
  <dcterms:modified xsi:type="dcterms:W3CDTF">2020-01-25T11:28:18Z</dcterms:modified>
</cp:coreProperties>
</file>