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  <p:sldMasterId id="2147483708" r:id="rId2"/>
    <p:sldMasterId id="2147483720" r:id="rId3"/>
    <p:sldMasterId id="2147483732" r:id="rId4"/>
    <p:sldMasterId id="2147483744" r:id="rId5"/>
  </p:sldMasterIdLst>
  <p:notesMasterIdLst>
    <p:notesMasterId r:id="rId23"/>
  </p:notesMasterIdLst>
  <p:sldIdLst>
    <p:sldId id="256" r:id="rId6"/>
    <p:sldId id="257" r:id="rId7"/>
    <p:sldId id="258" r:id="rId8"/>
    <p:sldId id="259" r:id="rId9"/>
    <p:sldId id="260" r:id="rId10"/>
    <p:sldId id="262" r:id="rId11"/>
    <p:sldId id="263" r:id="rId12"/>
    <p:sldId id="265" r:id="rId13"/>
    <p:sldId id="269" r:id="rId14"/>
    <p:sldId id="266" r:id="rId15"/>
    <p:sldId id="267" r:id="rId16"/>
    <p:sldId id="270" r:id="rId17"/>
    <p:sldId id="268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FFFFFF"/>
    <a:srgbClr val="6A6A6A"/>
    <a:srgbClr val="848484"/>
    <a:srgbClr val="847B40"/>
    <a:srgbClr val="E6E6E6"/>
    <a:srgbClr val="418AB3"/>
    <a:srgbClr val="69A7C9"/>
    <a:srgbClr val="88B9D4"/>
    <a:srgbClr val="87C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943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77F68-DE9B-454A-A7A9-04D83F603B49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C2B62-7AD3-4CC8-B860-286BDF158BE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541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578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362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20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3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72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001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23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399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96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761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857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816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5324DE25-44CA-4D21-B05B-72F80FB80CDF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2B6F3389-AFA6-4C34-8E6E-E8640B531D63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5471A7-A964-4BA1-ADC6-79A7C22F9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9AA1BD-00DD-4CDC-AD86-5F91B7369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AFD103-66B5-41B6-84B9-4A141A51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DFFE-FEDA-4CB9-A2C7-495319A82474}" type="datetime1">
              <a:rPr lang="en-US" smtClean="0"/>
              <a:t>1/28/2020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0700D8-C705-4540-873F-5DFCD8AB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22A5A4-6D48-498E-935C-22126527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990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B6386C-AFE9-431C-99A6-9E3036E2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C63FC8-E207-4397-B9DC-5176EE2A6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76BF7B-49AA-47EF-B9F0-E583722A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2834-DB18-485D-8790-F573ACD7FE56}" type="datetime1">
              <a:rPr lang="en-US" smtClean="0"/>
              <a:t>1/28/2020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2D72CD-D2A4-4390-88AA-5E3F8A30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D5BBA8-030B-4599-B490-D4E719ED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453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8E5-655D-456D-9830-1CBD9A1A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A4FE87-891D-418D-9633-99D3218BF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F47EC5-C8EC-43DE-A534-7ED38D82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EADE-441F-4F9E-8DD7-7C6DFDF35AF2}" type="datetime1">
              <a:rPr lang="en-US" smtClean="0"/>
              <a:t>1/28/2020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27839D-ADBB-47EE-8773-75A182BC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FB2215-E205-4DD0-95DA-CDEFBAAF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019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D36F2-1C60-4B7E-935F-8EE2EC72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DF4BED-D6C8-4853-B0BE-AA5079588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CB6C88-856D-4D41-B0D1-4C8FF3D16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8A222C-7556-4728-B289-6CFE6B98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8D49-2973-4676-BB35-824D7DC0C4CE}" type="datetime1">
              <a:rPr lang="en-US" smtClean="0"/>
              <a:t>1/28/2020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31C1F9-539A-4C7F-915C-304C49F6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0113FD7-2D53-48A7-813A-CB9BF9FB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30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E80FD3-9DF1-4378-BF55-3728807D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7437113-11E5-430A-BFDC-1FC070953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414A02-D064-40CF-8A63-55A546FEF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FAC6A6E-9496-4531-9809-70C926C40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22B9D5-DCD4-485D-A2EE-AA64192CB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C3D67F2-4748-46AE-A3AB-40FF1502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40F1-5309-4136-AE9B-B8482A5E3386}" type="datetime1">
              <a:rPr lang="en-US" smtClean="0"/>
              <a:t>1/28/2020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22B5F2F-06B2-4F7B-AC8F-82B5E88B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531C20-80E9-4515-8A35-3516DD92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890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FCFAE-7D55-4A11-8BE0-389D7BB8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4715D1-AD3D-4AFF-B371-8C67DD27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8A62-023D-4D3B-9F09-4A8EF2F086D7}" type="datetime1">
              <a:rPr lang="en-US" smtClean="0"/>
              <a:t>1/28/2020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BE3735-6B06-4B84-A54E-7FC0492B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13F533-01A3-4671-8E80-0C2D444A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46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CA898A5-BB37-4689-8DEE-9D2D7D6C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1CC8-D3C1-4AE2-88B4-DF0DF7BF07D9}" type="datetime1">
              <a:rPr lang="en-US" smtClean="0"/>
              <a:t>1/28/2020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8CFED67-D6E9-4142-9308-0403B711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74A9DD-8532-419F-B65A-966B0CD0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772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65A1C1-9D8B-4058-9A67-3F0891FC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0E2310-D759-40C4-9573-44902F4DB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B9F156-BCDB-4B27-9E68-E48BC4E53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37A8F5-CA9B-48D3-90B4-46E74EDC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0B07-2FD8-443D-8635-52DF0E1F85D2}" type="datetime1">
              <a:rPr lang="en-US" smtClean="0"/>
              <a:t>1/28/2020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FD4369-5D75-4701-816B-B96D7DEB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18073E-8F4E-4A6D-82FA-1D6F4DB3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82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7A08EA2C-B015-4E4F-BF8F-0FFCC7CF6585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165FB9-F183-4406-A472-1B7450FE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25A8680-CEFB-4DA1-9EFD-EDF3F0D48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2A175C-2E3C-4A91-A128-A545698D1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221FAC-10DE-4672-B2D8-0E25FF5A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D76AB-9DDB-4A5B-B652-8699FFAE584F}" type="datetime1">
              <a:rPr lang="en-US" smtClean="0"/>
              <a:t>1/28/2020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28E775-BD74-41FA-B406-85151B00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A285C0-4450-492F-9594-975C0155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703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051D-2953-4800-8DAE-D4DA1A36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E36A6C2-5556-4A63-8D24-6701B623F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8D215F-B1B7-4B4B-B7C2-1968666B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93B8-478A-4AFD-9BAF-F4A1938509A5}" type="datetime1">
              <a:rPr lang="en-US" smtClean="0"/>
              <a:t>1/28/2020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557243-D77A-45A4-895B-1CFFA5BD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752B9B-C032-4086-8648-CC8FB1C1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399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2F3F41E-C2D0-421E-AD60-AE9C500E0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C461E11-90B8-4083-A282-5270FC22B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A73640-4443-4C60-A88D-EFE3913B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F883-8CC2-4974-93B3-F01EA011B9B1}" type="datetime1">
              <a:rPr lang="en-US" smtClean="0"/>
              <a:t>1/28/2020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4E921B-7981-4108-B964-6D1053BC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8F7920-9914-4E4E-B9D7-F2AC38B7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648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35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9E78F-48A4-44E3-95B6-82A5F2A62D20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2483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E6D21-2388-4EAD-9480-278B9E57BC8C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637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B041CB-85A8-41F3-9BAA-9405489F0EC2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984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A34A4F-2D76-4EEE-A841-FE56862C84B6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692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09EC8-E24B-461C-BB58-46D83AC4908F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95105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A829FE-6CD8-4F05-9007-ADD1814BD13D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23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E0C1B550-7D3B-401B-AD44-0282B9A3BC3B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53A674-5E74-4298-8BA4-088FFAE3C382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69804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4526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0209AA-9B31-48CF-BE3B-311A384EFFF6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0000"/>
                </a:srgb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2363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1A4A3-A6FF-4C14-A59E-284247719B6F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5082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839CC-F961-466A-9AC3-D3A254FF25DF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74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6151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68FB55B8-9970-4A09-A6A6-73D2122FBA4D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341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90D9EA7A-B793-4C69-A2AC-4D3DF0248288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120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52049766-F3B9-452F-A446-A18816B35A82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851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F1A94159-AF8F-41BD-B297-ADAF66EFA296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68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39C3CB84-F12C-4106-8CEC-AA041F6FF976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8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A87B12D9-B58D-4923-82F2-54CB866DD991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E301888E-68A8-42C2-88FB-F2D93B722A62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639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F0BD8D49-E46E-4199-86E1-2B6A83A6D390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666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BC3A5D7-3665-42B8-9BA9-9441424803C7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271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C7C52034-7E23-414C-ACD8-26BC9370B708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394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4DF39DDD-AE9E-4401-894A-77CF3E01C470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004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350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AEB9DE-18EF-40D0-BC43-E3673540A5A7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3828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62800F-52A7-4400-82EE-3CC6E11CBF44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268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37290-126C-44FE-94CB-4EC108EBD58C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3640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027960-AF04-4009-B06C-0D083F1CC501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1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BC61C91F-1EDD-457F-B0A8-460A84C6CF7B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3C8224-B401-4FEC-95E4-021230F719C4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4689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C73004-7E45-460F-BB1D-AA98DDD50757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02319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B70895-1D8C-4A95-9B9F-C01145E18419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69804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9216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61FAE-3127-4538-92E0-724C77C32EAF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0000"/>
                </a:srgb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623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DDA4B-BEB3-462A-8543-2386196F072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2477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B23B94-0A8F-4430-81C2-CE597216A456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1/28/2020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82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D2970B9C-7D16-4FAF-B3EB-D6784F747DAA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E20AAC54-6428-4C85-BFB9-B2746ED92438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8BC41058-14D7-4828-99ED-4868656C8D95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72234D1-E3DE-4010-8558-FC58E847D354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it.wikipedia.org/wiki/File:Logo_Politecnico_Milano.png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hyperlink" Target="https://it.wikipedia.org/wiki/File:Logo_Politecnico_Milano.png" TargetMode="Externa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hyperlink" Target="https://it.wikipedia.org/wiki/File:Logo_Politecnico_Milano.png" TargetMode="Externa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hyperlink" Target="https://it.wikipedia.org/wiki/File:Logo_Politecnico_Milano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418B328-B1C4-4F36-8E83-7CA972BB29CB}"/>
              </a:ext>
            </a:extLst>
          </p:cNvPr>
          <p:cNvSpPr/>
          <p:nvPr userDrawn="1"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13"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65A1617-72C1-48ED-BEEF-708C7312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F2AED-28F7-4CC5-96B4-2A562E99B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4929C4-4299-44FE-8056-4E4842B60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9D752-9F68-495B-8845-C87F2D6E92B8}" type="datetime1">
              <a:rPr lang="en-US" smtClean="0"/>
              <a:t>1/28/2020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7F1B72-2A63-419A-AB17-48CAED2BC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FD265E-3ABD-4CD1-B87C-A36B1F76A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24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418B328-B1C4-4F36-8E83-7CA972BB29CB}"/>
              </a:ext>
            </a:extLst>
          </p:cNvPr>
          <p:cNvSpPr/>
          <p:nvPr userDrawn="1"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13"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CA8DAA7-A4F2-4DC7-A740-5731793FE46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418B328-B1C4-4F36-8E83-7CA972BB29CB}"/>
              </a:ext>
            </a:extLst>
          </p:cNvPr>
          <p:cNvSpPr/>
          <p:nvPr userDrawn="1"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13"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1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418B328-B1C4-4F36-8E83-7CA972BB29CB}"/>
              </a:ext>
            </a:extLst>
          </p:cNvPr>
          <p:cNvSpPr/>
          <p:nvPr userDrawn="1"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13"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86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t.wikipedia.org/wiki/File:Logo_Politecnico_Milano.png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s://it.wikipedia.org/wiki/File:Logo_Politecnico_Milano.p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t.wikipedia.org/wiki/File:Logo_Politecnico_Milano.png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File:Logo_Politecnico_Milano.p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t.wikipedia.org/wiki/File:Logo_Politecnico_Milano.png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File:Logo_Politecnico_Milano.png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t.wikipedia.org/wiki/File:Logo_Politecnico_Milano.p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t.wikipedia.org/wiki/File:Logo_Politecnico_Milano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File:Logo_Politecnico_Milano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Logo_Politecnico_Milano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t.wikipedia.org/wiki/File:Logo_Politecnico_Milano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t.wikipedia.org/wiki/File:Logo_Politecnico_Milano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File:Logo_Politecnico_Milano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File:Logo_Politecnico_Milano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Logo_Politecnico_Milano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Logo_Politecnico_Milano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3A694C2-50DA-401D-9E8A-3621EBF0C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2CD7917-A02C-4A33-896D-42DA2CA86C42}"/>
              </a:ext>
            </a:extLst>
          </p:cNvPr>
          <p:cNvSpPr txBox="1"/>
          <p:nvPr/>
        </p:nvSpPr>
        <p:spPr>
          <a:xfrm>
            <a:off x="1600200" y="5045369"/>
            <a:ext cx="8991600" cy="1264762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Marri Iacopo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Salamino Manuel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Salazar Molina Steven Alexander</a:t>
            </a:r>
          </a:p>
        </p:txBody>
      </p:sp>
      <p:pic>
        <p:nvPicPr>
          <p:cNvPr id="32" name="Immagine 31">
            <a:extLst>
              <a:ext uri="{FF2B5EF4-FFF2-40B4-BE49-F238E27FC236}">
                <a16:creationId xmlns:a16="http://schemas.microsoft.com/office/drawing/2014/main" id="{024B4DF5-9983-4F64-8A31-F35F6DF33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397" y="1543120"/>
            <a:ext cx="8015206" cy="176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8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9410"/>
            <a:ext cx="12192000" cy="6287728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21" name="Titolo 6">
            <a:extLst>
              <a:ext uri="{FF2B5EF4-FFF2-40B4-BE49-F238E27FC236}">
                <a16:creationId xmlns:a16="http://schemas.microsoft.com/office/drawing/2014/main" id="{49243CB4-EAC5-4512-917A-CDFEC65C8DC4}"/>
              </a:ext>
            </a:extLst>
          </p:cNvPr>
          <p:cNvSpPr txBox="1">
            <a:spLocks/>
          </p:cNvSpPr>
          <p:nvPr/>
        </p:nvSpPr>
        <p:spPr>
          <a:xfrm>
            <a:off x="3519948" y="324405"/>
            <a:ext cx="5152103" cy="640091"/>
          </a:xfrm>
          <a:prstGeom prst="rect">
            <a:avLst/>
          </a:prstGeom>
          <a:solidFill>
            <a:schemeClr val="bg1"/>
          </a:solidFill>
          <a:ln w="1587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COMPonent diagram</a:t>
            </a:r>
            <a:endParaRPr lang="en-GB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ABCBF3C-6803-4280-9EBA-2B61A50AA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19" y="1137205"/>
            <a:ext cx="10509033" cy="5799453"/>
          </a:xfrm>
          <a:prstGeom prst="rect">
            <a:avLst/>
          </a:prstGeom>
        </p:spPr>
      </p:pic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43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4232"/>
            <a:ext cx="12192000" cy="6012425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81AA4EC-E1D1-469E-AD0E-6D9BA5A6B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685" y="1818504"/>
            <a:ext cx="9564628" cy="4518848"/>
          </a:xfrm>
          <a:prstGeom prst="rect">
            <a:avLst/>
          </a:prstGeom>
        </p:spPr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FA17E5C4-15D2-4F39-B893-E35D941E71D1}"/>
              </a:ext>
            </a:extLst>
          </p:cNvPr>
          <p:cNvSpPr txBox="1">
            <a:spLocks/>
          </p:cNvSpPr>
          <p:nvPr/>
        </p:nvSpPr>
        <p:spPr>
          <a:xfrm>
            <a:off x="3519947" y="604186"/>
            <a:ext cx="5152103" cy="640091"/>
          </a:xfrm>
          <a:prstGeom prst="rect">
            <a:avLst/>
          </a:prstGeom>
          <a:solidFill>
            <a:schemeClr val="bg1"/>
          </a:solidFill>
          <a:ln w="1587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MEANINGFUL INTERACTIONS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03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4232"/>
            <a:ext cx="12192000" cy="6012425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FA17E5C4-15D2-4F39-B893-E35D941E71D1}"/>
              </a:ext>
            </a:extLst>
          </p:cNvPr>
          <p:cNvSpPr txBox="1">
            <a:spLocks/>
          </p:cNvSpPr>
          <p:nvPr/>
        </p:nvSpPr>
        <p:spPr>
          <a:xfrm>
            <a:off x="3519947" y="604186"/>
            <a:ext cx="5152103" cy="640091"/>
          </a:xfrm>
          <a:prstGeom prst="rect">
            <a:avLst/>
          </a:prstGeom>
          <a:solidFill>
            <a:schemeClr val="bg1"/>
          </a:solidFill>
          <a:ln w="1587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MEANINGFUL INTERACTIONS</a:t>
            </a:r>
            <a:endParaRPr lang="en-GB" dirty="0"/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EAD317E-7A7C-4C78-9986-9BC4E7973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00" y="1818611"/>
            <a:ext cx="11972801" cy="4572357"/>
          </a:xfrm>
          <a:prstGeom prst="rect">
            <a:avLst/>
          </a:prstGeom>
        </p:spPr>
      </p:pic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25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DD2196-2D68-4FB7-B303-165526A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851257"/>
            <a:ext cx="3425530" cy="3155486"/>
          </a:xfrm>
          <a:prstGeom prst="ellipse">
            <a:avLst/>
          </a:prstGeom>
          <a:noFill/>
          <a:ln w="6985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GB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2C5F9-CE3B-46EC-B8C1-3925BEFF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5741" y="1114278"/>
            <a:ext cx="5826919" cy="492428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Multi-</a:t>
            </a:r>
            <a:r>
              <a:rPr lang="it-IT" sz="1700" b="1" dirty="0" err="1">
                <a:solidFill>
                  <a:srgbClr val="4D4D4D"/>
                </a:solidFill>
              </a:rPr>
              <a:t>Tier</a:t>
            </a:r>
            <a:r>
              <a:rPr lang="it-IT" sz="1700" b="1" dirty="0">
                <a:solidFill>
                  <a:srgbClr val="4D4D4D"/>
                </a:solidFill>
              </a:rPr>
              <a:t> Architecture: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dirty="0">
                <a:solidFill>
                  <a:srgbClr val="4D4D4D"/>
                </a:solidFill>
              </a:rPr>
              <a:t>Guarantees  that  each  tier  only  deals  with  a  specific  task, creating  a  flexible  and  reusable  application</a:t>
            </a:r>
            <a:r>
              <a:rPr lang="it-IT" sz="1700" dirty="0">
                <a:solidFill>
                  <a:srgbClr val="4D4D4D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it-IT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REST: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it-IT" sz="1700" dirty="0">
                <a:solidFill>
                  <a:srgbClr val="4D4D4D"/>
                </a:solidFill>
              </a:rPr>
              <a:t>Allows </a:t>
            </a:r>
            <a:r>
              <a:rPr lang="en-GB" sz="1700" dirty="0">
                <a:solidFill>
                  <a:srgbClr val="4D4D4D"/>
                </a:solidFill>
              </a:rPr>
              <a:t>data exchange through HTTP protocol</a:t>
            </a:r>
            <a:r>
              <a:rPr lang="it-IT" sz="1700" dirty="0">
                <a:solidFill>
                  <a:srgbClr val="4D4D4D"/>
                </a:solidFill>
              </a:rPr>
              <a:t> and stateless operations improving interoperability between systems.</a:t>
            </a:r>
          </a:p>
          <a:p>
            <a:pPr marL="0" indent="0">
              <a:lnSpc>
                <a:spcPct val="90000"/>
              </a:lnSpc>
              <a:buNone/>
            </a:pPr>
            <a:endParaRPr lang="it-IT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RDBMS: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dirty="0">
                <a:solidFill>
                  <a:srgbClr val="4D4D4D"/>
                </a:solidFill>
              </a:rPr>
              <a:t>A Relational DBMS improves accuracy, flexibility, security and guarantee an easy management.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Observer: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dirty="0">
                <a:solidFill>
                  <a:srgbClr val="4D4D4D"/>
                </a:solidFill>
              </a:rPr>
              <a:t>Improves the scalability of the system, making easier to add new components or functionalities.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0C0C7F5-0759-4054-8B60-0C49B44E02BF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8C28F9-DBA6-425F-9081-7FCC67233918}"/>
              </a:ext>
            </a:extLst>
          </p:cNvPr>
          <p:cNvSpPr txBox="1"/>
          <p:nvPr/>
        </p:nvSpPr>
        <p:spPr>
          <a:xfrm flipH="1">
            <a:off x="1119340" y="3044279"/>
            <a:ext cx="2415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DESIGN CHOICES AND PATTERNS</a:t>
            </a:r>
          </a:p>
        </p:txBody>
      </p:sp>
    </p:spTree>
    <p:extLst>
      <p:ext uri="{BB962C8B-B14F-4D97-AF65-F5344CB8AC3E}">
        <p14:creationId xmlns:p14="http://schemas.microsoft.com/office/powerpoint/2010/main" val="521419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DD2196-2D68-4FB7-B303-165526A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851257"/>
            <a:ext cx="3425530" cy="3155486"/>
          </a:xfrm>
          <a:prstGeom prst="ellipse">
            <a:avLst/>
          </a:prstGeom>
          <a:noFill/>
          <a:ln w="6985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GB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2C5F9-CE3B-46EC-B8C1-3925BEFF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895" y="819310"/>
            <a:ext cx="5826919" cy="1402781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Bottom-up approach: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rgbClr val="4D4D4D"/>
                </a:solidFill>
              </a:rPr>
              <a:t>As a first step, implementation and testing of single component of the same subsystem.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rgbClr val="4D4D4D"/>
                </a:solidFill>
              </a:rPr>
              <a:t>The subsystems will be integrated and tested together.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rgbClr val="4D4D4D"/>
                </a:solidFill>
              </a:rPr>
              <a:t>Testing the correct behaviour of the system.</a:t>
            </a:r>
            <a:endParaRPr lang="it-IT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it-IT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8C28F9-DBA6-425F-9081-7FCC67233918}"/>
              </a:ext>
            </a:extLst>
          </p:cNvPr>
          <p:cNvSpPr txBox="1"/>
          <p:nvPr/>
        </p:nvSpPr>
        <p:spPr>
          <a:xfrm flipH="1">
            <a:off x="1008989" y="3113105"/>
            <a:ext cx="2626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IMPLEMENTATION PLAN</a:t>
            </a:r>
          </a:p>
        </p:txBody>
      </p:sp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CC7D472-1768-4F7D-8B50-834C4D494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15" y="2251750"/>
            <a:ext cx="6973240" cy="3309541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90C0C7F5-0759-4054-8B60-0C49B44E02BF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572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DD2196-2D68-4FB7-B303-165526A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851257"/>
            <a:ext cx="3425530" cy="3155486"/>
          </a:xfrm>
          <a:prstGeom prst="ellipse">
            <a:avLst/>
          </a:prstGeom>
          <a:noFill/>
          <a:ln w="6985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GB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2C5F9-CE3B-46EC-B8C1-3925BEFF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895" y="819310"/>
            <a:ext cx="5826919" cy="1402781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Bottom-up approach: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rgbClr val="4D4D4D"/>
                </a:solidFill>
              </a:rPr>
              <a:t>As a first step, implementation and testing of single component of the same subsystem.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rgbClr val="4D4D4D"/>
                </a:solidFill>
              </a:rPr>
              <a:t>The subsystems will be integrated and tested together.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rgbClr val="4D4D4D"/>
                </a:solidFill>
              </a:rPr>
              <a:t>Testing the correct behaviour of the system.</a:t>
            </a:r>
            <a:endParaRPr lang="it-IT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it-IT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8C28F9-DBA6-425F-9081-7FCC67233918}"/>
              </a:ext>
            </a:extLst>
          </p:cNvPr>
          <p:cNvSpPr txBox="1"/>
          <p:nvPr/>
        </p:nvSpPr>
        <p:spPr>
          <a:xfrm flipH="1">
            <a:off x="1008989" y="3113105"/>
            <a:ext cx="2626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IMPLEMENTATION PLAN</a:t>
            </a:r>
          </a:p>
        </p:txBody>
      </p:sp>
      <p:pic>
        <p:nvPicPr>
          <p:cNvPr id="9" name="Immagine 8" descr="Immagine che contiene mappa, screenshot&#10;&#10;Descrizione generata automaticamente">
            <a:extLst>
              <a:ext uri="{FF2B5EF4-FFF2-40B4-BE49-F238E27FC236}">
                <a16:creationId xmlns:a16="http://schemas.microsoft.com/office/drawing/2014/main" id="{0F068155-E641-4C11-96B0-D8E5BF0F1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053" y="2058844"/>
            <a:ext cx="5438775" cy="2095500"/>
          </a:xfrm>
          <a:prstGeom prst="rect">
            <a:avLst/>
          </a:prstGeom>
        </p:spPr>
      </p:pic>
      <p:pic>
        <p:nvPicPr>
          <p:cNvPr id="6" name="Immagine 5" descr="Immagine che contiene mappa&#10;&#10;Descrizione generata automaticamente">
            <a:extLst>
              <a:ext uri="{FF2B5EF4-FFF2-40B4-BE49-F238E27FC236}">
                <a16:creationId xmlns:a16="http://schemas.microsoft.com/office/drawing/2014/main" id="{91BF272D-51A1-4DE0-B496-3C5A04D8B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052" y="4328682"/>
            <a:ext cx="5438775" cy="2095500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90C0C7F5-0759-4054-8B60-0C49B44E02BF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666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4232"/>
            <a:ext cx="12192000" cy="6012425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FA17E5C4-15D2-4F39-B893-E35D941E71D1}"/>
              </a:ext>
            </a:extLst>
          </p:cNvPr>
          <p:cNvSpPr txBox="1">
            <a:spLocks/>
          </p:cNvSpPr>
          <p:nvPr/>
        </p:nvSpPr>
        <p:spPr>
          <a:xfrm>
            <a:off x="3519947" y="604186"/>
            <a:ext cx="5152103" cy="640091"/>
          </a:xfrm>
          <a:prstGeom prst="rect">
            <a:avLst/>
          </a:prstGeom>
          <a:solidFill>
            <a:schemeClr val="bg1"/>
          </a:solidFill>
          <a:ln w="1587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IMPLEMENTATION PLAN</a:t>
            </a:r>
            <a:endParaRPr lang="en-GB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0D66FDFF-C3BD-45C6-A413-AA8C2031C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52540"/>
              </p:ext>
            </p:extLst>
          </p:nvPr>
        </p:nvGraphicFramePr>
        <p:xfrm>
          <a:off x="1687870" y="1889704"/>
          <a:ext cx="9140669" cy="42161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52254">
                  <a:extLst>
                    <a:ext uri="{9D8B030D-6E8A-4147-A177-3AD203B41FA5}">
                      <a16:colId xmlns:a16="http://schemas.microsoft.com/office/drawing/2014/main" val="3907162729"/>
                    </a:ext>
                  </a:extLst>
                </a:gridCol>
                <a:gridCol w="3641525">
                  <a:extLst>
                    <a:ext uri="{9D8B030D-6E8A-4147-A177-3AD203B41FA5}">
                      <a16:colId xmlns:a16="http://schemas.microsoft.com/office/drawing/2014/main" val="710595246"/>
                    </a:ext>
                  </a:extLst>
                </a:gridCol>
                <a:gridCol w="3046890">
                  <a:extLst>
                    <a:ext uri="{9D8B030D-6E8A-4147-A177-3AD203B41FA5}">
                      <a16:colId xmlns:a16="http://schemas.microsoft.com/office/drawing/2014/main" val="2033336294"/>
                    </a:ext>
                  </a:extLst>
                </a:gridCol>
              </a:tblGrid>
              <a:tr h="941901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Functionality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Importance</a:t>
                      </a:r>
                      <a:r>
                        <a:rPr lang="it-IT" dirty="0"/>
                        <a:t> for the customer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Difficulty</a:t>
                      </a:r>
                      <a:r>
                        <a:rPr lang="it-IT" dirty="0"/>
                        <a:t> of </a:t>
                      </a:r>
                      <a:r>
                        <a:rPr lang="it-IT" dirty="0" err="1"/>
                        <a:t>implementation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316347"/>
                  </a:ext>
                </a:extLst>
              </a:tr>
              <a:tr h="545704">
                <a:tc>
                  <a:txBody>
                    <a:bodyPr/>
                    <a:lstStyle/>
                    <a:p>
                      <a:r>
                        <a:rPr lang="it-IT" dirty="0" err="1"/>
                        <a:t>Sign</a:t>
                      </a:r>
                      <a:r>
                        <a:rPr lang="it-IT" dirty="0"/>
                        <a:t> up and login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37412"/>
                  </a:ext>
                </a:extLst>
              </a:tr>
              <a:tr h="545704">
                <a:tc>
                  <a:txBody>
                    <a:bodyPr/>
                    <a:lstStyle/>
                    <a:p>
                      <a:r>
                        <a:rPr lang="it-IT" dirty="0"/>
                        <a:t>Report a violation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high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8052"/>
                  </a:ext>
                </a:extLst>
              </a:tr>
              <a:tr h="545704">
                <a:tc>
                  <a:txBody>
                    <a:bodyPr/>
                    <a:lstStyle/>
                    <a:p>
                      <a:r>
                        <a:rPr lang="it-IT" dirty="0" err="1"/>
                        <a:t>View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old</a:t>
                      </a:r>
                      <a:r>
                        <a:rPr lang="it-IT" dirty="0"/>
                        <a:t> reports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757909"/>
                  </a:ext>
                </a:extLst>
              </a:tr>
              <a:tr h="545704">
                <a:tc>
                  <a:txBody>
                    <a:bodyPr/>
                    <a:lstStyle/>
                    <a:p>
                      <a:r>
                        <a:rPr lang="it-IT" dirty="0" err="1"/>
                        <a:t>View</a:t>
                      </a:r>
                      <a:r>
                        <a:rPr lang="it-IT" dirty="0"/>
                        <a:t> Statistics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medium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68811"/>
                  </a:ext>
                </a:extLst>
              </a:tr>
              <a:tr h="545704">
                <a:tc>
                  <a:txBody>
                    <a:bodyPr/>
                    <a:lstStyle/>
                    <a:p>
                      <a:r>
                        <a:rPr lang="it-IT" dirty="0" err="1"/>
                        <a:t>View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Suggestions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59751"/>
                  </a:ext>
                </a:extLst>
              </a:tr>
              <a:tr h="545704">
                <a:tc>
                  <a:txBody>
                    <a:bodyPr/>
                    <a:lstStyle/>
                    <a:p>
                      <a:r>
                        <a:rPr lang="it-IT" dirty="0" err="1"/>
                        <a:t>View</a:t>
                      </a:r>
                      <a:r>
                        <a:rPr lang="it-IT" dirty="0"/>
                        <a:t> Safe/Unsafe areas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high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medium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725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064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4904"/>
            <a:ext cx="12192000" cy="6012425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FA17E5C4-15D2-4F39-B893-E35D941E71D1}"/>
              </a:ext>
            </a:extLst>
          </p:cNvPr>
          <p:cNvSpPr txBox="1">
            <a:spLocks/>
          </p:cNvSpPr>
          <p:nvPr/>
        </p:nvSpPr>
        <p:spPr>
          <a:xfrm>
            <a:off x="1145412" y="2813945"/>
            <a:ext cx="9901176" cy="1230110"/>
          </a:xfrm>
          <a:prstGeom prst="rect">
            <a:avLst/>
          </a:prstGeom>
          <a:solidFill>
            <a:schemeClr val="bg1"/>
          </a:solidFill>
          <a:ln w="15875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Thanks for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attention</a:t>
            </a:r>
            <a:endParaRPr lang="en-GB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11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DD2196-2D68-4FB7-B303-165526A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979" y="2034489"/>
            <a:ext cx="3042338" cy="2802502"/>
          </a:xfrm>
          <a:prstGeom prst="ellipse">
            <a:avLst/>
          </a:prstGeom>
          <a:noFill/>
          <a:ln w="6985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Goals</a:t>
            </a:r>
            <a:endParaRPr lang="en-GB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2C5F9-CE3B-46EC-B8C1-3925BEFF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934269"/>
            <a:ext cx="5826919" cy="5395669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User goals: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[G.2] </a:t>
            </a:r>
            <a:r>
              <a:rPr lang="it-IT" sz="1700" dirty="0">
                <a:solidFill>
                  <a:srgbClr val="4D4D4D"/>
                </a:solidFill>
              </a:rPr>
              <a:t>Send notification about traffic violations.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[G.3] </a:t>
            </a:r>
            <a:r>
              <a:rPr lang="it-IT" sz="1700" dirty="0">
                <a:solidFill>
                  <a:srgbClr val="4D4D4D"/>
                </a:solidFill>
              </a:rPr>
              <a:t>Add pictures, type of the violation, GPS and time to the violation report.</a:t>
            </a:r>
          </a:p>
          <a:p>
            <a:pPr marL="0" indent="0">
              <a:lnSpc>
                <a:spcPct val="90000"/>
              </a:lnSpc>
              <a:buNone/>
            </a:pPr>
            <a:endParaRPr lang="it-IT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Authority goals: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[G.4]</a:t>
            </a:r>
            <a:r>
              <a:rPr lang="en-GB" sz="1700" dirty="0">
                <a:solidFill>
                  <a:srgbClr val="4D4D4D"/>
                </a:solidFill>
              </a:rPr>
              <a:t> Check the correctness of a report.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[G.5] </a:t>
            </a:r>
            <a:r>
              <a:rPr lang="en-GB" sz="1700" dirty="0">
                <a:solidFill>
                  <a:srgbClr val="4D4D4D"/>
                </a:solidFill>
              </a:rPr>
              <a:t>Generate traffic ticket from verified reports.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[G.6] </a:t>
            </a:r>
            <a:r>
              <a:rPr lang="en-GB" sz="1700" dirty="0">
                <a:solidFill>
                  <a:srgbClr val="4D4D4D"/>
                </a:solidFill>
              </a:rPr>
              <a:t>Get suggestions about how to improve urban mobility.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Common goals: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[G.1] </a:t>
            </a:r>
            <a:r>
              <a:rPr lang="en-GB" sz="1700" dirty="0">
                <a:solidFill>
                  <a:srgbClr val="4D4D4D"/>
                </a:solidFill>
              </a:rPr>
              <a:t>Access the functionalities of the application from different locations and devices.</a:t>
            </a:r>
            <a:endParaRPr lang="en-GB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[G.7] </a:t>
            </a:r>
            <a:r>
              <a:rPr lang="en-GB" sz="1700" dirty="0">
                <a:solidFill>
                  <a:srgbClr val="4D4D4D"/>
                </a:solidFill>
              </a:rPr>
              <a:t>Access information about unsafe areas.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[G.8] </a:t>
            </a:r>
            <a:r>
              <a:rPr lang="en-GB" sz="1700" dirty="0">
                <a:solidFill>
                  <a:srgbClr val="4D4D4D"/>
                </a:solidFill>
              </a:rPr>
              <a:t>Access statistics about effectiveness of SafeStreets.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[G.9] </a:t>
            </a:r>
            <a:r>
              <a:rPr lang="en-GB" sz="1700" dirty="0">
                <a:solidFill>
                  <a:srgbClr val="4D4D4D"/>
                </a:solidFill>
              </a:rPr>
              <a:t>Access statistics about violations.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0C0C7F5-0759-4054-8B60-0C49B44E02BF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685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ADB58F7-1B27-4F7E-AC38-7C340824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it-IT" dirty="0"/>
              <a:t>World and machine phenomena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A8FA1F-DFD2-4433-B77C-01F498CDD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543" y="2132206"/>
            <a:ext cx="2888487" cy="2879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b="1" u="sng" dirty="0">
                <a:solidFill>
                  <a:srgbClr val="4D4D4D"/>
                </a:solidFill>
              </a:rPr>
              <a:t>World Phenomena</a:t>
            </a:r>
          </a:p>
          <a:p>
            <a:r>
              <a:rPr lang="it-IT" dirty="0">
                <a:solidFill>
                  <a:srgbClr val="4D4D4D"/>
                </a:solidFill>
              </a:rPr>
              <a:t>A person leaves the car in an inappropiate place.</a:t>
            </a:r>
          </a:p>
          <a:p>
            <a:r>
              <a:rPr lang="it-IT" dirty="0">
                <a:solidFill>
                  <a:srgbClr val="4D4D4D"/>
                </a:solidFill>
              </a:rPr>
              <a:t>A User </a:t>
            </a:r>
            <a:r>
              <a:rPr lang="en-GB" dirty="0">
                <a:solidFill>
                  <a:srgbClr val="4D4D4D"/>
                </a:solidFill>
              </a:rPr>
              <a:t>witnesses a traffic violation.</a:t>
            </a:r>
          </a:p>
          <a:p>
            <a:endParaRPr lang="it-IT" dirty="0">
              <a:solidFill>
                <a:srgbClr val="404040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E0E1642A-4752-4DD1-82EF-1DB9EE45ED90}"/>
              </a:ext>
            </a:extLst>
          </p:cNvPr>
          <p:cNvSpPr/>
          <p:nvPr/>
        </p:nvSpPr>
        <p:spPr>
          <a:xfrm>
            <a:off x="11002898" y="5609844"/>
            <a:ext cx="1122426" cy="1122426"/>
          </a:xfrm>
          <a:prstGeom prst="ellipse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25F32D4-F919-4006-AAF0-8246D1FF6D13}"/>
              </a:ext>
            </a:extLst>
          </p:cNvPr>
          <p:cNvSpPr txBox="1">
            <a:spLocks/>
          </p:cNvSpPr>
          <p:nvPr/>
        </p:nvSpPr>
        <p:spPr>
          <a:xfrm>
            <a:off x="4651756" y="2191969"/>
            <a:ext cx="2888487" cy="287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100" b="1" u="sng" dirty="0">
                <a:solidFill>
                  <a:srgbClr val="4D4D4D"/>
                </a:solidFill>
              </a:rPr>
              <a:t>Shared Phenomena</a:t>
            </a:r>
          </a:p>
          <a:p>
            <a:r>
              <a:rPr lang="it-IT" sz="2100" dirty="0">
                <a:solidFill>
                  <a:srgbClr val="4D4D4D"/>
                </a:solidFill>
              </a:rPr>
              <a:t>A User sends a report.</a:t>
            </a:r>
          </a:p>
          <a:p>
            <a:r>
              <a:rPr lang="it-IT" sz="2100" dirty="0">
                <a:solidFill>
                  <a:srgbClr val="4D4D4D"/>
                </a:solidFill>
              </a:rPr>
              <a:t>An Authority verifies a report.</a:t>
            </a:r>
          </a:p>
          <a:p>
            <a:r>
              <a:rPr lang="it-IT" sz="2100" dirty="0">
                <a:solidFill>
                  <a:srgbClr val="4D4D4D"/>
                </a:solidFill>
              </a:rPr>
              <a:t>SafeStreets shows details about a report.</a:t>
            </a:r>
          </a:p>
          <a:p>
            <a:r>
              <a:rPr lang="it-IT" sz="2100" dirty="0">
                <a:solidFill>
                  <a:srgbClr val="4D4D4D"/>
                </a:solidFill>
              </a:rPr>
              <a:t>SafeStreets shows safe/unsafe areas.</a:t>
            </a:r>
          </a:p>
          <a:p>
            <a:pPr marL="0" indent="0" algn="ctr">
              <a:buNone/>
            </a:pPr>
            <a:br>
              <a:rPr lang="it-IT" dirty="0">
                <a:solidFill>
                  <a:srgbClr val="404040"/>
                </a:solidFill>
              </a:rPr>
            </a:br>
            <a:endParaRPr lang="it-IT" dirty="0">
              <a:solidFill>
                <a:srgbClr val="404040"/>
              </a:solidFill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C302C43-6B3C-4865-8DD1-089089313485}"/>
              </a:ext>
            </a:extLst>
          </p:cNvPr>
          <p:cNvSpPr txBox="1">
            <a:spLocks/>
          </p:cNvSpPr>
          <p:nvPr/>
        </p:nvSpPr>
        <p:spPr>
          <a:xfrm>
            <a:off x="7540243" y="2132206"/>
            <a:ext cx="2888487" cy="2879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b="1" u="sng" dirty="0">
                <a:solidFill>
                  <a:srgbClr val="4D4D4D"/>
                </a:solidFill>
              </a:rPr>
              <a:t>Machine Phenomena</a:t>
            </a:r>
          </a:p>
          <a:p>
            <a:r>
              <a:rPr lang="it-IT" dirty="0">
                <a:solidFill>
                  <a:srgbClr val="4D4D4D"/>
                </a:solidFill>
              </a:rPr>
              <a:t>SafeStreets computes statistics.</a:t>
            </a:r>
          </a:p>
          <a:p>
            <a:r>
              <a:rPr lang="it-IT" dirty="0">
                <a:solidFill>
                  <a:srgbClr val="4D4D4D"/>
                </a:solidFill>
              </a:rPr>
              <a:t>SafeStreets stores received reports.</a:t>
            </a:r>
            <a:endParaRPr lang="en-GB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89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200"/>
            <a:ext cx="12192000" cy="5717457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21" name="Titolo 6">
            <a:extLst>
              <a:ext uri="{FF2B5EF4-FFF2-40B4-BE49-F238E27FC236}">
                <a16:creationId xmlns:a16="http://schemas.microsoft.com/office/drawing/2014/main" id="{49243CB4-EAC5-4512-917A-CDFEC65C8DC4}"/>
              </a:ext>
            </a:extLst>
          </p:cNvPr>
          <p:cNvSpPr txBox="1">
            <a:spLocks/>
          </p:cNvSpPr>
          <p:nvPr/>
        </p:nvSpPr>
        <p:spPr>
          <a:xfrm>
            <a:off x="2372032" y="789039"/>
            <a:ext cx="7447935" cy="860322"/>
          </a:xfrm>
          <a:prstGeom prst="rect">
            <a:avLst/>
          </a:prstGeom>
          <a:solidFill>
            <a:schemeClr val="bg1"/>
          </a:solidFill>
          <a:ln w="1587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 User Use case Diagram</a:t>
            </a:r>
            <a:endParaRPr lang="en-GB" dirty="0"/>
          </a:p>
        </p:txBody>
      </p:sp>
      <p:pic>
        <p:nvPicPr>
          <p:cNvPr id="22" name="Immagine 21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BED7F86-01C2-4BF6-9E50-AEE877FE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064" y="1903572"/>
            <a:ext cx="9289585" cy="4572396"/>
          </a:xfrm>
          <a:prstGeom prst="rect">
            <a:avLst/>
          </a:prstGeom>
        </p:spPr>
      </p:pic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99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200"/>
            <a:ext cx="12192000" cy="5717457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21" name="Titolo 6">
            <a:extLst>
              <a:ext uri="{FF2B5EF4-FFF2-40B4-BE49-F238E27FC236}">
                <a16:creationId xmlns:a16="http://schemas.microsoft.com/office/drawing/2014/main" id="{49243CB4-EAC5-4512-917A-CDFEC65C8DC4}"/>
              </a:ext>
            </a:extLst>
          </p:cNvPr>
          <p:cNvSpPr txBox="1">
            <a:spLocks/>
          </p:cNvSpPr>
          <p:nvPr/>
        </p:nvSpPr>
        <p:spPr>
          <a:xfrm>
            <a:off x="2372032" y="789039"/>
            <a:ext cx="7447935" cy="860322"/>
          </a:xfrm>
          <a:prstGeom prst="rect">
            <a:avLst/>
          </a:prstGeom>
          <a:solidFill>
            <a:schemeClr val="bg1"/>
          </a:solidFill>
          <a:ln w="1587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 Authority Use case Diagram</a:t>
            </a:r>
            <a:endParaRPr lang="en-GB" dirty="0"/>
          </a:p>
        </p:txBody>
      </p:sp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65EFFA78-4DD2-40FB-BA45-F3A7118E9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6" y="1842966"/>
            <a:ext cx="9396274" cy="4900085"/>
          </a:xfrm>
          <a:prstGeom prst="rect">
            <a:avLst/>
          </a:prstGeom>
        </p:spPr>
      </p:pic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70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DD2196-2D68-4FB7-B303-165526A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851257"/>
            <a:ext cx="3425530" cy="3155486"/>
          </a:xfrm>
          <a:prstGeom prst="ellipse">
            <a:avLst/>
          </a:prstGeom>
          <a:noFill/>
          <a:ln w="6985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GB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2C5F9-CE3B-46EC-B8C1-3925BEFF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895" y="577881"/>
            <a:ext cx="5826919" cy="492428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[R.6] </a:t>
            </a:r>
            <a:r>
              <a:rPr lang="it-IT" sz="1700" dirty="0">
                <a:solidFill>
                  <a:srgbClr val="4D4D4D"/>
                </a:solidFill>
              </a:rPr>
              <a:t>The System must compute the trustness of reports.</a:t>
            </a:r>
          </a:p>
          <a:p>
            <a:pPr marL="0" indent="0">
              <a:lnSpc>
                <a:spcPct val="90000"/>
              </a:lnSpc>
              <a:buNone/>
            </a:pPr>
            <a:endParaRPr lang="it-IT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[R.20]</a:t>
            </a:r>
            <a:r>
              <a:rPr lang="en-GB" sz="1700" dirty="0">
                <a:solidFill>
                  <a:srgbClr val="4D4D4D"/>
                </a:solidFill>
              </a:rPr>
              <a:t> The System must communicate with the Authority TrafficTicket Service in order to generate a traffic ticket.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[R.21] </a:t>
            </a:r>
            <a:r>
              <a:rPr lang="en-GB" sz="1700" dirty="0">
                <a:solidFill>
                  <a:srgbClr val="4D4D4D"/>
                </a:solidFill>
              </a:rPr>
              <a:t>The System shall allow the User to send taken pictures by accessing the camera from the SafeStreets application</a:t>
            </a:r>
            <a:r>
              <a:rPr lang="it-IT" sz="1700" dirty="0">
                <a:solidFill>
                  <a:srgbClr val="4D4D4D"/>
                </a:solidFill>
              </a:rPr>
              <a:t>. 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[R.22] </a:t>
            </a:r>
            <a:r>
              <a:rPr lang="en-GB" sz="1700" dirty="0">
                <a:solidFill>
                  <a:srgbClr val="4D4D4D"/>
                </a:solidFill>
              </a:rPr>
              <a:t>The System must keep its information about statistics up-to-date with all the reports it received.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[R.23] </a:t>
            </a:r>
            <a:r>
              <a:rPr lang="en-GB" sz="1700" dirty="0">
                <a:solidFill>
                  <a:srgbClr val="4D4D4D"/>
                </a:solidFill>
              </a:rPr>
              <a:t>The  System  must  generate  suggestions  based  on  the actual information and the actual urban situation.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0C0C7F5-0759-4054-8B60-0C49B44E02BF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8C28F9-DBA6-425F-9081-7FCC67233918}"/>
              </a:ext>
            </a:extLst>
          </p:cNvPr>
          <p:cNvSpPr txBox="1"/>
          <p:nvPr/>
        </p:nvSpPr>
        <p:spPr>
          <a:xfrm flipH="1">
            <a:off x="698564" y="3127963"/>
            <a:ext cx="32571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dirty="0"/>
              <a:t>REQUIREMENTS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345590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DD2196-2D68-4FB7-B303-165526A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851257"/>
            <a:ext cx="3425530" cy="3155486"/>
          </a:xfrm>
          <a:prstGeom prst="ellipse">
            <a:avLst/>
          </a:prstGeom>
          <a:noFill/>
          <a:ln w="6985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GB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2C5F9-CE3B-46EC-B8C1-3925BEFF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895" y="577881"/>
            <a:ext cx="5826919" cy="492428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[D.3] </a:t>
            </a:r>
            <a:r>
              <a:rPr lang="en-GB" sz="1700" dirty="0">
                <a:solidFill>
                  <a:srgbClr val="4D4D4D"/>
                </a:solidFill>
              </a:rPr>
              <a:t>The  GPS  is  assumed  to  be  subject  to  a  maximum  error  of  20meters.</a:t>
            </a:r>
          </a:p>
          <a:p>
            <a:pPr marL="0" indent="0">
              <a:lnSpc>
                <a:spcPct val="90000"/>
              </a:lnSpc>
              <a:buNone/>
            </a:pPr>
            <a:endParaRPr lang="it-IT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[D.5]</a:t>
            </a:r>
            <a:r>
              <a:rPr lang="en-GB" sz="1700" dirty="0">
                <a:solidFill>
                  <a:srgbClr val="4D4D4D"/>
                </a:solidFill>
              </a:rPr>
              <a:t> Information obtained by Municipality are supposed to be correct.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[D.7] </a:t>
            </a:r>
            <a:r>
              <a:rPr lang="en-GB" sz="1700" dirty="0">
                <a:solidFill>
                  <a:srgbClr val="4D4D4D"/>
                </a:solidFill>
              </a:rPr>
              <a:t>Is assumed that the camera used by the User’s device is working properly.</a:t>
            </a:r>
            <a:r>
              <a:rPr lang="it-IT" sz="1700" dirty="0">
                <a:solidFill>
                  <a:srgbClr val="4D4D4D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[D.9] </a:t>
            </a:r>
            <a:r>
              <a:rPr lang="en-GB" sz="1700" dirty="0">
                <a:solidFill>
                  <a:srgbClr val="4D4D4D"/>
                </a:solidFill>
              </a:rPr>
              <a:t>Is assumed that the Municipality offers an API to access their urban mobility data.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0C0C7F5-0759-4054-8B60-0C49B44E02BF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8C28F9-DBA6-425F-9081-7FCC67233918}"/>
              </a:ext>
            </a:extLst>
          </p:cNvPr>
          <p:cNvSpPr txBox="1"/>
          <p:nvPr/>
        </p:nvSpPr>
        <p:spPr>
          <a:xfrm flipH="1">
            <a:off x="827966" y="3121223"/>
            <a:ext cx="29983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dirty="0"/>
              <a:t>ASSUMPTIONS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781787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5072"/>
            <a:ext cx="12192000" cy="6071746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21" name="Titolo 6">
            <a:extLst>
              <a:ext uri="{FF2B5EF4-FFF2-40B4-BE49-F238E27FC236}">
                <a16:creationId xmlns:a16="http://schemas.microsoft.com/office/drawing/2014/main" id="{49243CB4-EAC5-4512-917A-CDFEC65C8DC4}"/>
              </a:ext>
            </a:extLst>
          </p:cNvPr>
          <p:cNvSpPr txBox="1">
            <a:spLocks/>
          </p:cNvSpPr>
          <p:nvPr/>
        </p:nvSpPr>
        <p:spPr>
          <a:xfrm>
            <a:off x="3218016" y="527883"/>
            <a:ext cx="5755968" cy="592994"/>
          </a:xfrm>
          <a:prstGeom prst="rect">
            <a:avLst/>
          </a:prstGeom>
          <a:solidFill>
            <a:schemeClr val="bg1"/>
          </a:solidFill>
          <a:ln w="1587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ALLOY</a:t>
            </a:r>
            <a:endParaRPr lang="en-GB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Segnaposto contenuto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0AA1A31-CEB4-4C51-817D-4E5E322674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808213" y="1413346"/>
            <a:ext cx="8575573" cy="5318925"/>
          </a:xfrm>
        </p:spPr>
      </p:pic>
    </p:spTree>
    <p:extLst>
      <p:ext uri="{BB962C8B-B14F-4D97-AF65-F5344CB8AC3E}">
        <p14:creationId xmlns:p14="http://schemas.microsoft.com/office/powerpoint/2010/main" val="20078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200"/>
            <a:ext cx="12192000" cy="5717457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21" name="Titolo 6">
            <a:extLst>
              <a:ext uri="{FF2B5EF4-FFF2-40B4-BE49-F238E27FC236}">
                <a16:creationId xmlns:a16="http://schemas.microsoft.com/office/drawing/2014/main" id="{49243CB4-EAC5-4512-917A-CDFEC65C8DC4}"/>
              </a:ext>
            </a:extLst>
          </p:cNvPr>
          <p:cNvSpPr txBox="1">
            <a:spLocks/>
          </p:cNvSpPr>
          <p:nvPr/>
        </p:nvSpPr>
        <p:spPr>
          <a:xfrm>
            <a:off x="2372032" y="789039"/>
            <a:ext cx="7447935" cy="860322"/>
          </a:xfrm>
          <a:prstGeom prst="rect">
            <a:avLst/>
          </a:prstGeom>
          <a:solidFill>
            <a:schemeClr val="bg1"/>
          </a:solidFill>
          <a:ln w="1587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System overview</a:t>
            </a:r>
            <a:endParaRPr lang="en-GB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magine 4" descr="Immagine che contiene monitor, schermo, nero, computer&#10;&#10;Descrizione generata automaticamente">
            <a:extLst>
              <a:ext uri="{FF2B5EF4-FFF2-40B4-BE49-F238E27FC236}">
                <a16:creationId xmlns:a16="http://schemas.microsoft.com/office/drawing/2014/main" id="{C43AA1F3-9C0A-4899-9ACD-9C0118351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235" y="2247006"/>
            <a:ext cx="8201527" cy="366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19673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acco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4.xml><?xml version="1.0" encoding="utf-8"?>
<a:theme xmlns:a="http://schemas.openxmlformats.org/drawingml/2006/main" name="2_Pacco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5.xml><?xml version="1.0" encoding="utf-8"?>
<a:theme xmlns:a="http://schemas.openxmlformats.org/drawingml/2006/main" name="3_Pacco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6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620</Words>
  <Application>Microsoft Office PowerPoint</Application>
  <PresentationFormat>Widescreen</PresentationFormat>
  <Paragraphs>129</Paragraphs>
  <Slides>17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Gill Sans MT</vt:lpstr>
      <vt:lpstr>Pacco</vt:lpstr>
      <vt:lpstr>Personalizza struttura</vt:lpstr>
      <vt:lpstr>1_Pacco</vt:lpstr>
      <vt:lpstr>2_Pacco</vt:lpstr>
      <vt:lpstr>3_Pacco</vt:lpstr>
      <vt:lpstr>Presentazione standard di PowerPoint</vt:lpstr>
      <vt:lpstr>Goals</vt:lpstr>
      <vt:lpstr>World and machine phenomena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Steven --</dc:creator>
  <cp:lastModifiedBy>Steven --</cp:lastModifiedBy>
  <cp:revision>43</cp:revision>
  <dcterms:created xsi:type="dcterms:W3CDTF">2020-01-23T15:53:20Z</dcterms:created>
  <dcterms:modified xsi:type="dcterms:W3CDTF">2020-01-28T20:12:09Z</dcterms:modified>
</cp:coreProperties>
</file>