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C062E-4367-BDE3-252E-C00393AB8D44}" v="132" dt="2024-10-09T21:10:44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007F78D-0D4D-AC7D-9173-94F67248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1003300"/>
            <a:ext cx="60960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E6EFB6-7E62-0B4C-3F5A-BC3C036B7FFC}"/>
              </a:ext>
            </a:extLst>
          </p:cNvPr>
          <p:cNvSpPr txBox="1"/>
          <p:nvPr/>
        </p:nvSpPr>
        <p:spPr>
          <a:xfrm>
            <a:off x="901700" y="215900"/>
            <a:ext cx="108839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Segoe UI"/>
                <a:cs typeface="Segoe UI"/>
              </a:rPr>
              <a:t>1. </a:t>
            </a:r>
            <a:r>
              <a:rPr lang="ru-RU" sz="2000" err="1">
                <a:latin typeface="Segoe UI"/>
                <a:cs typeface="Segoe UI"/>
              </a:rPr>
              <a:t>Retrieve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all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airline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names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in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uppercase</a:t>
            </a:r>
            <a:r>
              <a:rPr lang="ru-RU" sz="2000" dirty="0">
                <a:latin typeface="Segoe UI"/>
                <a:cs typeface="Segoe UI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9985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8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19E4DEEF-8AC8-5468-F83D-422D843B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45640"/>
            <a:ext cx="7975600" cy="4485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B391B-E16B-2EC0-002F-111C4F1A2C8D}"/>
              </a:ext>
            </a:extLst>
          </p:cNvPr>
          <p:cNvSpPr txBox="1"/>
          <p:nvPr/>
        </p:nvSpPr>
        <p:spPr>
          <a:xfrm>
            <a:off x="736600" y="419099"/>
            <a:ext cx="77724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Segoe UI"/>
                <a:cs typeface="Segoe UI"/>
              </a:rPr>
              <a:t>2. </a:t>
            </a:r>
            <a:r>
              <a:rPr lang="ru-RU" sz="2400" err="1">
                <a:latin typeface="Segoe UI"/>
                <a:cs typeface="Segoe UI"/>
              </a:rPr>
              <a:t>Replace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any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occurrence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of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word</a:t>
            </a:r>
            <a:r>
              <a:rPr lang="ru-RU" sz="2400" dirty="0">
                <a:latin typeface="Segoe UI"/>
                <a:cs typeface="Segoe UI"/>
              </a:rPr>
              <a:t> "Air" </a:t>
            </a:r>
            <a:r>
              <a:rPr lang="ru-RU" sz="2400" err="1">
                <a:latin typeface="Segoe UI"/>
                <a:cs typeface="Segoe UI"/>
              </a:rPr>
              <a:t>in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airline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names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with</a:t>
            </a:r>
            <a:r>
              <a:rPr lang="ru-RU" sz="2400" dirty="0">
                <a:latin typeface="Segoe UI"/>
                <a:cs typeface="Segoe UI"/>
              </a:rPr>
              <a:t> "Aero"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775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4CDD4F7-ADE4-5F41-5365-AC23FB69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2063168"/>
            <a:ext cx="7589520" cy="4272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6A823A-36CF-7F01-6AD2-55C58C36A3BA}"/>
              </a:ext>
            </a:extLst>
          </p:cNvPr>
          <p:cNvSpPr txBox="1"/>
          <p:nvPr/>
        </p:nvSpPr>
        <p:spPr>
          <a:xfrm>
            <a:off x="1496785" y="449036"/>
            <a:ext cx="7633607" cy="1000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Segoe UI"/>
                <a:cs typeface="Segoe UI"/>
              </a:rPr>
              <a:t>4. </a:t>
            </a:r>
            <a:r>
              <a:rPr lang="ru-RU" sz="2400" err="1">
                <a:latin typeface="Segoe UI"/>
                <a:cs typeface="Segoe UI"/>
              </a:rPr>
              <a:t>Retrieve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airports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that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contain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word</a:t>
            </a:r>
            <a:r>
              <a:rPr lang="ru-RU" sz="2400" dirty="0">
                <a:latin typeface="Segoe UI"/>
                <a:cs typeface="Segoe UI"/>
              </a:rPr>
              <a:t> "</a:t>
            </a:r>
            <a:r>
              <a:rPr lang="ru-RU" sz="2400" err="1">
                <a:latin typeface="Segoe UI"/>
                <a:cs typeface="Segoe UI"/>
              </a:rPr>
              <a:t>Reginal</a:t>
            </a:r>
            <a:r>
              <a:rPr lang="ru-RU" sz="2400" dirty="0">
                <a:latin typeface="Segoe UI"/>
                <a:cs typeface="Segoe UI"/>
              </a:rPr>
              <a:t>" </a:t>
            </a:r>
            <a:r>
              <a:rPr lang="ru-RU" sz="2400" err="1">
                <a:latin typeface="Segoe UI"/>
                <a:cs typeface="Segoe UI"/>
              </a:rPr>
              <a:t>and</a:t>
            </a:r>
            <a:r>
              <a:rPr lang="ru-RU" sz="2400" dirty="0">
                <a:latin typeface="Segoe UI"/>
                <a:cs typeface="Segoe UI"/>
              </a:rPr>
              <a:t> "Air" </a:t>
            </a:r>
            <a:r>
              <a:rPr lang="ru-RU" sz="2400" err="1">
                <a:latin typeface="Segoe UI"/>
                <a:cs typeface="Segoe UI"/>
              </a:rPr>
              <a:t>in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their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names</a:t>
            </a:r>
            <a:br>
              <a:rPr lang="ru-RU" sz="1100" dirty="0">
                <a:latin typeface="Segoe UI"/>
                <a:cs typeface="Segoe UI"/>
              </a:rPr>
            </a:br>
            <a:endParaRPr lang="ru-RU" sz="11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0176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13A4F8D-A5D4-2B41-FFC6-8F49C0A6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46" y="2138680"/>
            <a:ext cx="7837714" cy="4408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3BC78-2D3E-9002-4175-6DD4025D5E69}"/>
              </a:ext>
            </a:extLst>
          </p:cNvPr>
          <p:cNvSpPr txBox="1"/>
          <p:nvPr/>
        </p:nvSpPr>
        <p:spPr>
          <a:xfrm>
            <a:off x="530678" y="435428"/>
            <a:ext cx="7116535" cy="1000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Segoe UI"/>
                <a:cs typeface="Segoe UI"/>
              </a:rPr>
              <a:t>4. </a:t>
            </a:r>
            <a:r>
              <a:rPr lang="ru-RU" sz="2400" err="1">
                <a:latin typeface="Segoe UI"/>
                <a:cs typeface="Segoe UI"/>
              </a:rPr>
              <a:t>Retrieve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airports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that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contain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word</a:t>
            </a:r>
            <a:r>
              <a:rPr lang="ru-RU" sz="2400" dirty="0">
                <a:latin typeface="Segoe UI"/>
                <a:cs typeface="Segoe UI"/>
              </a:rPr>
              <a:t> "</a:t>
            </a:r>
            <a:r>
              <a:rPr lang="ru-RU" sz="2400" err="1">
                <a:latin typeface="Segoe UI"/>
                <a:cs typeface="Segoe UI"/>
              </a:rPr>
              <a:t>Reginal</a:t>
            </a:r>
            <a:r>
              <a:rPr lang="ru-RU" sz="2400" dirty="0">
                <a:latin typeface="Segoe UI"/>
                <a:cs typeface="Segoe UI"/>
              </a:rPr>
              <a:t>" </a:t>
            </a:r>
            <a:r>
              <a:rPr lang="ru-RU" sz="2400" err="1">
                <a:latin typeface="Segoe UI"/>
                <a:cs typeface="Segoe UI"/>
              </a:rPr>
              <a:t>and</a:t>
            </a:r>
            <a:r>
              <a:rPr lang="ru-RU" sz="2400" dirty="0">
                <a:latin typeface="Segoe UI"/>
                <a:cs typeface="Segoe UI"/>
              </a:rPr>
              <a:t> "Air" </a:t>
            </a:r>
            <a:r>
              <a:rPr lang="ru-RU" sz="2400" err="1">
                <a:latin typeface="Segoe UI"/>
                <a:cs typeface="Segoe UI"/>
              </a:rPr>
              <a:t>in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their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names</a:t>
            </a:r>
            <a:br>
              <a:rPr lang="ru-RU" sz="2400" dirty="0">
                <a:latin typeface="Segoe UI"/>
                <a:cs typeface="Segoe UI"/>
              </a:rPr>
            </a:br>
            <a:endParaRPr lang="ru-RU" sz="11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0725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7071F45B-FFA5-1D9B-382C-2FE36AA2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2225040"/>
            <a:ext cx="7630160" cy="429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72970D-19B0-E8AF-9719-E31A3EF3B555}"/>
              </a:ext>
            </a:extLst>
          </p:cNvPr>
          <p:cNvSpPr txBox="1"/>
          <p:nvPr/>
        </p:nvSpPr>
        <p:spPr>
          <a:xfrm>
            <a:off x="584200" y="406400"/>
            <a:ext cx="68199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Segoe UI"/>
                <a:cs typeface="Segoe UI"/>
              </a:rPr>
              <a:t>5. </a:t>
            </a:r>
            <a:r>
              <a:rPr lang="ru-RU" sz="2400" err="1">
                <a:latin typeface="Segoe UI"/>
                <a:cs typeface="Segoe UI"/>
              </a:rPr>
              <a:t>Retrieve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passenger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names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and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format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their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birth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dates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as</a:t>
            </a:r>
            <a:r>
              <a:rPr lang="ru-RU" sz="2400" dirty="0">
                <a:latin typeface="Segoe UI"/>
                <a:cs typeface="Segoe UI"/>
              </a:rPr>
              <a:t> '</a:t>
            </a:r>
            <a:r>
              <a:rPr lang="ru-RU" sz="2400" err="1">
                <a:latin typeface="Segoe UI"/>
                <a:cs typeface="Segoe UI"/>
              </a:rPr>
              <a:t>Month</a:t>
            </a:r>
            <a:r>
              <a:rPr lang="ru-RU" sz="2400" dirty="0">
                <a:latin typeface="Segoe UI"/>
                <a:cs typeface="Segoe UI"/>
              </a:rPr>
              <a:t> DD,</a:t>
            </a:r>
            <a:br>
              <a:rPr lang="ru-RU" sz="2400" dirty="0">
                <a:latin typeface="Segoe UI"/>
                <a:cs typeface="Segoe UI"/>
              </a:rPr>
            </a:br>
            <a:br>
              <a:rPr lang="ru-RU" sz="2400" dirty="0">
                <a:latin typeface="Segoe UI"/>
                <a:cs typeface="Segoe UI"/>
              </a:rPr>
            </a:br>
            <a:r>
              <a:rPr lang="ru-RU" sz="2400" dirty="0">
                <a:latin typeface="Segoe UI"/>
                <a:cs typeface="Segoe UI"/>
              </a:rPr>
              <a:t>YYYY'.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6210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D36DB765-5DC5-92D9-36F0-3251EE8A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" y="2024380"/>
            <a:ext cx="8077200" cy="4546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39747-244D-4719-6A7A-F752AA7A4252}"/>
              </a:ext>
            </a:extLst>
          </p:cNvPr>
          <p:cNvSpPr txBox="1"/>
          <p:nvPr/>
        </p:nvSpPr>
        <p:spPr>
          <a:xfrm>
            <a:off x="86360" y="-2541"/>
            <a:ext cx="11887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r>
              <a:rPr lang="ru-RU" sz="2000" dirty="0">
                <a:latin typeface="Segoe UI"/>
                <a:cs typeface="Segoe UI"/>
              </a:rPr>
              <a:t>7. </a:t>
            </a:r>
            <a:r>
              <a:rPr lang="ru-RU" sz="2000" dirty="0" err="1">
                <a:latin typeface="Segoe UI"/>
                <a:cs typeface="Segoe UI"/>
              </a:rPr>
              <a:t>Create</a:t>
            </a:r>
            <a:r>
              <a:rPr lang="ru-RU" sz="2000" dirty="0">
                <a:latin typeface="Segoe UI"/>
                <a:cs typeface="Segoe UI"/>
              </a:rPr>
              <a:t> a </a:t>
            </a:r>
            <a:r>
              <a:rPr lang="ru-RU" sz="2000" dirty="0" err="1">
                <a:latin typeface="Segoe UI"/>
                <a:cs typeface="Segoe UI"/>
              </a:rPr>
              <a:t>query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that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divides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passengers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into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age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groups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like</a:t>
            </a:r>
            <a:r>
              <a:rPr lang="ru-RU" sz="2000" dirty="0">
                <a:latin typeface="Segoe UI"/>
                <a:cs typeface="Segoe UI"/>
              </a:rPr>
              <a:t> ‘Young’ </a:t>
            </a:r>
            <a:r>
              <a:rPr lang="ru-RU" sz="2000" dirty="0" err="1">
                <a:latin typeface="Segoe UI"/>
                <a:cs typeface="Segoe UI"/>
              </a:rPr>
              <a:t>and</a:t>
            </a:r>
            <a:br>
              <a:rPr lang="ru-RU" sz="2000" dirty="0">
                <a:latin typeface="Segoe UI"/>
                <a:cs typeface="Segoe UI"/>
              </a:rPr>
            </a:br>
            <a:br>
              <a:rPr lang="ru-RU" sz="2000" dirty="0">
                <a:latin typeface="Segoe UI"/>
                <a:cs typeface="Segoe UI"/>
              </a:rPr>
            </a:br>
            <a:r>
              <a:rPr lang="ru-RU" sz="2000" dirty="0">
                <a:latin typeface="Segoe UI"/>
                <a:cs typeface="Segoe UI"/>
              </a:rPr>
              <a:t>‘</a:t>
            </a:r>
            <a:r>
              <a:rPr lang="ru-RU" sz="2000" dirty="0" err="1">
                <a:latin typeface="Segoe UI"/>
                <a:cs typeface="Segoe UI"/>
              </a:rPr>
              <a:t>Adult</a:t>
            </a:r>
            <a:r>
              <a:rPr lang="ru-RU" sz="2000" dirty="0">
                <a:latin typeface="Segoe UI"/>
                <a:cs typeface="Segoe UI"/>
              </a:rPr>
              <a:t>’ </a:t>
            </a:r>
            <a:r>
              <a:rPr lang="ru-RU" sz="2000" dirty="0" err="1">
                <a:latin typeface="Segoe UI"/>
                <a:cs typeface="Segoe UI"/>
              </a:rPr>
              <a:t>based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on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their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birth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date</a:t>
            </a:r>
            <a:r>
              <a:rPr lang="ru-RU" sz="2000" dirty="0">
                <a:latin typeface="Segoe UI"/>
                <a:cs typeface="Segoe UI"/>
              </a:rPr>
              <a:t>. Young </a:t>
            </a:r>
            <a:r>
              <a:rPr lang="ru-RU" sz="2000" dirty="0" err="1">
                <a:latin typeface="Segoe UI"/>
                <a:cs typeface="Segoe UI"/>
              </a:rPr>
              <a:t>passengers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age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between</a:t>
            </a:r>
            <a:r>
              <a:rPr lang="ru-RU" sz="2000" dirty="0">
                <a:latin typeface="Segoe UI"/>
                <a:cs typeface="Segoe UI"/>
              </a:rPr>
              <a:t> 18 </a:t>
            </a:r>
            <a:r>
              <a:rPr lang="ru-RU" sz="2000" dirty="0" err="1">
                <a:latin typeface="Segoe UI"/>
                <a:cs typeface="Segoe UI"/>
              </a:rPr>
              <a:t>and</a:t>
            </a:r>
            <a:br>
              <a:rPr lang="ru-RU" sz="2000" dirty="0">
                <a:latin typeface="Segoe UI"/>
                <a:cs typeface="Segoe UI"/>
              </a:rPr>
            </a:br>
            <a:br>
              <a:rPr lang="ru-RU" sz="2000" dirty="0">
                <a:latin typeface="Segoe UI"/>
                <a:cs typeface="Segoe UI"/>
              </a:rPr>
            </a:br>
            <a:r>
              <a:rPr lang="ru-RU" sz="2000" dirty="0">
                <a:latin typeface="Segoe UI"/>
                <a:cs typeface="Segoe UI"/>
              </a:rPr>
              <a:t>35, </a:t>
            </a:r>
            <a:r>
              <a:rPr lang="ru-RU" sz="2000" dirty="0" err="1">
                <a:latin typeface="Segoe UI"/>
                <a:cs typeface="Segoe UI"/>
              </a:rPr>
              <a:t>Adult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passengers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age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dirty="0" err="1">
                <a:latin typeface="Segoe UI"/>
                <a:cs typeface="Segoe UI"/>
              </a:rPr>
              <a:t>between</a:t>
            </a:r>
            <a:r>
              <a:rPr lang="ru-RU" sz="2000" dirty="0">
                <a:latin typeface="Segoe UI"/>
                <a:cs typeface="Segoe UI"/>
              </a:rPr>
              <a:t> 36 </a:t>
            </a:r>
            <a:r>
              <a:rPr lang="ru-RU" sz="2000" dirty="0" err="1">
                <a:latin typeface="Segoe UI"/>
                <a:cs typeface="Segoe UI"/>
              </a:rPr>
              <a:t>and</a:t>
            </a:r>
            <a:r>
              <a:rPr lang="ru-RU" sz="2000" dirty="0">
                <a:latin typeface="Segoe UI"/>
                <a:cs typeface="Segoe UI"/>
              </a:rPr>
              <a:t> 55</a:t>
            </a:r>
            <a:br>
              <a:rPr lang="ru-RU" sz="1100" dirty="0">
                <a:latin typeface="Segoe UI"/>
                <a:cs typeface="Segoe UI"/>
              </a:rPr>
            </a:br>
            <a:br>
              <a:rPr lang="ru-RU" sz="1100" dirty="0">
                <a:latin typeface="Segoe UI"/>
                <a:cs typeface="Segoe UI"/>
              </a:rPr>
            </a:br>
            <a:r>
              <a:rPr lang="ru-RU" sz="1100" dirty="0">
                <a:latin typeface="Segoe UI"/>
                <a:cs typeface="Segoe UI"/>
              </a:rPr>
              <a:t>"C</a:t>
            </a:r>
          </a:p>
        </p:txBody>
      </p:sp>
    </p:spTree>
    <p:extLst>
      <p:ext uri="{BB962C8B-B14F-4D97-AF65-F5344CB8AC3E}">
        <p14:creationId xmlns:p14="http://schemas.microsoft.com/office/powerpoint/2010/main" val="401614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CDE298B3-4CB1-281A-9C60-92AD391B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" y="2430780"/>
            <a:ext cx="7355840" cy="4130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0540E2-4BBF-E90D-9433-6632686253A1}"/>
              </a:ext>
            </a:extLst>
          </p:cNvPr>
          <p:cNvSpPr txBox="1"/>
          <p:nvPr/>
        </p:nvSpPr>
        <p:spPr>
          <a:xfrm>
            <a:off x="825500" y="457199"/>
            <a:ext cx="9385300" cy="927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>
                <a:latin typeface="Arial"/>
                <a:ea typeface="Arial"/>
                <a:cs typeface="Arial"/>
              </a:rPr>
              <a:t>8. Create a query that categorizes ticket prices based on their price as</a:t>
            </a:r>
            <a:br>
              <a:rPr lang="af-ZA">
                <a:latin typeface="Segoe UI"/>
                <a:ea typeface="Segoe UI"/>
                <a:cs typeface="Segoe UI"/>
              </a:rPr>
            </a:br>
            <a:br>
              <a:rPr lang="af-ZA">
                <a:latin typeface="Segoe UI"/>
                <a:ea typeface="Segoe UI"/>
                <a:cs typeface="Segoe UI"/>
              </a:rPr>
            </a:br>
            <a:r>
              <a:rPr lang="af-ZA">
                <a:latin typeface="Arial"/>
                <a:ea typeface="Arial"/>
                <a:cs typeface="Arial"/>
              </a:rPr>
              <a:t>"Cheap," "Medium" or "Expensive."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88B1ABB9-2219-4872-3771-ABFB80D3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358900"/>
            <a:ext cx="7366000" cy="414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827F6E-6484-975C-9CE0-759B6BEB2F17}"/>
              </a:ext>
            </a:extLst>
          </p:cNvPr>
          <p:cNvSpPr txBox="1"/>
          <p:nvPr/>
        </p:nvSpPr>
        <p:spPr>
          <a:xfrm>
            <a:off x="736599" y="482599"/>
            <a:ext cx="6731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Segoe UI"/>
                <a:cs typeface="Segoe UI"/>
              </a:rPr>
              <a:t>9. </a:t>
            </a:r>
            <a:r>
              <a:rPr lang="ru-RU" sz="2000" err="1">
                <a:latin typeface="Segoe UI"/>
                <a:cs typeface="Segoe UI"/>
              </a:rPr>
              <a:t>Find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number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of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airline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names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in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each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airline</a:t>
            </a:r>
            <a:r>
              <a:rPr lang="ru-RU" sz="2000" dirty="0">
                <a:latin typeface="Segoe UI"/>
                <a:cs typeface="Segoe UI"/>
              </a:rPr>
              <a:t> </a:t>
            </a:r>
            <a:r>
              <a:rPr lang="ru-RU" sz="2000" err="1">
                <a:latin typeface="Segoe UI"/>
                <a:cs typeface="Segoe UI"/>
              </a:rPr>
              <a:t>country</a:t>
            </a:r>
            <a:r>
              <a:rPr lang="ru-RU" sz="2000" dirty="0">
                <a:latin typeface="Segoe UI"/>
                <a:cs typeface="Segoe UI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5015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2EB60668-1EB4-FBF1-E236-6F12A249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76" y="2313609"/>
            <a:ext cx="7222434" cy="40695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790026-C104-5DFC-5615-1CA110ACC86B}"/>
              </a:ext>
            </a:extLst>
          </p:cNvPr>
          <p:cNvSpPr txBox="1"/>
          <p:nvPr/>
        </p:nvSpPr>
        <p:spPr>
          <a:xfrm>
            <a:off x="723900" y="266699"/>
            <a:ext cx="76580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Segoe UI"/>
                <a:cs typeface="Segoe UI"/>
              </a:rPr>
              <a:t>10. </a:t>
            </a:r>
            <a:r>
              <a:rPr lang="ru-RU" sz="2400" err="1">
                <a:latin typeface="Segoe UI"/>
                <a:cs typeface="Segoe UI"/>
              </a:rPr>
              <a:t>Find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flights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that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arrived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late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according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to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their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actual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arrival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time</a:t>
            </a:r>
            <a:br>
              <a:rPr lang="ru-RU" sz="2400" dirty="0">
                <a:latin typeface="Segoe UI"/>
                <a:cs typeface="Segoe UI"/>
              </a:rPr>
            </a:br>
            <a:br>
              <a:rPr lang="ru-RU" sz="2400" dirty="0">
                <a:latin typeface="Segoe UI"/>
                <a:cs typeface="Segoe UI"/>
              </a:rPr>
            </a:br>
            <a:r>
              <a:rPr lang="ru-RU" sz="2400" err="1">
                <a:latin typeface="Segoe UI"/>
                <a:cs typeface="Segoe UI"/>
              </a:rPr>
              <a:t>compared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to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the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scheduled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arrival</a:t>
            </a:r>
            <a:r>
              <a:rPr lang="ru-RU" sz="2400" dirty="0">
                <a:latin typeface="Segoe UI"/>
                <a:cs typeface="Segoe UI"/>
              </a:rPr>
              <a:t> </a:t>
            </a:r>
            <a:r>
              <a:rPr lang="ru-RU" sz="2400" err="1">
                <a:latin typeface="Segoe UI"/>
                <a:cs typeface="Segoe UI"/>
              </a:rPr>
              <a:t>time</a:t>
            </a:r>
            <a:endParaRPr lang="ru-RU" sz="2400" err="1"/>
          </a:p>
        </p:txBody>
      </p:sp>
    </p:spTree>
    <p:extLst>
      <p:ext uri="{BB962C8B-B14F-4D97-AF65-F5344CB8AC3E}">
        <p14:creationId xmlns:p14="http://schemas.microsoft.com/office/powerpoint/2010/main" val="1841619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</cp:revision>
  <dcterms:created xsi:type="dcterms:W3CDTF">2024-10-09T21:01:03Z</dcterms:created>
  <dcterms:modified xsi:type="dcterms:W3CDTF">2024-10-09T21:11:11Z</dcterms:modified>
</cp:coreProperties>
</file>